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acifico"/>
      <p:regular r:id="rId14"/>
    </p:embeddedFont>
    <p:embeddedFont>
      <p:font typeface="Roboto Mon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regular.fntdata"/><Relationship Id="rId14" Type="http://schemas.openxmlformats.org/officeDocument/2006/relationships/font" Target="fonts/Pacifico-regular.fntdata"/><Relationship Id="rId17" Type="http://schemas.openxmlformats.org/officeDocument/2006/relationships/font" Target="fonts/RobotoMono-italic.fntdata"/><Relationship Id="rId16"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2805e68a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f2805e68af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2805e68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2805e68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2805e68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2805e68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2805e68a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2805e68a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2805e68a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2805e68a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2805e68a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2805e68a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2e3dfc4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2e3dfc4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2805e68a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2805e68a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152400" y="152393"/>
            <a:ext cx="895925" cy="868425"/>
          </a:xfrm>
          <a:prstGeom prst="rect">
            <a:avLst/>
          </a:prstGeom>
          <a:noFill/>
          <a:ln>
            <a:noFill/>
          </a:ln>
        </p:spPr>
      </p:pic>
      <p:sp>
        <p:nvSpPr>
          <p:cNvPr id="55" name="Google Shape;55;p13"/>
          <p:cNvSpPr txBox="1"/>
          <p:nvPr/>
        </p:nvSpPr>
        <p:spPr>
          <a:xfrm>
            <a:off x="2680800" y="537900"/>
            <a:ext cx="3823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Arial"/>
                <a:ea typeface="Arial"/>
                <a:cs typeface="Arial"/>
                <a:sym typeface="Arial"/>
              </a:rPr>
              <a:t>Bachupally, Kukatpally, Hyderabad- 500090</a:t>
            </a:r>
            <a:endParaRPr b="1" i="0" sz="1400" u="none" cap="none" strike="noStrike">
              <a:solidFill>
                <a:schemeClr val="dk1"/>
              </a:solidFill>
              <a:latin typeface="Arial"/>
              <a:ea typeface="Arial"/>
              <a:cs typeface="Arial"/>
              <a:sym typeface="Arial"/>
            </a:endParaRPr>
          </a:p>
        </p:txBody>
      </p:sp>
      <p:sp>
        <p:nvSpPr>
          <p:cNvPr id="56" name="Google Shape;56;p13"/>
          <p:cNvSpPr txBox="1"/>
          <p:nvPr/>
        </p:nvSpPr>
        <p:spPr>
          <a:xfrm>
            <a:off x="1358700" y="883325"/>
            <a:ext cx="6426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Arial"/>
                <a:ea typeface="Arial"/>
                <a:cs typeface="Arial"/>
                <a:sym typeface="Arial"/>
              </a:rPr>
              <a:t>DEPARTMENT OF INFORMATION TECHNOLOGY</a:t>
            </a:r>
            <a:endParaRPr b="1" i="0" sz="1400" u="none" cap="none" strike="noStrike">
              <a:solidFill>
                <a:schemeClr val="dk1"/>
              </a:solidFill>
              <a:latin typeface="Arial"/>
              <a:ea typeface="Arial"/>
              <a:cs typeface="Arial"/>
              <a:sym typeface="Arial"/>
            </a:endParaRPr>
          </a:p>
        </p:txBody>
      </p:sp>
      <p:sp>
        <p:nvSpPr>
          <p:cNvPr id="57" name="Google Shape;57;p13"/>
          <p:cNvSpPr txBox="1"/>
          <p:nvPr/>
        </p:nvSpPr>
        <p:spPr>
          <a:xfrm>
            <a:off x="1358700" y="1338850"/>
            <a:ext cx="64266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M</a:t>
            </a:r>
            <a:r>
              <a:rPr lang="en-GB">
                <a:solidFill>
                  <a:schemeClr val="dk1"/>
                </a:solidFill>
              </a:rPr>
              <a:t>AJOR</a:t>
            </a:r>
            <a:r>
              <a:rPr b="0" i="0" lang="en-GB" sz="1400" u="none" cap="none" strike="noStrike">
                <a:solidFill>
                  <a:schemeClr val="dk1"/>
                </a:solidFill>
                <a:latin typeface="Arial"/>
                <a:ea typeface="Arial"/>
                <a:cs typeface="Arial"/>
                <a:sym typeface="Arial"/>
              </a:rPr>
              <a:t> PROJECT ABSTRACT PRESENTATION</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On</a:t>
            </a:r>
            <a:endParaRPr b="0" i="0" sz="1400" u="none" cap="none" strike="noStrike">
              <a:solidFill>
                <a:schemeClr val="dk1"/>
              </a:solidFill>
              <a:latin typeface="Arial"/>
              <a:ea typeface="Arial"/>
              <a:cs typeface="Arial"/>
              <a:sym typeface="Arial"/>
            </a:endParaRPr>
          </a:p>
        </p:txBody>
      </p:sp>
      <p:sp>
        <p:nvSpPr>
          <p:cNvPr id="58" name="Google Shape;58;p13"/>
          <p:cNvSpPr txBox="1"/>
          <p:nvPr/>
        </p:nvSpPr>
        <p:spPr>
          <a:xfrm>
            <a:off x="1240350" y="1800500"/>
            <a:ext cx="66633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700"/>
              <a:buFont typeface="Arial"/>
              <a:buNone/>
            </a:pPr>
            <a:r>
              <a:rPr b="1" lang="en-GB" sz="1700">
                <a:solidFill>
                  <a:schemeClr val="dk1"/>
                </a:solidFill>
                <a:latin typeface="Roboto Mono"/>
                <a:ea typeface="Roboto Mono"/>
                <a:cs typeface="Roboto Mono"/>
                <a:sym typeface="Roboto Mono"/>
              </a:rPr>
              <a:t>CREDIT CARD EMBEZZLEMENT USING MACHINE LEARNING</a:t>
            </a:r>
            <a:endParaRPr b="1" i="0" sz="1700" u="none" cap="none" strike="noStrike">
              <a:solidFill>
                <a:schemeClr val="dk1"/>
              </a:solidFill>
              <a:latin typeface="Roboto Mono"/>
              <a:ea typeface="Roboto Mono"/>
              <a:cs typeface="Roboto Mono"/>
              <a:sym typeface="Roboto Mono"/>
            </a:endParaRPr>
          </a:p>
        </p:txBody>
      </p:sp>
      <p:sp>
        <p:nvSpPr>
          <p:cNvPr id="59" name="Google Shape;59;p13"/>
          <p:cNvSpPr txBox="1"/>
          <p:nvPr/>
        </p:nvSpPr>
        <p:spPr>
          <a:xfrm>
            <a:off x="1358700" y="2190750"/>
            <a:ext cx="6426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sng" cap="none" strike="noStrike">
                <a:solidFill>
                  <a:schemeClr val="dk1"/>
                </a:solidFill>
                <a:latin typeface="Arial"/>
                <a:ea typeface="Arial"/>
                <a:cs typeface="Arial"/>
                <a:sym typeface="Arial"/>
              </a:rPr>
              <a:t>BATCH NO:12</a:t>
            </a:r>
            <a:endParaRPr b="0" i="0" sz="1400" u="sng" cap="none" strike="noStrike">
              <a:solidFill>
                <a:schemeClr val="dk1"/>
              </a:solidFill>
              <a:latin typeface="Arial"/>
              <a:ea typeface="Arial"/>
              <a:cs typeface="Arial"/>
              <a:sym typeface="Arial"/>
            </a:endParaRPr>
          </a:p>
        </p:txBody>
      </p:sp>
      <p:sp>
        <p:nvSpPr>
          <p:cNvPr id="60" name="Google Shape;60;p13"/>
          <p:cNvSpPr txBox="1"/>
          <p:nvPr/>
        </p:nvSpPr>
        <p:spPr>
          <a:xfrm>
            <a:off x="2660100" y="2495550"/>
            <a:ext cx="38238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Arial"/>
                <a:ea typeface="Arial"/>
                <a:cs typeface="Arial"/>
                <a:sym typeface="Arial"/>
              </a:rPr>
              <a:t>Name				Roll Numbers</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1. D Karthik			18241A1275</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2. N Sai Sujith			18241A1298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3. J Ganesh			18241A1282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4. G Lokesh Reddy		18241A1281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5. V Sharath			18241A12B7</a:t>
            </a:r>
            <a:endParaRPr b="0" i="0" sz="1400" u="none" cap="none" strike="noStrike">
              <a:solidFill>
                <a:schemeClr val="dk1"/>
              </a:solidFill>
              <a:latin typeface="Arial"/>
              <a:ea typeface="Arial"/>
              <a:cs typeface="Arial"/>
              <a:sym typeface="Arial"/>
            </a:endParaRPr>
          </a:p>
        </p:txBody>
      </p:sp>
      <p:sp>
        <p:nvSpPr>
          <p:cNvPr id="61" name="Google Shape;61;p13"/>
          <p:cNvSpPr txBox="1"/>
          <p:nvPr/>
        </p:nvSpPr>
        <p:spPr>
          <a:xfrm>
            <a:off x="1358700" y="3851125"/>
            <a:ext cx="6426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Under the guidance of</a:t>
            </a:r>
            <a:endParaRPr b="0" i="0" sz="1400" u="none" cap="none" strike="noStrike">
              <a:solidFill>
                <a:schemeClr val="dk1"/>
              </a:solidFill>
              <a:latin typeface="Arial"/>
              <a:ea typeface="Arial"/>
              <a:cs typeface="Arial"/>
              <a:sym typeface="Arial"/>
            </a:endParaRPr>
          </a:p>
        </p:txBody>
      </p:sp>
      <p:sp>
        <p:nvSpPr>
          <p:cNvPr id="62" name="Google Shape;62;p13"/>
          <p:cNvSpPr txBox="1"/>
          <p:nvPr/>
        </p:nvSpPr>
        <p:spPr>
          <a:xfrm>
            <a:off x="397850" y="4165450"/>
            <a:ext cx="2253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Arial"/>
                <a:ea typeface="Arial"/>
                <a:cs typeface="Arial"/>
                <a:sym typeface="Arial"/>
              </a:rPr>
              <a:t>Project Guide</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GB">
                <a:solidFill>
                  <a:schemeClr val="dk1"/>
                </a:solidFill>
              </a:rPr>
              <a:t>Deepika Borgaonkar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Ass</a:t>
            </a:r>
            <a:r>
              <a:rPr lang="en-GB">
                <a:solidFill>
                  <a:schemeClr val="dk1"/>
                </a:solidFill>
              </a:rPr>
              <a:t>istant</a:t>
            </a:r>
            <a:r>
              <a:rPr b="0" i="0" lang="en-GB" sz="1400" u="none" cap="none" strike="noStrike">
                <a:solidFill>
                  <a:schemeClr val="dk1"/>
                </a:solidFill>
                <a:latin typeface="Arial"/>
                <a:ea typeface="Arial"/>
                <a:cs typeface="Arial"/>
                <a:sym typeface="Arial"/>
              </a:rPr>
              <a:t> Professor</a:t>
            </a:r>
            <a:endParaRPr b="0" i="0" sz="1400" u="none" cap="none" strike="noStrike">
              <a:solidFill>
                <a:schemeClr val="dk1"/>
              </a:solidFill>
              <a:latin typeface="Arial"/>
              <a:ea typeface="Arial"/>
              <a:cs typeface="Arial"/>
              <a:sym typeface="Arial"/>
            </a:endParaRPr>
          </a:p>
        </p:txBody>
      </p:sp>
      <p:sp>
        <p:nvSpPr>
          <p:cNvPr id="63" name="Google Shape;63;p13"/>
          <p:cNvSpPr txBox="1"/>
          <p:nvPr/>
        </p:nvSpPr>
        <p:spPr>
          <a:xfrm>
            <a:off x="6605225" y="4167600"/>
            <a:ext cx="2253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Arial"/>
                <a:ea typeface="Arial"/>
                <a:cs typeface="Arial"/>
                <a:sym typeface="Arial"/>
              </a:rPr>
              <a:t>Head of the Department</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Dr. </a:t>
            </a:r>
            <a:r>
              <a:rPr lang="en-GB">
                <a:solidFill>
                  <a:schemeClr val="dk1"/>
                </a:solidFill>
              </a:rPr>
              <a:t>N Ganapathi Raju</a:t>
            </a:r>
            <a:endParaRPr b="0" i="0" sz="1400" u="none" cap="none" strike="noStrike">
              <a:solidFill>
                <a:schemeClr val="dk1"/>
              </a:solidFill>
              <a:latin typeface="Arial"/>
              <a:ea typeface="Arial"/>
              <a:cs typeface="Arial"/>
              <a:sym typeface="Arial"/>
            </a:endParaRPr>
          </a:p>
        </p:txBody>
      </p:sp>
      <p:sp>
        <p:nvSpPr>
          <p:cNvPr id="64" name="Google Shape;64;p13"/>
          <p:cNvSpPr txBox="1"/>
          <p:nvPr/>
        </p:nvSpPr>
        <p:spPr>
          <a:xfrm>
            <a:off x="1358700" y="216050"/>
            <a:ext cx="6426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GB">
                <a:solidFill>
                  <a:schemeClr val="dk1"/>
                </a:solidFill>
              </a:rPr>
              <a:t>Gokaraju Rangaraju Institute Of Engineering &amp; Technology</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63375" y="29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020">
                <a:solidFill>
                  <a:srgbClr val="FF0000"/>
                </a:solidFill>
                <a:latin typeface="Pacifico"/>
                <a:ea typeface="Pacifico"/>
                <a:cs typeface="Pacifico"/>
                <a:sym typeface="Pacifico"/>
              </a:rPr>
              <a:t>Contents</a:t>
            </a:r>
            <a:endParaRPr sz="4020">
              <a:solidFill>
                <a:srgbClr val="FF0000"/>
              </a:solidFill>
              <a:latin typeface="Pacifico"/>
              <a:ea typeface="Pacifico"/>
              <a:cs typeface="Pacifico"/>
              <a:sym typeface="Pacifico"/>
            </a:endParaRPr>
          </a:p>
        </p:txBody>
      </p:sp>
      <p:sp>
        <p:nvSpPr>
          <p:cNvPr id="70" name="Google Shape;7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2500">
                <a:solidFill>
                  <a:schemeClr val="dk1"/>
                </a:solidFill>
                <a:latin typeface="Times New Roman"/>
                <a:ea typeface="Times New Roman"/>
                <a:cs typeface="Times New Roman"/>
                <a:sym typeface="Times New Roman"/>
              </a:rPr>
              <a:t>→ </a:t>
            </a:r>
            <a:r>
              <a:rPr lang="en-GB" sz="2500">
                <a:solidFill>
                  <a:schemeClr val="dk1"/>
                </a:solidFill>
                <a:latin typeface="Times New Roman"/>
                <a:ea typeface="Times New Roman"/>
                <a:cs typeface="Times New Roman"/>
                <a:sym typeface="Times New Roman"/>
              </a:rPr>
              <a:t>Domain</a:t>
            </a:r>
            <a:endParaRPr sz="25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GB" sz="2500">
                <a:solidFill>
                  <a:schemeClr val="dk1"/>
                </a:solidFill>
                <a:latin typeface="Times New Roman"/>
                <a:ea typeface="Times New Roman"/>
                <a:cs typeface="Times New Roman"/>
                <a:sym typeface="Times New Roman"/>
              </a:rPr>
              <a:t>→ Abstract</a:t>
            </a:r>
            <a:endParaRPr sz="25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GB" sz="2500">
                <a:solidFill>
                  <a:schemeClr val="dk1"/>
                </a:solidFill>
                <a:latin typeface="Times New Roman"/>
                <a:ea typeface="Times New Roman"/>
                <a:cs typeface="Times New Roman"/>
                <a:sym typeface="Times New Roman"/>
              </a:rPr>
              <a:t>→ Project requirements</a:t>
            </a:r>
            <a:endParaRPr sz="25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GB" sz="2500">
                <a:solidFill>
                  <a:schemeClr val="dk1"/>
                </a:solidFill>
                <a:latin typeface="Times New Roman"/>
                <a:ea typeface="Times New Roman"/>
                <a:cs typeface="Times New Roman"/>
                <a:sym typeface="Times New Roman"/>
              </a:rPr>
              <a:t>→ Contents required for training model</a:t>
            </a:r>
            <a:endParaRPr sz="2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164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4020">
                <a:solidFill>
                  <a:srgbClr val="FF0000"/>
                </a:solidFill>
                <a:latin typeface="Times New Roman"/>
                <a:ea typeface="Times New Roman"/>
                <a:cs typeface="Times New Roman"/>
                <a:sym typeface="Times New Roman"/>
              </a:rPr>
              <a:t>Machine Learning</a:t>
            </a:r>
            <a:endParaRPr b="1" sz="4020">
              <a:solidFill>
                <a:srgbClr val="FF0000"/>
              </a:solidFill>
              <a:latin typeface="Times New Roman"/>
              <a:ea typeface="Times New Roman"/>
              <a:cs typeface="Times New Roman"/>
              <a:sym typeface="Times New Roman"/>
            </a:endParaRPr>
          </a:p>
        </p:txBody>
      </p:sp>
      <p:sp>
        <p:nvSpPr>
          <p:cNvPr id="76" name="Google Shape;76;p15"/>
          <p:cNvSpPr txBox="1"/>
          <p:nvPr>
            <p:ph idx="1" type="body"/>
          </p:nvPr>
        </p:nvSpPr>
        <p:spPr>
          <a:xfrm>
            <a:off x="311700" y="918475"/>
            <a:ext cx="8520600" cy="3650400"/>
          </a:xfrm>
          <a:prstGeom prst="rect">
            <a:avLst/>
          </a:prstGeom>
        </p:spPr>
        <p:txBody>
          <a:bodyPr anchorCtr="0" anchor="t" bIns="91425" lIns="91425" spcFirstLastPara="1" rIns="91425" wrap="square" tIns="91425">
            <a:normAutofit lnSpcReduction="10000"/>
          </a:bodyPr>
          <a:lstStyle/>
          <a:p>
            <a:pPr indent="457200" lvl="0" marL="0" rtl="0" algn="just">
              <a:spcBef>
                <a:spcPts val="0"/>
              </a:spcBef>
              <a:spcAft>
                <a:spcPts val="0"/>
              </a:spcAft>
              <a:buNone/>
            </a:pPr>
            <a:r>
              <a:rPr lang="en-GB">
                <a:solidFill>
                  <a:schemeClr val="dk1"/>
                </a:solidFill>
              </a:rPr>
              <a:t>Machine learning is the process of giving machine the capacity to think based on the previous data and previous assumptions by which it has been trained. It majorly focuses on </a:t>
            </a:r>
            <a:r>
              <a:rPr lang="en-GB">
                <a:solidFill>
                  <a:schemeClr val="dk1"/>
                </a:solidFill>
              </a:rPr>
              <a:t>developing</a:t>
            </a:r>
            <a:r>
              <a:rPr lang="en-GB">
                <a:solidFill>
                  <a:schemeClr val="dk1"/>
                </a:solidFill>
              </a:rPr>
              <a:t> itself and give an accuracy when a test data is supplied. </a:t>
            </a:r>
            <a:endParaRPr>
              <a:solidFill>
                <a:schemeClr val="dk1"/>
              </a:solidFill>
            </a:endParaRPr>
          </a:p>
          <a:p>
            <a:pPr indent="0" lvl="0" marL="0" rtl="0" algn="just">
              <a:spcBef>
                <a:spcPts val="1200"/>
              </a:spcBef>
              <a:spcAft>
                <a:spcPts val="1200"/>
              </a:spcAft>
              <a:buNone/>
            </a:pPr>
            <a:r>
              <a:rPr lang="en-GB">
                <a:solidFill>
                  <a:schemeClr val="dk1"/>
                </a:solidFill>
              </a:rPr>
              <a:t>	Predicting a future event using the training data by analysing, learning the algorithm and </a:t>
            </a:r>
            <a:r>
              <a:rPr lang="en-GB">
                <a:solidFill>
                  <a:schemeClr val="dk1"/>
                </a:solidFill>
              </a:rPr>
              <a:t>inferring</a:t>
            </a:r>
            <a:r>
              <a:rPr lang="en-GB">
                <a:solidFill>
                  <a:schemeClr val="dk1"/>
                </a:solidFill>
              </a:rPr>
              <a:t> the output can be done through supervised machine learning. Whereas, exploring the hidden structure of unbalanced data and </a:t>
            </a:r>
            <a:r>
              <a:rPr lang="en-GB">
                <a:solidFill>
                  <a:schemeClr val="dk1"/>
                </a:solidFill>
              </a:rPr>
              <a:t>inferring</a:t>
            </a:r>
            <a:r>
              <a:rPr lang="en-GB">
                <a:solidFill>
                  <a:schemeClr val="dk1"/>
                </a:solidFill>
              </a:rPr>
              <a:t> the range of data can be obtained through unsupervised machine learning. Predicting a value for the test case from a large amount of data with various attributes can be easily obtained by training the machine with sample data or previous data.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1" type="body"/>
          </p:nvPr>
        </p:nvSpPr>
        <p:spPr>
          <a:xfrm>
            <a:off x="311700" y="918475"/>
            <a:ext cx="8520600" cy="36504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Clr>
                <a:schemeClr val="dk1"/>
              </a:buClr>
              <a:buSzPts val="1100"/>
              <a:buFont typeface="Arial"/>
              <a:buNone/>
            </a:pPr>
            <a:r>
              <a:rPr lang="en-GB" sz="1600">
                <a:solidFill>
                  <a:schemeClr val="dk1"/>
                </a:solidFill>
              </a:rPr>
              <a:t>The main objective of this project is to build a predictive model which predicts the type of payment process done by the client as either a valid transaction or a fraudulent transaction. The data can be given to cyber security to further minimize the fraudulent actions on credit cards.</a:t>
            </a:r>
            <a:endParaRPr sz="1600">
              <a:solidFill>
                <a:schemeClr val="dk1"/>
              </a:solidFill>
            </a:endParaRPr>
          </a:p>
          <a:p>
            <a:pPr indent="0" lvl="0" marL="0" rtl="0" algn="just">
              <a:spcBef>
                <a:spcPts val="0"/>
              </a:spcBef>
              <a:spcAft>
                <a:spcPts val="0"/>
              </a:spcAft>
              <a:buClr>
                <a:schemeClr val="dk1"/>
              </a:buClr>
              <a:buSzPts val="1100"/>
              <a:buFont typeface="Arial"/>
              <a:buNone/>
            </a:pPr>
            <a:r>
              <a:t/>
            </a:r>
            <a:endParaRPr sz="1600">
              <a:solidFill>
                <a:schemeClr val="dk1"/>
              </a:solidFill>
            </a:endParaRPr>
          </a:p>
          <a:p>
            <a:pPr indent="0" lvl="0" marL="0" rtl="0" algn="just">
              <a:spcBef>
                <a:spcPts val="0"/>
              </a:spcBef>
              <a:spcAft>
                <a:spcPts val="0"/>
              </a:spcAft>
              <a:buClr>
                <a:schemeClr val="dk1"/>
              </a:buClr>
              <a:buSzPts val="1100"/>
              <a:buFont typeface="Arial"/>
              <a:buNone/>
            </a:pPr>
            <a:r>
              <a:rPr lang="en-GB" sz="1600">
                <a:solidFill>
                  <a:schemeClr val="dk1"/>
                </a:solidFill>
              </a:rPr>
              <a:t>	The project is implemented upon giving the model static training data of credit card transactions taken from 28 sectors with numerous ATM services and performing supervised learning Random Forest to make predictions and evaluate whether a certain transaction is valid or fraudulent. </a:t>
            </a:r>
            <a:endParaRPr sz="1600">
              <a:solidFill>
                <a:schemeClr val="dk1"/>
              </a:solidFill>
            </a:endParaRPr>
          </a:p>
          <a:p>
            <a:pPr indent="0" lvl="0" marL="0" rtl="0" algn="just">
              <a:spcBef>
                <a:spcPts val="0"/>
              </a:spcBef>
              <a:spcAft>
                <a:spcPts val="0"/>
              </a:spcAft>
              <a:buClr>
                <a:schemeClr val="dk1"/>
              </a:buClr>
              <a:buSzPts val="1100"/>
              <a:buFont typeface="Arial"/>
              <a:buNone/>
            </a:pPr>
            <a:r>
              <a:t/>
            </a:r>
            <a:endParaRPr sz="1600">
              <a:solidFill>
                <a:schemeClr val="dk1"/>
              </a:solidFill>
            </a:endParaRPr>
          </a:p>
          <a:p>
            <a:pPr indent="0" lvl="0" marL="0" rtl="0" algn="just">
              <a:spcBef>
                <a:spcPts val="0"/>
              </a:spcBef>
              <a:spcAft>
                <a:spcPts val="0"/>
              </a:spcAft>
              <a:buClr>
                <a:schemeClr val="dk1"/>
              </a:buClr>
              <a:buSzPts val="1100"/>
              <a:buFont typeface="Arial"/>
              <a:buNone/>
            </a:pPr>
            <a:r>
              <a:rPr lang="en-GB" sz="1600">
                <a:solidFill>
                  <a:schemeClr val="dk1"/>
                </a:solidFill>
              </a:rPr>
              <a:t>	The predicted range of payments is shown using a heatmap to find the accurate number of fraudulent payments and also show the rate of accuracy and precision using a confusion matrix through graphs.</a:t>
            </a:r>
            <a:endParaRPr sz="1600">
              <a:solidFill>
                <a:schemeClr val="dk1"/>
              </a:solidFill>
            </a:endParaRPr>
          </a:p>
        </p:txBody>
      </p:sp>
      <p:sp>
        <p:nvSpPr>
          <p:cNvPr id="82" name="Google Shape;82;p16"/>
          <p:cNvSpPr txBox="1"/>
          <p:nvPr>
            <p:ph type="title"/>
          </p:nvPr>
        </p:nvSpPr>
        <p:spPr>
          <a:xfrm>
            <a:off x="311700" y="164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4020">
                <a:solidFill>
                  <a:srgbClr val="FF0000"/>
                </a:solidFill>
                <a:latin typeface="Times New Roman"/>
                <a:ea typeface="Times New Roman"/>
                <a:cs typeface="Times New Roman"/>
                <a:sym typeface="Times New Roman"/>
              </a:rPr>
              <a:t>Abstract</a:t>
            </a:r>
            <a:endParaRPr b="1" sz="4020">
              <a:solidFill>
                <a:srgbClr val="FF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164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4020">
                <a:solidFill>
                  <a:srgbClr val="FF0000"/>
                </a:solidFill>
                <a:latin typeface="Times New Roman"/>
                <a:ea typeface="Times New Roman"/>
                <a:cs typeface="Times New Roman"/>
                <a:sym typeface="Times New Roman"/>
              </a:rPr>
              <a:t>Project Requirements</a:t>
            </a:r>
            <a:endParaRPr b="1" sz="4020">
              <a:solidFill>
                <a:srgbClr val="FF0000"/>
              </a:solidFill>
              <a:latin typeface="Times New Roman"/>
              <a:ea typeface="Times New Roman"/>
              <a:cs typeface="Times New Roman"/>
              <a:sym typeface="Times New Roman"/>
            </a:endParaRPr>
          </a:p>
        </p:txBody>
      </p:sp>
      <p:sp>
        <p:nvSpPr>
          <p:cNvPr id="88" name="Google Shape;88;p17"/>
          <p:cNvSpPr txBox="1"/>
          <p:nvPr>
            <p:ph idx="1" type="body"/>
          </p:nvPr>
        </p:nvSpPr>
        <p:spPr>
          <a:xfrm>
            <a:off x="311700" y="918475"/>
            <a:ext cx="8520600" cy="3650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GB">
                <a:solidFill>
                  <a:schemeClr val="dk1"/>
                </a:solidFill>
              </a:rPr>
              <a:t>Software requirements</a:t>
            </a:r>
            <a:endParaRPr>
              <a:solidFill>
                <a:schemeClr val="dk1"/>
              </a:solidFill>
            </a:endParaRPr>
          </a:p>
          <a:p>
            <a:pPr indent="-342900" lvl="0" marL="457200" rtl="0" algn="just">
              <a:lnSpc>
                <a:spcPct val="100000"/>
              </a:lnSpc>
              <a:spcBef>
                <a:spcPts val="1200"/>
              </a:spcBef>
              <a:spcAft>
                <a:spcPts val="0"/>
              </a:spcAft>
              <a:buClr>
                <a:schemeClr val="dk1"/>
              </a:buClr>
              <a:buSzPts val="1800"/>
              <a:buChar char="●"/>
            </a:pPr>
            <a:r>
              <a:rPr lang="en-GB">
                <a:solidFill>
                  <a:schemeClr val="dk1"/>
                </a:solidFill>
              </a:rPr>
              <a:t>Python3</a:t>
            </a:r>
            <a:endParaRPr>
              <a:solidFill>
                <a:schemeClr val="dk1"/>
              </a:solidFill>
            </a:endParaRPr>
          </a:p>
          <a:p>
            <a:pPr indent="-342900" lvl="0" marL="457200" rtl="0" algn="just">
              <a:lnSpc>
                <a:spcPct val="100000"/>
              </a:lnSpc>
              <a:spcBef>
                <a:spcPts val="0"/>
              </a:spcBef>
              <a:spcAft>
                <a:spcPts val="0"/>
              </a:spcAft>
              <a:buClr>
                <a:schemeClr val="dk1"/>
              </a:buClr>
              <a:buSzPts val="1800"/>
              <a:buChar char="●"/>
            </a:pPr>
            <a:r>
              <a:rPr lang="en-GB">
                <a:solidFill>
                  <a:schemeClr val="dk1"/>
                </a:solidFill>
              </a:rPr>
              <a:t>Jupyter</a:t>
            </a:r>
            <a:endParaRPr>
              <a:solidFill>
                <a:schemeClr val="dk1"/>
              </a:solidFill>
            </a:endParaRPr>
          </a:p>
          <a:p>
            <a:pPr indent="0" lvl="0" marL="0" rtl="0" algn="just">
              <a:lnSpc>
                <a:spcPct val="100000"/>
              </a:lnSpc>
              <a:spcBef>
                <a:spcPts val="1200"/>
              </a:spcBef>
              <a:spcAft>
                <a:spcPts val="0"/>
              </a:spcAft>
              <a:buNone/>
            </a:pPr>
            <a:r>
              <a:rPr lang="en-GB">
                <a:solidFill>
                  <a:schemeClr val="dk1"/>
                </a:solidFill>
              </a:rPr>
              <a:t>Hardware Requirements</a:t>
            </a:r>
            <a:endParaRPr>
              <a:solidFill>
                <a:schemeClr val="dk1"/>
              </a:solidFill>
            </a:endParaRPr>
          </a:p>
          <a:p>
            <a:pPr indent="-342900" lvl="0" marL="457200" rtl="0" algn="just">
              <a:lnSpc>
                <a:spcPct val="100000"/>
              </a:lnSpc>
              <a:spcBef>
                <a:spcPts val="1200"/>
              </a:spcBef>
              <a:spcAft>
                <a:spcPts val="0"/>
              </a:spcAft>
              <a:buClr>
                <a:schemeClr val="dk1"/>
              </a:buClr>
              <a:buSzPts val="1800"/>
              <a:buChar char="●"/>
            </a:pPr>
            <a:r>
              <a:rPr lang="en-GB">
                <a:solidFill>
                  <a:schemeClr val="dk1"/>
                </a:solidFill>
              </a:rPr>
              <a:t>Laptop with minimum specified features</a:t>
            </a:r>
            <a:endParaRPr>
              <a:solidFill>
                <a:schemeClr val="dk1"/>
              </a:solidFill>
            </a:endParaRPr>
          </a:p>
          <a:p>
            <a:pPr indent="-317500" lvl="1" marL="914400" rtl="0" algn="just">
              <a:lnSpc>
                <a:spcPct val="100000"/>
              </a:lnSpc>
              <a:spcBef>
                <a:spcPts val="0"/>
              </a:spcBef>
              <a:spcAft>
                <a:spcPts val="0"/>
              </a:spcAft>
              <a:buClr>
                <a:schemeClr val="dk1"/>
              </a:buClr>
              <a:buSzPts val="1400"/>
              <a:buChar char="○"/>
            </a:pPr>
            <a:r>
              <a:rPr lang="en-GB">
                <a:solidFill>
                  <a:schemeClr val="dk1"/>
                </a:solidFill>
              </a:rPr>
              <a:t>4GB RAM</a:t>
            </a:r>
            <a:endParaRPr>
              <a:solidFill>
                <a:schemeClr val="dk1"/>
              </a:solidFill>
            </a:endParaRPr>
          </a:p>
          <a:p>
            <a:pPr indent="-317500" lvl="1" marL="914400" rtl="0" algn="just">
              <a:lnSpc>
                <a:spcPct val="100000"/>
              </a:lnSpc>
              <a:spcBef>
                <a:spcPts val="0"/>
              </a:spcBef>
              <a:spcAft>
                <a:spcPts val="0"/>
              </a:spcAft>
              <a:buClr>
                <a:schemeClr val="dk1"/>
              </a:buClr>
              <a:buSzPts val="1400"/>
              <a:buChar char="○"/>
            </a:pPr>
            <a:r>
              <a:rPr lang="en-GB">
                <a:solidFill>
                  <a:schemeClr val="dk1"/>
                </a:solidFill>
              </a:rPr>
              <a:t>Atleast 200MB </a:t>
            </a:r>
            <a:r>
              <a:rPr lang="en-GB">
                <a:solidFill>
                  <a:schemeClr val="dk1"/>
                </a:solidFill>
              </a:rPr>
              <a:t>space</a:t>
            </a:r>
            <a:r>
              <a:rPr lang="en-GB">
                <a:solidFill>
                  <a:schemeClr val="dk1"/>
                </a:solidFill>
              </a:rPr>
              <a:t> in HDD </a:t>
            </a:r>
            <a:endParaRPr>
              <a:solidFill>
                <a:schemeClr val="dk1"/>
              </a:solidFill>
            </a:endParaRPr>
          </a:p>
          <a:p>
            <a:pPr indent="0" lvl="0" marL="0" rtl="0" algn="just">
              <a:spcBef>
                <a:spcPts val="1200"/>
              </a:spcBef>
              <a:spcAft>
                <a:spcPts val="1200"/>
              </a:spcAft>
              <a:buNone/>
            </a:pPr>
            <a:r>
              <a:rPr lang="en-GB">
                <a:solidFill>
                  <a:schemeClr val="dk1"/>
                </a:solidFill>
              </a:rPr>
              <a:t>		</a:t>
            </a:r>
            <a:endParaRPr>
              <a:solidFill>
                <a:schemeClr val="dk1"/>
              </a:solidFill>
            </a:endParaRPr>
          </a:p>
        </p:txBody>
      </p:sp>
      <p:pic>
        <p:nvPicPr>
          <p:cNvPr id="89" name="Google Shape;89;p17"/>
          <p:cNvPicPr preferRelativeResize="0"/>
          <p:nvPr/>
        </p:nvPicPr>
        <p:blipFill>
          <a:blip r:embed="rId3">
            <a:alphaModFix/>
          </a:blip>
          <a:stretch>
            <a:fillRect/>
          </a:stretch>
        </p:blipFill>
        <p:spPr>
          <a:xfrm>
            <a:off x="5483000" y="1104525"/>
            <a:ext cx="2102100" cy="1177175"/>
          </a:xfrm>
          <a:prstGeom prst="rect">
            <a:avLst/>
          </a:prstGeom>
          <a:noFill/>
          <a:ln cap="flat" cmpd="sng" w="28575">
            <a:solidFill>
              <a:schemeClr val="dk2"/>
            </a:solidFill>
            <a:prstDash val="solid"/>
            <a:round/>
            <a:headEnd len="sm" w="sm" type="none"/>
            <a:tailEnd len="sm" w="sm" type="none"/>
          </a:ln>
        </p:spPr>
      </p:pic>
      <p:pic>
        <p:nvPicPr>
          <p:cNvPr id="90" name="Google Shape;90;p17"/>
          <p:cNvPicPr preferRelativeResize="0"/>
          <p:nvPr/>
        </p:nvPicPr>
        <p:blipFill rotWithShape="1">
          <a:blip r:embed="rId4">
            <a:alphaModFix/>
          </a:blip>
          <a:srcRect b="19341" l="0" r="0" t="15600"/>
          <a:stretch/>
        </p:blipFill>
        <p:spPr>
          <a:xfrm>
            <a:off x="5610125" y="2852125"/>
            <a:ext cx="1847850" cy="16049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164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4020">
                <a:solidFill>
                  <a:srgbClr val="FF0000"/>
                </a:solidFill>
                <a:latin typeface="Times New Roman"/>
                <a:ea typeface="Times New Roman"/>
                <a:cs typeface="Times New Roman"/>
                <a:sym typeface="Times New Roman"/>
              </a:rPr>
              <a:t>Contents required for training model</a:t>
            </a:r>
            <a:endParaRPr b="1" sz="4020">
              <a:solidFill>
                <a:srgbClr val="FF0000"/>
              </a:solidFill>
              <a:latin typeface="Times New Roman"/>
              <a:ea typeface="Times New Roman"/>
              <a:cs typeface="Times New Roman"/>
              <a:sym typeface="Times New Roman"/>
            </a:endParaRPr>
          </a:p>
        </p:txBody>
      </p:sp>
      <p:sp>
        <p:nvSpPr>
          <p:cNvPr id="96" name="Google Shape;96;p18"/>
          <p:cNvSpPr txBox="1"/>
          <p:nvPr>
            <p:ph idx="1" type="body"/>
          </p:nvPr>
        </p:nvSpPr>
        <p:spPr>
          <a:xfrm>
            <a:off x="311700" y="918475"/>
            <a:ext cx="8520600" cy="3650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Clr>
                <a:schemeClr val="dk1"/>
              </a:buClr>
              <a:buSzPts val="1800"/>
              <a:buChar char="➔"/>
            </a:pPr>
            <a:r>
              <a:rPr lang="en-GB">
                <a:solidFill>
                  <a:schemeClr val="dk1"/>
                </a:solidFill>
              </a:rPr>
              <a:t>Training dataset</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Python</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Random Forest Algorithm</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Jupyter</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164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4020">
                <a:solidFill>
                  <a:srgbClr val="FF0000"/>
                </a:solidFill>
                <a:latin typeface="Times New Roman"/>
                <a:ea typeface="Times New Roman"/>
                <a:cs typeface="Times New Roman"/>
                <a:sym typeface="Times New Roman"/>
              </a:rPr>
              <a:t>Applications</a:t>
            </a:r>
            <a:endParaRPr b="1" sz="4020">
              <a:solidFill>
                <a:srgbClr val="FF0000"/>
              </a:solidFill>
              <a:latin typeface="Times New Roman"/>
              <a:ea typeface="Times New Roman"/>
              <a:cs typeface="Times New Roman"/>
              <a:sym typeface="Times New Roman"/>
            </a:endParaRPr>
          </a:p>
        </p:txBody>
      </p:sp>
      <p:sp>
        <p:nvSpPr>
          <p:cNvPr id="102" name="Google Shape;102;p19"/>
          <p:cNvSpPr txBox="1"/>
          <p:nvPr>
            <p:ph idx="1" type="body"/>
          </p:nvPr>
        </p:nvSpPr>
        <p:spPr>
          <a:xfrm>
            <a:off x="311700" y="918475"/>
            <a:ext cx="8520600" cy="3650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Clr>
                <a:schemeClr val="dk1"/>
              </a:buClr>
              <a:buSzPts val="1800"/>
              <a:buChar char="➔"/>
            </a:pPr>
            <a:r>
              <a:rPr lang="en-GB">
                <a:solidFill>
                  <a:schemeClr val="dk1"/>
                </a:solidFill>
              </a:rPr>
              <a:t>Cyber security</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Theft identification</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sp>
        <p:nvSpPr>
          <p:cNvPr id="107" name="Google Shape;107;p20"/>
          <p:cNvSpPr txBox="1"/>
          <p:nvPr/>
        </p:nvSpPr>
        <p:spPr>
          <a:xfrm>
            <a:off x="1787550" y="2256150"/>
            <a:ext cx="55689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900">
                <a:solidFill>
                  <a:schemeClr val="lt1"/>
                </a:solidFill>
              </a:rPr>
              <a:t>THANK YOU</a:t>
            </a:r>
            <a:endParaRPr b="1" sz="29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