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A708-2157-1D4A-A5D5-02ED21A8E9B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7DA7-EBD8-CD4D-A238-C74CB11E1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45735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Classify </a:t>
            </a:r>
            <a:r>
              <a:rPr lang="en-US" b="1" dirty="0" smtClean="0"/>
              <a:t>MNIST Digits Dataset </a:t>
            </a:r>
            <a:r>
              <a:rPr lang="en-US" b="1" dirty="0" smtClean="0"/>
              <a:t>: Tensorflow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2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Executing the model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sess.run([train_op], feed_dict={x: batch_x, y_: batch_y})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Print </a:t>
            </a:r>
            <a:r>
              <a:rPr lang="en-US" sz="2000" b="1" dirty="0"/>
              <a:t>accuracy of the </a:t>
            </a:r>
            <a:r>
              <a:rPr lang="en-US" sz="2000" b="1" dirty="0" smtClean="0"/>
              <a:t>model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if epoch % 2 == 0: </a:t>
            </a:r>
          </a:p>
          <a:p>
            <a:pPr marL="0" indent="0">
              <a:buNone/>
            </a:pPr>
            <a:r>
              <a:rPr lang="en-US" sz="2000" dirty="0" smtClean="0"/>
              <a:t>      print "Epoch: ", epoch </a:t>
            </a:r>
          </a:p>
          <a:p>
            <a:pPr marL="0" indent="0">
              <a:buNone/>
            </a:pPr>
            <a:r>
              <a:rPr lang="en-US" sz="2000" dirty="0" smtClean="0"/>
              <a:t>  print "Accuracy: ", accuracy.eval(feed_dict={x: mnist.test.images, y_: mnist.test.labels})</a:t>
            </a:r>
          </a:p>
          <a:p>
            <a:pPr marL="0" indent="0">
              <a:buNone/>
            </a:pPr>
            <a:r>
              <a:rPr lang="en-US" sz="2000" dirty="0" smtClean="0"/>
              <a:t>  print "Model Execution Complete"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795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AdamAverage </a:t>
            </a:r>
            <a:r>
              <a:rPr lang="en-US" sz="2400" dirty="0"/>
              <a:t>uses moving averages of the parameters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Gradient Descent </a:t>
            </a:r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you take too big of a step with gradient descent you can end up jumping over the </a:t>
            </a:r>
            <a:r>
              <a:rPr lang="en-US" sz="2400" dirty="0" smtClean="0"/>
              <a:t>minimum.</a:t>
            </a:r>
          </a:p>
          <a:p>
            <a:r>
              <a:rPr lang="en-US" sz="2400" dirty="0"/>
              <a:t> </a:t>
            </a:r>
            <a:r>
              <a:rPr lang="en-US" sz="2400" b="1" dirty="0"/>
              <a:t>Adam optimizer has momentum</a:t>
            </a:r>
            <a:r>
              <a:rPr lang="en-US" sz="2400" dirty="0"/>
              <a:t>, that is, it doesn't just follow the instantaneous gradient, but it keeps track of the direction it was going before with a sort of </a:t>
            </a:r>
            <a:r>
              <a:rPr lang="en-US" sz="2400" i="1" dirty="0" smtClean="0"/>
              <a:t>velocity</a:t>
            </a:r>
          </a:p>
          <a:p>
            <a:endParaRPr lang="en-US" sz="2400" i="1" dirty="0"/>
          </a:p>
          <a:p>
            <a:r>
              <a:rPr lang="en-US" sz="2400" i="1" dirty="0" smtClean="0"/>
              <a:t>Gradient Descent </a:t>
            </a:r>
            <a:r>
              <a:rPr lang="mr-IN" sz="2400" i="1" dirty="0" smtClean="0"/>
              <a:t>–</a:t>
            </a:r>
            <a:r>
              <a:rPr lang="en-US" sz="2400" i="1" dirty="0" smtClean="0"/>
              <a:t> 30-50% Accuracy</a:t>
            </a:r>
          </a:p>
          <a:p>
            <a:r>
              <a:rPr lang="en-US" sz="2400" i="1" dirty="0" smtClean="0"/>
              <a:t>Adam Optimizer </a:t>
            </a:r>
            <a:r>
              <a:rPr lang="mr-IN" sz="2400" i="1" dirty="0" smtClean="0"/>
              <a:t>–</a:t>
            </a:r>
            <a:r>
              <a:rPr lang="en-US" sz="2400" i="1" dirty="0" smtClean="0"/>
              <a:t> 98% Accuracy</a:t>
            </a:r>
            <a:endParaRPr lang="en-US" sz="2400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168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6330"/>
            <a:ext cx="8229600" cy="575983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Dataset Introduction</a:t>
            </a:r>
          </a:p>
          <a:p>
            <a:pPr marL="400050" lvl="1" indent="0">
              <a:buNone/>
            </a:pPr>
            <a:r>
              <a:rPr lang="en-US" b="1" dirty="0"/>
              <a:t>Representing Dataset in </a:t>
            </a:r>
            <a:r>
              <a:rPr lang="en-US" b="1" dirty="0" smtClean="0"/>
              <a:t>Tensorflow</a:t>
            </a:r>
          </a:p>
          <a:p>
            <a:pPr marL="400050" lvl="1" indent="0">
              <a:buNone/>
            </a:pPr>
            <a:r>
              <a:rPr lang="en-US" b="1" dirty="0"/>
              <a:t>Download the MNIS </a:t>
            </a:r>
            <a:r>
              <a:rPr lang="en-US" b="1" dirty="0" smtClean="0"/>
              <a:t>dataset</a:t>
            </a:r>
          </a:p>
          <a:p>
            <a:pPr marL="400050" lvl="1" indent="0">
              <a:buNone/>
            </a:pPr>
            <a:r>
              <a:rPr lang="en-US" b="1" dirty="0" smtClean="0"/>
              <a:t>Model Discussion : Show Accuracy Differences between </a:t>
            </a:r>
            <a:r>
              <a:rPr lang="en-US" b="1" dirty="0"/>
              <a:t>Gradient Descent </a:t>
            </a:r>
            <a:r>
              <a:rPr lang="en-US" b="1"/>
              <a:t> </a:t>
            </a:r>
            <a:r>
              <a:rPr lang="en-US" b="1" smtClean="0"/>
              <a:t>Optimizer and </a:t>
            </a:r>
            <a:r>
              <a:rPr lang="en-US" b="1" dirty="0" smtClean="0"/>
              <a:t>Adam Optimizer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542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MNIST Dataset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69865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MNIST is a simple computer vision dataset. It consists of images of handwritten </a:t>
            </a:r>
            <a:r>
              <a:rPr lang="en-US" sz="2000" dirty="0" smtClean="0"/>
              <a:t>digits.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dataset contains 60,000 examples for </a:t>
            </a:r>
            <a:r>
              <a:rPr lang="en-US" sz="2000" dirty="0" smtClean="0"/>
              <a:t>training and 10,000 examples for testing.</a:t>
            </a:r>
          </a:p>
          <a:p>
            <a:r>
              <a:rPr lang="en-US" sz="2000" dirty="0"/>
              <a:t>Every MNIST data point has two parts: an image of a handwritten digit and a corresponding label. We'll call the images "x" and the labels "y".</a:t>
            </a:r>
            <a:endParaRPr lang="en-US" sz="2000" dirty="0" smtClean="0"/>
          </a:p>
          <a:p>
            <a:r>
              <a:rPr lang="en-US" sz="2000" dirty="0"/>
              <a:t>It also includes labels for each image, telling us which digit it is. For example, the labels for the </a:t>
            </a:r>
            <a:r>
              <a:rPr lang="en-US" sz="2000" dirty="0" smtClean="0"/>
              <a:t>below image </a:t>
            </a:r>
            <a:r>
              <a:rPr lang="en-US" sz="2000" dirty="0"/>
              <a:t>are 5, 0, 4, and 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Screen Shot 2018-06-26 at 10.02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3" y="5479267"/>
            <a:ext cx="3771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0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MNIST Dataset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6168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Each image is 28 pixels by 28 pixels. We can interpret this as a big array of </a:t>
            </a:r>
            <a:r>
              <a:rPr lang="en-US" sz="2000" dirty="0" smtClean="0"/>
              <a:t>numbers</a:t>
            </a:r>
          </a:p>
          <a:p>
            <a:r>
              <a:rPr lang="en-US" sz="2000" dirty="0"/>
              <a:t>We can flatten this array into a vector of 28x28 = 784 </a:t>
            </a:r>
            <a:r>
              <a:rPr lang="en-US" sz="2000" dirty="0" smtClean="0"/>
              <a:t>numbers</a:t>
            </a:r>
          </a:p>
          <a:p>
            <a:r>
              <a:rPr lang="en-US" sz="2000" dirty="0" smtClean="0"/>
              <a:t>Entire Dataset is available at </a:t>
            </a:r>
            <a:r>
              <a:rPr lang="en-US" sz="2000" dirty="0"/>
              <a:t>http://yann.lecun.com/exdb/mnist/</a:t>
            </a:r>
          </a:p>
        </p:txBody>
      </p:sp>
      <p:pic>
        <p:nvPicPr>
          <p:cNvPr id="4" name="Picture 3" descr="Screen Shot 2018-06-26 at 10.07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0" y="3663039"/>
            <a:ext cx="4953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5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Representing Dataset in Tensorflow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4434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MNIST Dataset is a tensor (an n-dimensional array) with a shape of [55000, 784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The first dimension is an index into the list of </a:t>
            </a:r>
            <a:r>
              <a:rPr lang="en-US" sz="2000" dirty="0" smtClean="0"/>
              <a:t>images</a:t>
            </a:r>
          </a:p>
          <a:p>
            <a:r>
              <a:rPr lang="en-US" sz="2000" dirty="0"/>
              <a:t>The second dimension is the index for each pixel in each image</a:t>
            </a:r>
          </a:p>
        </p:txBody>
      </p:sp>
      <p:pic>
        <p:nvPicPr>
          <p:cNvPr id="5" name="Picture 4" descr="Screen Shot 2018-06-26 at 10.19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5" y="4078601"/>
            <a:ext cx="4457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985"/>
            <a:ext cx="8229600" cy="473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Download </a:t>
            </a:r>
            <a:r>
              <a:rPr lang="en-US" sz="2000" b="1" dirty="0"/>
              <a:t>the </a:t>
            </a:r>
            <a:r>
              <a:rPr lang="en-US" sz="2000" b="1" dirty="0" smtClean="0"/>
              <a:t>MNIS :</a:t>
            </a:r>
          </a:p>
          <a:p>
            <a:pPr marL="0" indent="0">
              <a:buNone/>
            </a:pPr>
            <a:r>
              <a:rPr lang="en-US" sz="2000" dirty="0"/>
              <a:t>import tensorflow as tf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from </a:t>
            </a:r>
            <a:r>
              <a:rPr lang="en-US" sz="2000" dirty="0"/>
              <a:t>tensorflow.examples.tutorials.mnist import </a:t>
            </a:r>
            <a:r>
              <a:rPr lang="en-US" sz="2000" dirty="0" smtClean="0"/>
              <a:t>input_data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Initializing parameters for the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batch =100</a:t>
            </a:r>
          </a:p>
          <a:p>
            <a:pPr marL="0" indent="0">
              <a:buNone/>
            </a:pPr>
            <a:r>
              <a:rPr lang="en-US" sz="2000" dirty="0"/>
              <a:t>learning_rate=0.01</a:t>
            </a:r>
          </a:p>
          <a:p>
            <a:pPr marL="0" indent="0">
              <a:buNone/>
            </a:pPr>
            <a:r>
              <a:rPr lang="en-US" sz="2000" dirty="0"/>
              <a:t>training_epochs=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Creating Placeholders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x = tf.placeholder(tf.float32, shape=[None, 784]) </a:t>
            </a:r>
          </a:p>
          <a:p>
            <a:pPr marL="0" indent="0">
              <a:buNone/>
            </a:pPr>
            <a:r>
              <a:rPr lang="en-US" sz="2000" dirty="0"/>
              <a:t>y_ = tf.placeholder(tf.float32, shape=[None, 10])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4163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Creating </a:t>
            </a:r>
            <a:r>
              <a:rPr lang="en-US" sz="2000" b="1" dirty="0"/>
              <a:t>Variables</a:t>
            </a:r>
            <a:endParaRPr lang="en-US" sz="2000" dirty="0"/>
          </a:p>
          <a:p>
            <a:pPr marL="0" indent="0">
              <a:buNone/>
            </a:pPr>
            <a:r>
              <a:rPr lang="mr-IN" sz="2000" dirty="0"/>
              <a:t>W = </a:t>
            </a:r>
            <a:r>
              <a:rPr lang="en-US" sz="2000" dirty="0" smtClean="0"/>
              <a:t>tf. Variable(tf.zeros([784,10]))</a:t>
            </a:r>
          </a:p>
          <a:p>
            <a:pPr marL="0" indent="0">
              <a:buNone/>
            </a:pPr>
            <a:r>
              <a:rPr lang="en-US" sz="2000" dirty="0"/>
              <a:t>b</a:t>
            </a:r>
            <a:r>
              <a:rPr lang="mr-IN" sz="2000" dirty="0" smtClean="0"/>
              <a:t> = </a:t>
            </a:r>
            <a:r>
              <a:rPr lang="en-US" sz="2000" dirty="0" smtClean="0"/>
              <a:t>tf. Variable(tf.zeros([10]))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Initializing </a:t>
            </a:r>
            <a:r>
              <a:rPr lang="en-US" sz="2000" b="1" dirty="0"/>
              <a:t>the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y = tf.nn.softmax(tf.matmul(x,W) + 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Softmax is a generalization of logistic </a:t>
            </a:r>
            <a:r>
              <a:rPr lang="en-US" sz="2000" dirty="0" smtClean="0"/>
              <a:t>regression. Softmax </a:t>
            </a:r>
            <a:r>
              <a:rPr lang="en-US" sz="2000" dirty="0"/>
              <a:t>helps in multi-classification models where a given output can be a list of many different </a:t>
            </a:r>
            <a:r>
              <a:rPr lang="en-US" sz="2000" dirty="0" smtClean="0"/>
              <a:t>things.</a:t>
            </a:r>
            <a:r>
              <a:rPr lang="en-US" sz="2000" dirty="0"/>
              <a:t> It provides values between 0 to 1 that in addition give you the probability of the output belonging to a particular class.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79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Defining Cost Function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cross_entropy = tf.reduce_mean(-tf.reduce_sum(y_ * tf.log(y), reduction_indices=[1]))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is the cost function of the model – a cost function is a difference between the predicted value and the actual value that we are trying to minimize to improve the accuracy of the model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Determining the accuracy of </a:t>
            </a:r>
            <a:r>
              <a:rPr lang="en-US" sz="2000" b="1" dirty="0" smtClean="0"/>
              <a:t>parameters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correct_prediction </a:t>
            </a:r>
            <a:r>
              <a:rPr lang="en-US" sz="2000" dirty="0"/>
              <a:t>= tf.equal(tf.argmax(y,1), tf.argmax(y_,1)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accuracy </a:t>
            </a:r>
            <a:r>
              <a:rPr lang="en-US" sz="2000" dirty="0"/>
              <a:t>= tf.reduce_mean(tf.cast(correct_prediction, tf.float32))</a:t>
            </a:r>
          </a:p>
        </p:txBody>
      </p:sp>
    </p:spTree>
    <p:extLst>
      <p:ext uri="{BB962C8B-B14F-4D97-AF65-F5344CB8AC3E}">
        <p14:creationId xmlns:p14="http://schemas.microsoft.com/office/powerpoint/2010/main" val="193532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Implementing Gradient Descent  Algorithm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train_op = tf.train.GradientDescentOptimizer(learning_rate).minimize(cross_entropy)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is the cost function of the model – a cost function is a difference between the predicted value and the actual value that we are trying to minimize to improve the accuracy of the model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Determining the accuracy of </a:t>
            </a:r>
            <a:r>
              <a:rPr lang="en-US" sz="2000" b="1" dirty="0" smtClean="0"/>
              <a:t>parameters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correct_prediction </a:t>
            </a:r>
            <a:r>
              <a:rPr lang="en-US" sz="2000" dirty="0"/>
              <a:t>= tf.equal(tf.argmax(y,1), tf.argmax(y_,1)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accuracy </a:t>
            </a:r>
            <a:r>
              <a:rPr lang="en-US" sz="2000" dirty="0"/>
              <a:t>= tf.reduce_mean(tf.cast(correct_prediction, tf.float32))</a:t>
            </a:r>
          </a:p>
        </p:txBody>
      </p:sp>
    </p:spTree>
    <p:extLst>
      <p:ext uri="{BB962C8B-B14F-4D97-AF65-F5344CB8AC3E}">
        <p14:creationId xmlns:p14="http://schemas.microsoft.com/office/powerpoint/2010/main" val="343417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551</Words>
  <Application>Microsoft Macintosh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Classify MNIST Digits Dataset : Tensorflow implementation</vt:lpstr>
      <vt:lpstr>PowerPoint Presentation</vt:lpstr>
      <vt:lpstr>MNIST Dataset introduction</vt:lpstr>
      <vt:lpstr>MNIST Dataset introduction</vt:lpstr>
      <vt:lpstr>Representing Dataset in Tensorflow</vt:lpstr>
      <vt:lpstr>Model</vt:lpstr>
      <vt:lpstr>Model</vt:lpstr>
      <vt:lpstr>Model</vt:lpstr>
      <vt:lpstr>Model</vt:lpstr>
      <vt:lpstr>Model</vt:lpstr>
      <vt:lpstr>Summary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to Classify MNIST Digits Dataset </dc:title>
  <dc:creator>Karthik Reddy Dondapati</dc:creator>
  <cp:lastModifiedBy>Karthik Reddy Dondapati</cp:lastModifiedBy>
  <cp:revision>48</cp:revision>
  <dcterms:created xsi:type="dcterms:W3CDTF">2018-06-26T16:52:40Z</dcterms:created>
  <dcterms:modified xsi:type="dcterms:W3CDTF">2018-06-27T03:19:10Z</dcterms:modified>
</cp:coreProperties>
</file>