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62" r:id="rId2"/>
    <p:sldId id="259" r:id="rId3"/>
    <p:sldId id="260" r:id="rId4"/>
    <p:sldId id="263" r:id="rId5"/>
    <p:sldId id="264" r:id="rId6"/>
    <p:sldId id="261" r:id="rId7"/>
    <p:sldId id="258"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800900-711E-46D9-976D-EAC38729D132}" type="datetimeFigureOut">
              <a:rPr lang="en-MY" smtClean="0"/>
              <a:t>28/1/2025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D40FDBC-678D-482C-BBA9-EE61A7D325BD}" type="slidenum">
              <a:rPr lang="en-MY" smtClean="0"/>
              <a:t>‹#›</a:t>
            </a:fld>
            <a:endParaRPr lang="en-MY"/>
          </a:p>
        </p:txBody>
      </p:sp>
    </p:spTree>
    <p:extLst>
      <p:ext uri="{BB962C8B-B14F-4D97-AF65-F5344CB8AC3E}">
        <p14:creationId xmlns:p14="http://schemas.microsoft.com/office/powerpoint/2010/main" val="361845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00900-711E-46D9-976D-EAC38729D132}" type="datetimeFigureOut">
              <a:rPr lang="en-MY" smtClean="0"/>
              <a:t>28/1/2025</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D40FDBC-678D-482C-BBA9-EE61A7D325BD}" type="slidenum">
              <a:rPr lang="en-MY" smtClean="0"/>
              <a:t>‹#›</a:t>
            </a:fld>
            <a:endParaRPr lang="en-MY"/>
          </a:p>
        </p:txBody>
      </p:sp>
    </p:spTree>
    <p:extLst>
      <p:ext uri="{BB962C8B-B14F-4D97-AF65-F5344CB8AC3E}">
        <p14:creationId xmlns:p14="http://schemas.microsoft.com/office/powerpoint/2010/main" val="4212917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00900-711E-46D9-976D-EAC38729D132}" type="datetimeFigureOut">
              <a:rPr lang="en-MY" smtClean="0"/>
              <a:t>28/1/2025</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D40FDBC-678D-482C-BBA9-EE61A7D325BD}" type="slidenum">
              <a:rPr lang="en-MY" smtClean="0"/>
              <a:t>‹#›</a:t>
            </a:fld>
            <a:endParaRPr lang="en-MY"/>
          </a:p>
        </p:txBody>
      </p:sp>
    </p:spTree>
    <p:extLst>
      <p:ext uri="{BB962C8B-B14F-4D97-AF65-F5344CB8AC3E}">
        <p14:creationId xmlns:p14="http://schemas.microsoft.com/office/powerpoint/2010/main" val="3858440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00900-711E-46D9-976D-EAC38729D132}" type="datetimeFigureOut">
              <a:rPr lang="en-MY" smtClean="0"/>
              <a:t>28/1/2025</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D40FDBC-678D-482C-BBA9-EE61A7D325BD}" type="slidenum">
              <a:rPr lang="en-MY" smtClean="0"/>
              <a:t>‹#›</a:t>
            </a:fld>
            <a:endParaRPr lang="en-MY"/>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96370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00900-711E-46D9-976D-EAC38729D132}" type="datetimeFigureOut">
              <a:rPr lang="en-MY" smtClean="0"/>
              <a:t>28/1/2025</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D40FDBC-678D-482C-BBA9-EE61A7D325BD}" type="slidenum">
              <a:rPr lang="en-MY" smtClean="0"/>
              <a:t>‹#›</a:t>
            </a:fld>
            <a:endParaRPr lang="en-MY"/>
          </a:p>
        </p:txBody>
      </p:sp>
    </p:spTree>
    <p:extLst>
      <p:ext uri="{BB962C8B-B14F-4D97-AF65-F5344CB8AC3E}">
        <p14:creationId xmlns:p14="http://schemas.microsoft.com/office/powerpoint/2010/main" val="357910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800900-711E-46D9-976D-EAC38729D132}" type="datetimeFigureOut">
              <a:rPr lang="en-MY" smtClean="0"/>
              <a:t>28/1/2025</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D40FDBC-678D-482C-BBA9-EE61A7D325BD}" type="slidenum">
              <a:rPr lang="en-MY" smtClean="0"/>
              <a:t>‹#›</a:t>
            </a:fld>
            <a:endParaRPr lang="en-MY"/>
          </a:p>
        </p:txBody>
      </p:sp>
    </p:spTree>
    <p:extLst>
      <p:ext uri="{BB962C8B-B14F-4D97-AF65-F5344CB8AC3E}">
        <p14:creationId xmlns:p14="http://schemas.microsoft.com/office/powerpoint/2010/main" val="2496313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6800900-711E-46D9-976D-EAC38729D132}" type="datetimeFigureOut">
              <a:rPr lang="en-MY" smtClean="0"/>
              <a:t>28/1/2025</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D40FDBC-678D-482C-BBA9-EE61A7D325BD}" type="slidenum">
              <a:rPr lang="en-MY" smtClean="0"/>
              <a:t>‹#›</a:t>
            </a:fld>
            <a:endParaRPr lang="en-MY"/>
          </a:p>
        </p:txBody>
      </p:sp>
    </p:spTree>
    <p:extLst>
      <p:ext uri="{BB962C8B-B14F-4D97-AF65-F5344CB8AC3E}">
        <p14:creationId xmlns:p14="http://schemas.microsoft.com/office/powerpoint/2010/main" val="2696915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800900-711E-46D9-976D-EAC38729D132}" type="datetimeFigureOut">
              <a:rPr lang="en-MY" smtClean="0"/>
              <a:t>28/1/2025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D40FDBC-678D-482C-BBA9-EE61A7D325BD}" type="slidenum">
              <a:rPr lang="en-MY" smtClean="0"/>
              <a:t>‹#›</a:t>
            </a:fld>
            <a:endParaRPr lang="en-MY"/>
          </a:p>
        </p:txBody>
      </p:sp>
    </p:spTree>
    <p:extLst>
      <p:ext uri="{BB962C8B-B14F-4D97-AF65-F5344CB8AC3E}">
        <p14:creationId xmlns:p14="http://schemas.microsoft.com/office/powerpoint/2010/main" val="4064884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800900-711E-46D9-976D-EAC38729D132}" type="datetimeFigureOut">
              <a:rPr lang="en-MY" smtClean="0"/>
              <a:t>28/1/2025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D40FDBC-678D-482C-BBA9-EE61A7D325BD}" type="slidenum">
              <a:rPr lang="en-MY" smtClean="0"/>
              <a:t>‹#›</a:t>
            </a:fld>
            <a:endParaRPr lang="en-MY"/>
          </a:p>
        </p:txBody>
      </p:sp>
    </p:spTree>
    <p:extLst>
      <p:ext uri="{BB962C8B-B14F-4D97-AF65-F5344CB8AC3E}">
        <p14:creationId xmlns:p14="http://schemas.microsoft.com/office/powerpoint/2010/main" val="2133001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800900-711E-46D9-976D-EAC38729D132}" type="datetimeFigureOut">
              <a:rPr lang="en-MY" smtClean="0"/>
              <a:t>28/1/2025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D40FDBC-678D-482C-BBA9-EE61A7D325BD}" type="slidenum">
              <a:rPr lang="en-MY" smtClean="0"/>
              <a:t>‹#›</a:t>
            </a:fld>
            <a:endParaRPr lang="en-MY"/>
          </a:p>
        </p:txBody>
      </p:sp>
    </p:spTree>
    <p:extLst>
      <p:ext uri="{BB962C8B-B14F-4D97-AF65-F5344CB8AC3E}">
        <p14:creationId xmlns:p14="http://schemas.microsoft.com/office/powerpoint/2010/main" val="1135893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00900-711E-46D9-976D-EAC38729D132}" type="datetimeFigureOut">
              <a:rPr lang="en-MY" smtClean="0"/>
              <a:t>28/1/2025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D40FDBC-678D-482C-BBA9-EE61A7D325BD}" type="slidenum">
              <a:rPr lang="en-MY" smtClean="0"/>
              <a:t>‹#›</a:t>
            </a:fld>
            <a:endParaRPr lang="en-MY"/>
          </a:p>
        </p:txBody>
      </p:sp>
    </p:spTree>
    <p:extLst>
      <p:ext uri="{BB962C8B-B14F-4D97-AF65-F5344CB8AC3E}">
        <p14:creationId xmlns:p14="http://schemas.microsoft.com/office/powerpoint/2010/main" val="215465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800900-711E-46D9-976D-EAC38729D132}" type="datetimeFigureOut">
              <a:rPr lang="en-MY" smtClean="0"/>
              <a:t>28/1/2025</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D40FDBC-678D-482C-BBA9-EE61A7D325BD}" type="slidenum">
              <a:rPr lang="en-MY" smtClean="0"/>
              <a:t>‹#›</a:t>
            </a:fld>
            <a:endParaRPr lang="en-MY"/>
          </a:p>
        </p:txBody>
      </p:sp>
    </p:spTree>
    <p:extLst>
      <p:ext uri="{BB962C8B-B14F-4D97-AF65-F5344CB8AC3E}">
        <p14:creationId xmlns:p14="http://schemas.microsoft.com/office/powerpoint/2010/main" val="2165228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800900-711E-46D9-976D-EAC38729D132}" type="datetimeFigureOut">
              <a:rPr lang="en-MY" smtClean="0"/>
              <a:t>28/1/2025</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D40FDBC-678D-482C-BBA9-EE61A7D325BD}" type="slidenum">
              <a:rPr lang="en-MY" smtClean="0"/>
              <a:t>‹#›</a:t>
            </a:fld>
            <a:endParaRPr lang="en-MY"/>
          </a:p>
        </p:txBody>
      </p:sp>
    </p:spTree>
    <p:extLst>
      <p:ext uri="{BB962C8B-B14F-4D97-AF65-F5344CB8AC3E}">
        <p14:creationId xmlns:p14="http://schemas.microsoft.com/office/powerpoint/2010/main" val="125746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800900-711E-46D9-976D-EAC38729D132}" type="datetimeFigureOut">
              <a:rPr lang="en-MY" smtClean="0"/>
              <a:t>28/1/2025</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D40FDBC-678D-482C-BBA9-EE61A7D325BD}" type="slidenum">
              <a:rPr lang="en-MY" smtClean="0"/>
              <a:t>‹#›</a:t>
            </a:fld>
            <a:endParaRPr lang="en-MY"/>
          </a:p>
        </p:txBody>
      </p:sp>
    </p:spTree>
    <p:extLst>
      <p:ext uri="{BB962C8B-B14F-4D97-AF65-F5344CB8AC3E}">
        <p14:creationId xmlns:p14="http://schemas.microsoft.com/office/powerpoint/2010/main" val="346676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800900-711E-46D9-976D-EAC38729D132}" type="datetimeFigureOut">
              <a:rPr lang="en-MY" smtClean="0"/>
              <a:t>28/1/2025</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D40FDBC-678D-482C-BBA9-EE61A7D325BD}" type="slidenum">
              <a:rPr lang="en-MY" smtClean="0"/>
              <a:t>‹#›</a:t>
            </a:fld>
            <a:endParaRPr lang="en-MY"/>
          </a:p>
        </p:txBody>
      </p:sp>
    </p:spTree>
    <p:extLst>
      <p:ext uri="{BB962C8B-B14F-4D97-AF65-F5344CB8AC3E}">
        <p14:creationId xmlns:p14="http://schemas.microsoft.com/office/powerpoint/2010/main" val="1073120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00900-711E-46D9-976D-EAC38729D132}" type="datetimeFigureOut">
              <a:rPr lang="en-MY" smtClean="0"/>
              <a:t>28/1/2025</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D40FDBC-678D-482C-BBA9-EE61A7D325BD}" type="slidenum">
              <a:rPr lang="en-MY" smtClean="0"/>
              <a:t>‹#›</a:t>
            </a:fld>
            <a:endParaRPr lang="en-MY"/>
          </a:p>
        </p:txBody>
      </p:sp>
    </p:spTree>
    <p:extLst>
      <p:ext uri="{BB962C8B-B14F-4D97-AF65-F5344CB8AC3E}">
        <p14:creationId xmlns:p14="http://schemas.microsoft.com/office/powerpoint/2010/main" val="418116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00900-711E-46D9-976D-EAC38729D132}" type="datetimeFigureOut">
              <a:rPr lang="en-MY" smtClean="0"/>
              <a:t>28/1/2025</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D40FDBC-678D-482C-BBA9-EE61A7D325BD}" type="slidenum">
              <a:rPr lang="en-MY" smtClean="0"/>
              <a:t>‹#›</a:t>
            </a:fld>
            <a:endParaRPr lang="en-MY"/>
          </a:p>
        </p:txBody>
      </p:sp>
    </p:spTree>
    <p:extLst>
      <p:ext uri="{BB962C8B-B14F-4D97-AF65-F5344CB8AC3E}">
        <p14:creationId xmlns:p14="http://schemas.microsoft.com/office/powerpoint/2010/main" val="271098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800900-711E-46D9-976D-EAC38729D132}" type="datetimeFigureOut">
              <a:rPr lang="en-MY" smtClean="0"/>
              <a:t>28/1/2025</a:t>
            </a:fld>
            <a:endParaRPr lang="en-MY"/>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MY"/>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D40FDBC-678D-482C-BBA9-EE61A7D325BD}" type="slidenum">
              <a:rPr lang="en-MY" smtClean="0"/>
              <a:t>‹#›</a:t>
            </a:fld>
            <a:endParaRPr lang="en-MY"/>
          </a:p>
        </p:txBody>
      </p:sp>
    </p:spTree>
    <p:extLst>
      <p:ext uri="{BB962C8B-B14F-4D97-AF65-F5344CB8AC3E}">
        <p14:creationId xmlns:p14="http://schemas.microsoft.com/office/powerpoint/2010/main" val="166955617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gradFill>
            <a:gsLst>
              <a:gs pos="45000">
                <a:srgbClr val="FFCF00"/>
              </a:gs>
              <a:gs pos="93000">
                <a:schemeClr val="accent5">
                  <a:tint val="98000"/>
                  <a:shade val="100000"/>
                  <a:satMod val="100000"/>
                  <a:lumMod val="100000"/>
                </a:schemeClr>
              </a:gs>
              <a:gs pos="100000">
                <a:schemeClr val="accent5">
                  <a:shade val="72000"/>
                  <a:satMod val="120000"/>
                  <a:lumMod val="100000"/>
                </a:schemeClr>
              </a:gs>
            </a:gsLst>
          </a:gradFill>
        </p:spPr>
        <p:style>
          <a:lnRef idx="0">
            <a:schemeClr val="accent5"/>
          </a:lnRef>
          <a:fillRef idx="3">
            <a:schemeClr val="accent5"/>
          </a:fillRef>
          <a:effectRef idx="3">
            <a:schemeClr val="accent5"/>
          </a:effectRef>
          <a:fontRef idx="minor">
            <a:schemeClr val="lt1"/>
          </a:fontRef>
        </p:style>
        <p:txBody>
          <a:bodyPr/>
          <a:lstStyle/>
          <a:p>
            <a:r>
              <a:rPr lang="en-MY" dirty="0" smtClean="0"/>
              <a:t>Book Management </a:t>
            </a:r>
            <a:r>
              <a:rPr lang="en-MY" dirty="0"/>
              <a:t>S</a:t>
            </a:r>
            <a:r>
              <a:rPr lang="en-MY" dirty="0" smtClean="0"/>
              <a:t>ystem</a:t>
            </a:r>
            <a:endParaRPr lang="en-MY" dirty="0"/>
          </a:p>
        </p:txBody>
      </p:sp>
      <p:sp>
        <p:nvSpPr>
          <p:cNvPr id="3" name="Subtitle 2"/>
          <p:cNvSpPr>
            <a:spLocks noGrp="1"/>
          </p:cNvSpPr>
          <p:nvPr>
            <p:ph type="subTitle" idx="1"/>
          </p:nvPr>
        </p:nvSpPr>
        <p:spPr/>
        <p:txBody>
          <a:bodyPr/>
          <a:lstStyle/>
          <a:p>
            <a:pPr marL="342900" indent="-342900">
              <a:buFontTx/>
              <a:buChar char="-"/>
            </a:pPr>
            <a:r>
              <a:rPr lang="en-MY" dirty="0" smtClean="0"/>
              <a:t>Draft Version 1.0</a:t>
            </a:r>
          </a:p>
          <a:p>
            <a:pPr marL="342900" indent="-342900">
              <a:buFontTx/>
              <a:buChar char="-"/>
            </a:pPr>
            <a:r>
              <a:rPr lang="en-MY" dirty="0" smtClean="0"/>
              <a:t>Karthikeyan</a:t>
            </a:r>
          </a:p>
          <a:p>
            <a:pPr marL="342900" indent="-342900">
              <a:buFontTx/>
              <a:buChar char="-"/>
            </a:pPr>
            <a:endParaRPr lang="en-MY" dirty="0"/>
          </a:p>
          <a:p>
            <a:endParaRPr lang="en-MY" dirty="0"/>
          </a:p>
        </p:txBody>
      </p:sp>
    </p:spTree>
    <p:extLst>
      <p:ext uri="{BB962C8B-B14F-4D97-AF65-F5344CB8AC3E}">
        <p14:creationId xmlns:p14="http://schemas.microsoft.com/office/powerpoint/2010/main" val="204447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Architecture Diagram </a:t>
            </a:r>
            <a:br>
              <a:rPr lang="en-MY" dirty="0" smtClean="0"/>
            </a:br>
            <a:endParaRPr lang="en-MY" dirty="0"/>
          </a:p>
        </p:txBody>
      </p:sp>
      <p:pic>
        <p:nvPicPr>
          <p:cNvPr id="6" name="Picture 5"/>
          <p:cNvPicPr>
            <a:picLocks noChangeAspect="1"/>
          </p:cNvPicPr>
          <p:nvPr/>
        </p:nvPicPr>
        <p:blipFill>
          <a:blip r:embed="rId2"/>
          <a:stretch>
            <a:fillRect/>
          </a:stretch>
        </p:blipFill>
        <p:spPr>
          <a:xfrm>
            <a:off x="1777514" y="1690688"/>
            <a:ext cx="7639443" cy="4438878"/>
          </a:xfrm>
          <a:prstGeom prst="rect">
            <a:avLst/>
          </a:prstGeom>
        </p:spPr>
      </p:pic>
    </p:spTree>
    <p:extLst>
      <p:ext uri="{BB962C8B-B14F-4D97-AF65-F5344CB8AC3E}">
        <p14:creationId xmlns:p14="http://schemas.microsoft.com/office/powerpoint/2010/main" val="3908913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00991"/>
            <a:ext cx="10515600" cy="1325563"/>
          </a:xfrm>
        </p:spPr>
        <p:txBody>
          <a:bodyPr/>
          <a:lstStyle/>
          <a:p>
            <a:r>
              <a:rPr lang="en-MY" dirty="0" smtClean="0"/>
              <a:t>Proposed Solutions..</a:t>
            </a:r>
            <a:endParaRPr lang="en-MY" dirty="0"/>
          </a:p>
        </p:txBody>
      </p:sp>
      <p:sp>
        <p:nvSpPr>
          <p:cNvPr id="3" name="Rectangle 2"/>
          <p:cNvSpPr/>
          <p:nvPr/>
        </p:nvSpPr>
        <p:spPr>
          <a:xfrm>
            <a:off x="838199" y="1157099"/>
            <a:ext cx="10910455" cy="4801314"/>
          </a:xfrm>
          <a:prstGeom prst="rect">
            <a:avLst/>
          </a:prstGeom>
        </p:spPr>
        <p:txBody>
          <a:bodyPr wrap="square">
            <a:spAutoFit/>
          </a:bodyPr>
          <a:lstStyle/>
          <a:p>
            <a:r>
              <a:rPr lang="en-US" b="1" dirty="0" smtClean="0"/>
              <a:t>1. Front-End (User Interface)</a:t>
            </a:r>
          </a:p>
          <a:p>
            <a:r>
              <a:rPr lang="en-US" dirty="0" smtClean="0"/>
              <a:t>The </a:t>
            </a:r>
            <a:r>
              <a:rPr lang="en-US" b="1" dirty="0" smtClean="0"/>
              <a:t>front-end</a:t>
            </a:r>
            <a:r>
              <a:rPr lang="en-US" dirty="0" smtClean="0"/>
              <a:t> of the system will be developed using </a:t>
            </a:r>
            <a:r>
              <a:rPr lang="en-US" b="1" dirty="0" err="1" smtClean="0"/>
              <a:t>ReactJS</a:t>
            </a:r>
            <a:r>
              <a:rPr lang="en-US" dirty="0" smtClean="0"/>
              <a:t>, allowing for a dynamic and responsive user interface. React is a best choice for building modern web applications due to its speed, scalability, and ease of integration with backend services.</a:t>
            </a:r>
          </a:p>
          <a:p>
            <a:endParaRPr lang="en-US" dirty="0" smtClean="0"/>
          </a:p>
          <a:p>
            <a:r>
              <a:rPr lang="en-US" b="1" dirty="0" smtClean="0"/>
              <a:t>2. Backend (Node.js </a:t>
            </a:r>
            <a:r>
              <a:rPr lang="en-US" b="1" dirty="0" err="1" smtClean="0"/>
              <a:t>Microservices</a:t>
            </a:r>
            <a:r>
              <a:rPr lang="en-US" b="1" dirty="0" smtClean="0"/>
              <a:t>)</a:t>
            </a:r>
          </a:p>
          <a:p>
            <a:r>
              <a:rPr lang="en-US" dirty="0" smtClean="0"/>
              <a:t>The </a:t>
            </a:r>
            <a:r>
              <a:rPr lang="en-US" b="1" dirty="0" smtClean="0"/>
              <a:t>backend</a:t>
            </a:r>
            <a:r>
              <a:rPr lang="en-US" dirty="0" smtClean="0"/>
              <a:t> will be built using </a:t>
            </a:r>
            <a:r>
              <a:rPr lang="en-US" b="1" dirty="0" smtClean="0"/>
              <a:t>Node.js</a:t>
            </a:r>
            <a:r>
              <a:rPr lang="en-US" dirty="0" smtClean="0"/>
              <a:t> with a </a:t>
            </a:r>
            <a:r>
              <a:rPr lang="en-US" b="1" dirty="0" err="1" smtClean="0"/>
              <a:t>microservices</a:t>
            </a:r>
            <a:r>
              <a:rPr lang="en-US" b="1" dirty="0" smtClean="0"/>
              <a:t> architecture</a:t>
            </a:r>
            <a:r>
              <a:rPr lang="en-US" dirty="0" smtClean="0"/>
              <a:t>. </a:t>
            </a:r>
            <a:r>
              <a:rPr lang="en-US" dirty="0" err="1" smtClean="0"/>
              <a:t>Microservices</a:t>
            </a:r>
            <a:r>
              <a:rPr lang="en-US" dirty="0" smtClean="0"/>
              <a:t> will help maintain modularity, making it easier to scale and manage specific functionalities as the system grows</a:t>
            </a:r>
          </a:p>
          <a:p>
            <a:endParaRPr lang="en-US" dirty="0" smtClean="0"/>
          </a:p>
          <a:p>
            <a:r>
              <a:rPr lang="en-US" b="1" dirty="0" smtClean="0"/>
              <a:t>3. Database &amp; Data Management</a:t>
            </a:r>
          </a:p>
          <a:p>
            <a:r>
              <a:rPr lang="en-US" dirty="0" smtClean="0"/>
              <a:t>The </a:t>
            </a:r>
            <a:r>
              <a:rPr lang="en-US" b="1" dirty="0" smtClean="0"/>
              <a:t>database</a:t>
            </a:r>
            <a:r>
              <a:rPr lang="en-US" dirty="0" smtClean="0"/>
              <a:t> layer will be managed using a combination of </a:t>
            </a:r>
            <a:r>
              <a:rPr lang="en-US" b="1" dirty="0" smtClean="0"/>
              <a:t>relational databases (SQL)</a:t>
            </a:r>
            <a:r>
              <a:rPr lang="en-US" dirty="0" smtClean="0"/>
              <a:t> and </a:t>
            </a:r>
            <a:r>
              <a:rPr lang="en-US" b="1" dirty="0" smtClean="0"/>
              <a:t>NoSQL databases</a:t>
            </a:r>
            <a:r>
              <a:rPr lang="en-US" dirty="0" smtClean="0"/>
              <a:t>.</a:t>
            </a:r>
          </a:p>
          <a:p>
            <a:r>
              <a:rPr lang="en-US" dirty="0" smtClean="0"/>
              <a:t>A </a:t>
            </a:r>
            <a:r>
              <a:rPr lang="en-US" b="1" dirty="0" smtClean="0"/>
              <a:t>SQL database</a:t>
            </a:r>
            <a:r>
              <a:rPr lang="en-US" dirty="0" smtClean="0"/>
              <a:t> like </a:t>
            </a:r>
            <a:r>
              <a:rPr lang="en-US" b="1" dirty="0" smtClean="0"/>
              <a:t>PostgreSQL</a:t>
            </a:r>
            <a:r>
              <a:rPr lang="en-US" dirty="0" smtClean="0"/>
              <a:t> or </a:t>
            </a:r>
            <a:r>
              <a:rPr lang="en-US" b="1" dirty="0" smtClean="0"/>
              <a:t>MySQL</a:t>
            </a:r>
            <a:r>
              <a:rPr lang="en-US" dirty="0" smtClean="0"/>
              <a:t> will store structured data, including users, books, and transactions.</a:t>
            </a:r>
          </a:p>
          <a:p>
            <a:r>
              <a:rPr lang="en-US" dirty="0" smtClean="0"/>
              <a:t>NoSQL DBs - </a:t>
            </a:r>
            <a:r>
              <a:rPr lang="en-US" b="1" dirty="0" smtClean="0"/>
              <a:t>MongoDB</a:t>
            </a:r>
            <a:r>
              <a:rPr lang="en-US" dirty="0" smtClean="0"/>
              <a:t> or </a:t>
            </a:r>
            <a:r>
              <a:rPr lang="en-US" b="1" dirty="0" err="1" smtClean="0"/>
              <a:t>DynamoDB</a:t>
            </a:r>
            <a:r>
              <a:rPr lang="en-US" dirty="0" smtClean="0"/>
              <a:t> (for cloud-native) could be used for semi-structured data such as logs, user activity, and perhaps some non-critical metadata. NoSQL allows greater flexibility and can scale horizontally.</a:t>
            </a:r>
          </a:p>
          <a:p>
            <a:endParaRPr lang="en-US" b="1" dirty="0" smtClean="0"/>
          </a:p>
          <a:p>
            <a:r>
              <a:rPr lang="en-US" b="1" dirty="0" smtClean="0"/>
              <a:t>4. Search Functionality</a:t>
            </a:r>
          </a:p>
          <a:p>
            <a:r>
              <a:rPr lang="en-US" dirty="0" smtClean="0"/>
              <a:t>To support fast, full-text searches for books, an </a:t>
            </a:r>
            <a:r>
              <a:rPr lang="en-US" b="1" dirty="0" err="1" smtClean="0"/>
              <a:t>Elasticsearch</a:t>
            </a:r>
            <a:r>
              <a:rPr lang="en-US" dirty="0" smtClean="0"/>
              <a:t> instance will be integrated into the system.</a:t>
            </a:r>
          </a:p>
        </p:txBody>
      </p:sp>
    </p:spTree>
    <p:extLst>
      <p:ext uri="{BB962C8B-B14F-4D97-AF65-F5344CB8AC3E}">
        <p14:creationId xmlns:p14="http://schemas.microsoft.com/office/powerpoint/2010/main" val="205576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00991"/>
            <a:ext cx="10515600" cy="1325563"/>
          </a:xfrm>
        </p:spPr>
        <p:txBody>
          <a:bodyPr/>
          <a:lstStyle/>
          <a:p>
            <a:r>
              <a:rPr lang="en-MY" dirty="0" smtClean="0"/>
              <a:t>Proposed Solutions..</a:t>
            </a:r>
            <a:endParaRPr lang="en-MY" dirty="0"/>
          </a:p>
        </p:txBody>
      </p:sp>
      <p:sp>
        <p:nvSpPr>
          <p:cNvPr id="3" name="Rectangle 2"/>
          <p:cNvSpPr/>
          <p:nvPr/>
        </p:nvSpPr>
        <p:spPr>
          <a:xfrm>
            <a:off x="838199" y="1157099"/>
            <a:ext cx="10910455" cy="5355312"/>
          </a:xfrm>
          <a:prstGeom prst="rect">
            <a:avLst/>
          </a:prstGeom>
        </p:spPr>
        <p:txBody>
          <a:bodyPr wrap="square">
            <a:spAutoFit/>
          </a:bodyPr>
          <a:lstStyle/>
          <a:p>
            <a:r>
              <a:rPr lang="en-US" b="1" dirty="0" smtClean="0"/>
              <a:t>5. Scalability and Cloud-Native Deployment</a:t>
            </a:r>
          </a:p>
          <a:p>
            <a:endParaRPr lang="en-US" b="1" dirty="0" smtClean="0"/>
          </a:p>
          <a:p>
            <a:r>
              <a:rPr lang="en-US" dirty="0" smtClean="0"/>
              <a:t>The system will be designed to run on </a:t>
            </a:r>
            <a:r>
              <a:rPr lang="en-US" b="1" dirty="0" smtClean="0"/>
              <a:t>cloud-native infrastructure</a:t>
            </a:r>
            <a:r>
              <a:rPr lang="en-US" dirty="0" smtClean="0"/>
              <a:t> using services like </a:t>
            </a:r>
            <a:r>
              <a:rPr lang="en-US" b="1" dirty="0" smtClean="0"/>
              <a:t>AWS</a:t>
            </a:r>
            <a:r>
              <a:rPr lang="en-US" dirty="0" smtClean="0"/>
              <a:t>, </a:t>
            </a:r>
            <a:r>
              <a:rPr lang="en-US" b="1" dirty="0" smtClean="0"/>
              <a:t>Google Cloud</a:t>
            </a:r>
            <a:r>
              <a:rPr lang="en-US" dirty="0" smtClean="0"/>
              <a:t>, or </a:t>
            </a:r>
            <a:r>
              <a:rPr lang="en-US" b="1" dirty="0" smtClean="0"/>
              <a:t>Microsoft Azure</a:t>
            </a:r>
            <a:r>
              <a:rPr lang="en-US" dirty="0" smtClean="0"/>
              <a:t>. The key principles will include </a:t>
            </a:r>
            <a:r>
              <a:rPr lang="en-US" b="1" dirty="0" smtClean="0"/>
              <a:t>scalability</a:t>
            </a:r>
            <a:r>
              <a:rPr lang="en-US" dirty="0" smtClean="0"/>
              <a:t>, </a:t>
            </a:r>
            <a:r>
              <a:rPr lang="en-US" b="1" dirty="0" smtClean="0"/>
              <a:t>high availability</a:t>
            </a:r>
            <a:r>
              <a:rPr lang="en-US" dirty="0" smtClean="0"/>
              <a:t>, and </a:t>
            </a:r>
            <a:r>
              <a:rPr lang="en-US" b="1" dirty="0" smtClean="0"/>
              <a:t>fault tolerance</a:t>
            </a:r>
            <a:r>
              <a:rPr lang="en-US" dirty="0" smtClean="0"/>
              <a:t>.</a:t>
            </a:r>
          </a:p>
          <a:p>
            <a:r>
              <a:rPr lang="en-US" b="1" dirty="0" smtClean="0"/>
              <a:t>Containerization</a:t>
            </a:r>
            <a:r>
              <a:rPr lang="en-US" dirty="0" smtClean="0"/>
              <a:t>: The backend services will be </a:t>
            </a:r>
            <a:r>
              <a:rPr lang="en-US" b="1" dirty="0" smtClean="0"/>
              <a:t>containerized</a:t>
            </a:r>
            <a:r>
              <a:rPr lang="en-US" dirty="0" smtClean="0"/>
              <a:t> using </a:t>
            </a:r>
            <a:r>
              <a:rPr lang="en-US" b="1" dirty="0" smtClean="0"/>
              <a:t>Docker</a:t>
            </a:r>
            <a:r>
              <a:rPr lang="en-US" dirty="0" smtClean="0"/>
              <a:t>, ensuring that they are portable and can run in any environment (local, staging, or production).</a:t>
            </a:r>
          </a:p>
          <a:p>
            <a:endParaRPr lang="en-US" dirty="0" smtClean="0"/>
          </a:p>
          <a:p>
            <a:r>
              <a:rPr lang="en-US" b="1" dirty="0" smtClean="0"/>
              <a:t>Kubernetes</a:t>
            </a:r>
            <a:r>
              <a:rPr lang="en-US" dirty="0" smtClean="0"/>
              <a:t> will be used for </a:t>
            </a:r>
            <a:r>
              <a:rPr lang="en-US" b="1" dirty="0" smtClean="0"/>
              <a:t>container orchestration</a:t>
            </a:r>
            <a:r>
              <a:rPr lang="en-US" dirty="0" smtClean="0"/>
              <a:t>, enabling the system to scale horizontally based on demand and ensuring that the services remain highly available.</a:t>
            </a:r>
          </a:p>
          <a:p>
            <a:endParaRPr lang="en-US" dirty="0" smtClean="0"/>
          </a:p>
          <a:p>
            <a:r>
              <a:rPr lang="en-US" b="1" dirty="0" smtClean="0"/>
              <a:t>AWS Cloud Services</a:t>
            </a:r>
            <a:r>
              <a:rPr lang="en-US" dirty="0" smtClean="0"/>
              <a:t>:</a:t>
            </a:r>
          </a:p>
          <a:p>
            <a:pPr marL="742950" lvl="1" indent="-285750">
              <a:buFont typeface="Arial" panose="020B0604020202020204" pitchFamily="34" charset="0"/>
              <a:buChar char="•"/>
            </a:pPr>
            <a:r>
              <a:rPr lang="en-US" b="1" dirty="0" smtClean="0"/>
              <a:t>Elastic Load Balancer (ELB)</a:t>
            </a:r>
            <a:r>
              <a:rPr lang="en-US" dirty="0" smtClean="0"/>
              <a:t>: Manages incoming traffic and distributes it across multiple service instances.</a:t>
            </a:r>
          </a:p>
          <a:p>
            <a:pPr marL="742950" lvl="1" indent="-285750">
              <a:buFont typeface="Arial" panose="020B0604020202020204" pitchFamily="34" charset="0"/>
              <a:buChar char="•"/>
            </a:pPr>
            <a:r>
              <a:rPr lang="en-US" b="1" dirty="0" err="1" smtClean="0"/>
              <a:t>CloudFront</a:t>
            </a:r>
            <a:r>
              <a:rPr lang="en-US" b="1" dirty="0" smtClean="0"/>
              <a:t> (CDN)</a:t>
            </a:r>
            <a:r>
              <a:rPr lang="en-US" dirty="0" smtClean="0"/>
              <a:t>: Used to deliver static content such as images, book covers, and JavaScript files to users globally with low latency.</a:t>
            </a:r>
          </a:p>
          <a:p>
            <a:pPr marL="742950" lvl="1" indent="-285750">
              <a:buFont typeface="Arial" panose="020B0604020202020204" pitchFamily="34" charset="0"/>
              <a:buChar char="•"/>
            </a:pPr>
            <a:r>
              <a:rPr lang="en-US" b="1" dirty="0" smtClean="0"/>
              <a:t>WAF (Web Application Firewall)</a:t>
            </a:r>
            <a:r>
              <a:rPr lang="en-US" dirty="0" smtClean="0"/>
              <a:t>: Protects the system from common web exploits like SQL injection and cross-site scripting (XSS).</a:t>
            </a:r>
          </a:p>
          <a:p>
            <a:pPr marL="742950" lvl="1" indent="-285750">
              <a:buFont typeface="Arial" panose="020B0604020202020204" pitchFamily="34" charset="0"/>
              <a:buChar char="•"/>
            </a:pPr>
            <a:r>
              <a:rPr lang="en-US" b="1" dirty="0" err="1" smtClean="0"/>
              <a:t>CloudWatch</a:t>
            </a:r>
            <a:r>
              <a:rPr lang="en-US" dirty="0" smtClean="0"/>
              <a:t>: Monitors the system's performance and generates logs and metrics that can be used for proactive monitoring and reporting.</a:t>
            </a:r>
          </a:p>
          <a:p>
            <a:endParaRPr lang="en-US" dirty="0"/>
          </a:p>
        </p:txBody>
      </p:sp>
    </p:spTree>
    <p:extLst>
      <p:ext uri="{BB962C8B-B14F-4D97-AF65-F5344CB8AC3E}">
        <p14:creationId xmlns:p14="http://schemas.microsoft.com/office/powerpoint/2010/main" val="239166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00991"/>
            <a:ext cx="10515600" cy="1325563"/>
          </a:xfrm>
        </p:spPr>
        <p:txBody>
          <a:bodyPr/>
          <a:lstStyle/>
          <a:p>
            <a:r>
              <a:rPr lang="en-MY" dirty="0" smtClean="0"/>
              <a:t>Proposed Solutions…</a:t>
            </a:r>
            <a:endParaRPr lang="en-MY" dirty="0"/>
          </a:p>
        </p:txBody>
      </p:sp>
      <p:sp>
        <p:nvSpPr>
          <p:cNvPr id="3" name="Rectangle 2"/>
          <p:cNvSpPr/>
          <p:nvPr/>
        </p:nvSpPr>
        <p:spPr>
          <a:xfrm>
            <a:off x="838199" y="1157099"/>
            <a:ext cx="10910455" cy="5632311"/>
          </a:xfrm>
          <a:prstGeom prst="rect">
            <a:avLst/>
          </a:prstGeom>
        </p:spPr>
        <p:txBody>
          <a:bodyPr wrap="square">
            <a:spAutoFit/>
          </a:bodyPr>
          <a:lstStyle/>
          <a:p>
            <a:r>
              <a:rPr lang="en-US" b="1" dirty="0" smtClean="0"/>
              <a:t>6. Security &amp; Compliance</a:t>
            </a:r>
          </a:p>
          <a:p>
            <a:r>
              <a:rPr lang="en-US" dirty="0" smtClean="0"/>
              <a:t>Security will be a core aspect of the system, ensuring that user data is safe and protected. We will implement the following:</a:t>
            </a:r>
          </a:p>
          <a:p>
            <a:endParaRPr lang="en-US" dirty="0" smtClean="0"/>
          </a:p>
          <a:p>
            <a:pPr marL="742950" lvl="1" indent="-285750">
              <a:buFont typeface="Arial" panose="020B0604020202020204" pitchFamily="34" charset="0"/>
              <a:buChar char="•"/>
            </a:pPr>
            <a:r>
              <a:rPr lang="en-US" b="1" dirty="0" smtClean="0"/>
              <a:t>Authentication &amp; Authorization</a:t>
            </a:r>
            <a:r>
              <a:rPr lang="en-US" dirty="0" smtClean="0"/>
              <a:t>:</a:t>
            </a:r>
          </a:p>
          <a:p>
            <a:pPr lvl="1"/>
            <a:r>
              <a:rPr lang="en-US" dirty="0"/>
              <a:t> </a:t>
            </a:r>
            <a:r>
              <a:rPr lang="en-US" dirty="0" smtClean="0"/>
              <a:t>    Use </a:t>
            </a:r>
            <a:r>
              <a:rPr lang="en-US" b="1" dirty="0" smtClean="0"/>
              <a:t>OAuth 2.0</a:t>
            </a:r>
            <a:r>
              <a:rPr lang="en-US" dirty="0" smtClean="0"/>
              <a:t> and </a:t>
            </a:r>
            <a:r>
              <a:rPr lang="en-US" b="1" dirty="0" smtClean="0"/>
              <a:t>JWT</a:t>
            </a:r>
            <a:r>
              <a:rPr lang="en-US" dirty="0" smtClean="0"/>
              <a:t> tokens for user authentication and secure access control across the system</a:t>
            </a:r>
          </a:p>
          <a:p>
            <a:pPr marL="742950" lvl="1" indent="-285750">
              <a:buFont typeface="Arial" panose="020B0604020202020204" pitchFamily="34" charset="0"/>
              <a:buChar char="•"/>
            </a:pPr>
            <a:r>
              <a:rPr lang="en-US" b="1" dirty="0" smtClean="0"/>
              <a:t>Data </a:t>
            </a:r>
            <a:r>
              <a:rPr lang="en-US" b="1" dirty="0" err="1" smtClean="0"/>
              <a:t>Encryption</a:t>
            </a:r>
            <a:r>
              <a:rPr lang="en-US" dirty="0" err="1" smtClean="0"/>
              <a:t>:All</a:t>
            </a:r>
            <a:r>
              <a:rPr lang="en-US" dirty="0" smtClean="0"/>
              <a:t> sensitive user data will be encrypted both in transit (using HTTPS) and at rest (using database-level encryption).</a:t>
            </a:r>
          </a:p>
          <a:p>
            <a:pPr marL="742950" lvl="1" indent="-285750">
              <a:buFont typeface="Arial" panose="020B0604020202020204" pitchFamily="34" charset="0"/>
              <a:buChar char="•"/>
            </a:pPr>
            <a:r>
              <a:rPr lang="en-US" b="1" dirty="0" smtClean="0"/>
              <a:t>Web Application Firewall (WAF)</a:t>
            </a:r>
            <a:r>
              <a:rPr lang="en-US" dirty="0" smtClean="0"/>
              <a:t>:A </a:t>
            </a:r>
            <a:r>
              <a:rPr lang="en-US" b="1" dirty="0" smtClean="0"/>
              <a:t>WAF</a:t>
            </a:r>
            <a:r>
              <a:rPr lang="en-US" dirty="0" smtClean="0"/>
              <a:t> will be deployed to prevent unauthorized access and attacks like cross-site scripting (XSS), SQL injection, and other malicious attacks.</a:t>
            </a:r>
          </a:p>
          <a:p>
            <a:pPr marL="742950" lvl="1" indent="-285750">
              <a:buFont typeface="Arial" panose="020B0604020202020204" pitchFamily="34" charset="0"/>
              <a:buChar char="•"/>
            </a:pPr>
            <a:endParaRPr lang="en-US" dirty="0" smtClean="0"/>
          </a:p>
          <a:p>
            <a:r>
              <a:rPr lang="en-US" b="1" dirty="0" smtClean="0"/>
              <a:t>7. Reporting &amp; Analytics</a:t>
            </a:r>
          </a:p>
          <a:p>
            <a:r>
              <a:rPr lang="en-US" dirty="0" smtClean="0"/>
              <a:t>The </a:t>
            </a:r>
            <a:r>
              <a:rPr lang="en-US" b="1" dirty="0" smtClean="0"/>
              <a:t>Reporting Service</a:t>
            </a:r>
            <a:r>
              <a:rPr lang="en-US" dirty="0" smtClean="0"/>
              <a:t> will integrate with </a:t>
            </a:r>
            <a:r>
              <a:rPr lang="en-US" b="1" dirty="0" smtClean="0"/>
              <a:t>AWS </a:t>
            </a:r>
            <a:r>
              <a:rPr lang="en-US" b="1" dirty="0" err="1" smtClean="0"/>
              <a:t>CloudWatch</a:t>
            </a:r>
            <a:r>
              <a:rPr lang="en-US" dirty="0" smtClean="0"/>
              <a:t> and other analytics tools to provide detailed insights into user activity, transaction logs, and book status.</a:t>
            </a:r>
          </a:p>
          <a:p>
            <a:r>
              <a:rPr lang="en-US" b="1" dirty="0" smtClean="0"/>
              <a:t>Real-Time Monitoring</a:t>
            </a:r>
            <a:r>
              <a:rPr lang="en-US" dirty="0" smtClean="0"/>
              <a:t>: Using </a:t>
            </a:r>
            <a:r>
              <a:rPr lang="en-US" dirty="0" err="1" smtClean="0"/>
              <a:t>CloudWatch</a:t>
            </a:r>
            <a:r>
              <a:rPr lang="en-US" dirty="0" smtClean="0"/>
              <a:t>, you can monitor system metrics, track errors, and identify bottlenecks in real-time.</a:t>
            </a:r>
          </a:p>
          <a:p>
            <a:pPr lvl="1"/>
            <a:endParaRPr lang="en-US" dirty="0" smtClean="0"/>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3670295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D</a:t>
            </a:r>
            <a:r>
              <a:rPr lang="en-MY" dirty="0" smtClean="0"/>
              <a:t>ifference between client-side rendering and server-side rendering.</a:t>
            </a:r>
            <a:br>
              <a:rPr lang="en-MY" dirty="0" smtClean="0"/>
            </a:br>
            <a:endParaRPr lang="en-MY" dirty="0"/>
          </a:p>
        </p:txBody>
      </p:sp>
      <p:sp>
        <p:nvSpPr>
          <p:cNvPr id="3" name="Rectangle 2"/>
          <p:cNvSpPr/>
          <p:nvPr/>
        </p:nvSpPr>
        <p:spPr>
          <a:xfrm>
            <a:off x="838199" y="1795054"/>
            <a:ext cx="10374745" cy="3693319"/>
          </a:xfrm>
          <a:prstGeom prst="rect">
            <a:avLst/>
          </a:prstGeom>
        </p:spPr>
        <p:txBody>
          <a:bodyPr wrap="square">
            <a:spAutoFit/>
          </a:bodyPr>
          <a:lstStyle/>
          <a:p>
            <a:r>
              <a:rPr lang="en-US" b="1" dirty="0" smtClean="0"/>
              <a:t>Client-Side Rendering (CSR)</a:t>
            </a:r>
            <a:r>
              <a:rPr lang="en-US" dirty="0" smtClean="0"/>
              <a:t> means that the web page's content is loaded by the browser after the JavaScript code is downloaded. Initially, the browser loads a basic page and then fetches data (like books or users) and dynamically displays it. This leads to fast transitions between pages but can result in slower initial page load times. CSR is commonly used in modern web apps like social media platforms because it allows for smooth interactivity after the page loads.</a:t>
            </a:r>
          </a:p>
          <a:p>
            <a:endParaRPr lang="en-US" dirty="0" smtClean="0"/>
          </a:p>
          <a:p>
            <a:r>
              <a:rPr lang="en-US" b="1" dirty="0" smtClean="0"/>
              <a:t>Server-Side Rendering (SSR)</a:t>
            </a:r>
            <a:r>
              <a:rPr lang="en-US" dirty="0" smtClean="0"/>
              <a:t>, on the other hand, means the server generates the full HTML of the page and sends it to the browser. The browser simply renders the page right away, which makes the initial load faster and better for SEO since search engines can easily read the content. However, every time you navigate to a new page, the browser has to request the full HTML again from the server, which can be slower for interactions after the page loads.</a:t>
            </a:r>
          </a:p>
          <a:p>
            <a:r>
              <a:rPr lang="en-US" dirty="0" smtClean="0"/>
              <a:t>In simple terms, </a:t>
            </a:r>
            <a:r>
              <a:rPr lang="en-US" b="1" dirty="0" smtClean="0"/>
              <a:t>CSR</a:t>
            </a:r>
            <a:r>
              <a:rPr lang="en-US" dirty="0" smtClean="0"/>
              <a:t> is like building the page in the browser using JavaScript after the initial load, while </a:t>
            </a:r>
            <a:r>
              <a:rPr lang="en-US" b="1" dirty="0" smtClean="0"/>
              <a:t>SSR</a:t>
            </a:r>
            <a:r>
              <a:rPr lang="en-US" dirty="0" smtClean="0"/>
              <a:t> is like getting a complete page from the server right away.</a:t>
            </a:r>
            <a:endParaRPr lang="en-US" dirty="0"/>
          </a:p>
        </p:txBody>
      </p:sp>
    </p:spTree>
    <p:extLst>
      <p:ext uri="{BB962C8B-B14F-4D97-AF65-F5344CB8AC3E}">
        <p14:creationId xmlns:p14="http://schemas.microsoft.com/office/powerpoint/2010/main" val="1406575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Justification of Technology </a:t>
            </a:r>
            <a:r>
              <a:rPr lang="en-US" dirty="0"/>
              <a:t>S</a:t>
            </a:r>
            <a:r>
              <a:rPr lang="en-US" dirty="0" smtClean="0"/>
              <a:t>tack</a:t>
            </a:r>
            <a:endParaRPr lang="en-MY" dirty="0"/>
          </a:p>
        </p:txBody>
      </p:sp>
      <p:sp>
        <p:nvSpPr>
          <p:cNvPr id="3" name="Rectangle 2"/>
          <p:cNvSpPr/>
          <p:nvPr/>
        </p:nvSpPr>
        <p:spPr>
          <a:xfrm>
            <a:off x="951346" y="1831631"/>
            <a:ext cx="10402454" cy="1754326"/>
          </a:xfrm>
          <a:prstGeom prst="rect">
            <a:avLst/>
          </a:prstGeom>
        </p:spPr>
        <p:txBody>
          <a:bodyPr wrap="square">
            <a:spAutoFit/>
          </a:bodyPr>
          <a:lstStyle/>
          <a:p>
            <a:r>
              <a:rPr lang="en-US" dirty="0" smtClean="0"/>
              <a:t>The stack is carefully chosen to build a </a:t>
            </a:r>
            <a:r>
              <a:rPr lang="en-US" b="1" dirty="0" smtClean="0"/>
              <a:t>scalable</a:t>
            </a:r>
            <a:r>
              <a:rPr lang="en-US" dirty="0" smtClean="0"/>
              <a:t>, </a:t>
            </a:r>
            <a:r>
              <a:rPr lang="en-US" b="1" dirty="0" smtClean="0"/>
              <a:t>maintainable</a:t>
            </a:r>
            <a:r>
              <a:rPr lang="en-US" dirty="0" smtClean="0"/>
              <a:t>, and </a:t>
            </a:r>
            <a:r>
              <a:rPr lang="en-US" b="1" dirty="0" smtClean="0"/>
              <a:t>secure</a:t>
            </a:r>
            <a:r>
              <a:rPr lang="en-US" dirty="0" smtClean="0"/>
              <a:t> system. </a:t>
            </a:r>
            <a:r>
              <a:rPr lang="en-US" b="1" dirty="0" smtClean="0"/>
              <a:t>React</a:t>
            </a:r>
            <a:r>
              <a:rPr lang="en-US" dirty="0" smtClean="0"/>
              <a:t> and </a:t>
            </a:r>
            <a:r>
              <a:rPr lang="en-US" b="1" dirty="0" smtClean="0"/>
              <a:t>Node.js</a:t>
            </a:r>
            <a:r>
              <a:rPr lang="en-US" dirty="0" smtClean="0"/>
              <a:t> provide a consistent JavaScript development experience, enabling faster development and easier integration. </a:t>
            </a:r>
            <a:r>
              <a:rPr lang="en-US" b="1" dirty="0" smtClean="0"/>
              <a:t>Material-UI</a:t>
            </a:r>
            <a:r>
              <a:rPr lang="en-US" dirty="0" smtClean="0"/>
              <a:t> and </a:t>
            </a:r>
            <a:r>
              <a:rPr lang="en-US" b="1" dirty="0" smtClean="0"/>
              <a:t>React Router</a:t>
            </a:r>
            <a:r>
              <a:rPr lang="en-US" dirty="0" smtClean="0"/>
              <a:t> help streamline UI development and routing. </a:t>
            </a:r>
            <a:r>
              <a:rPr lang="en-US" b="1" dirty="0" smtClean="0"/>
              <a:t>Redux</a:t>
            </a:r>
            <a:r>
              <a:rPr lang="en-US" dirty="0" smtClean="0"/>
              <a:t> helps manage complex application state, while </a:t>
            </a:r>
            <a:r>
              <a:rPr lang="en-US" b="1" dirty="0" smtClean="0"/>
              <a:t>Passport.js</a:t>
            </a:r>
            <a:r>
              <a:rPr lang="en-US" dirty="0" smtClean="0"/>
              <a:t> handles secure user authentication. The </a:t>
            </a:r>
            <a:r>
              <a:rPr lang="en-US" b="1" dirty="0" smtClean="0"/>
              <a:t>cloud-native</a:t>
            </a:r>
            <a:r>
              <a:rPr lang="en-US" dirty="0" smtClean="0"/>
              <a:t> approach with </a:t>
            </a:r>
            <a:r>
              <a:rPr lang="en-US" b="1" dirty="0" smtClean="0"/>
              <a:t>Docker</a:t>
            </a:r>
            <a:r>
              <a:rPr lang="en-US" dirty="0" smtClean="0"/>
              <a:t> and </a:t>
            </a:r>
            <a:r>
              <a:rPr lang="en-US" b="1" dirty="0" smtClean="0"/>
              <a:t>Kubernetes</a:t>
            </a:r>
            <a:r>
              <a:rPr lang="en-US" dirty="0" smtClean="0"/>
              <a:t> ensures that the app is highly scalable and easy to deploy. All of this makes for an efficient and flexible system that can scale as your Book Management System grows.</a:t>
            </a:r>
            <a:endParaRPr lang="en-MY" dirty="0"/>
          </a:p>
        </p:txBody>
      </p:sp>
    </p:spTree>
    <p:extLst>
      <p:ext uri="{BB962C8B-B14F-4D97-AF65-F5344CB8AC3E}">
        <p14:creationId xmlns:p14="http://schemas.microsoft.com/office/powerpoint/2010/main" val="36284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USECASE Diagram</a:t>
            </a:r>
            <a:endParaRPr lang="en-MY" dirty="0"/>
          </a:p>
        </p:txBody>
      </p:sp>
      <p:sp>
        <p:nvSpPr>
          <p:cNvPr id="3" name="Rectangle 2"/>
          <p:cNvSpPr/>
          <p:nvPr/>
        </p:nvSpPr>
        <p:spPr>
          <a:xfrm>
            <a:off x="951346" y="1831631"/>
            <a:ext cx="10402454" cy="369332"/>
          </a:xfrm>
          <a:prstGeom prst="rect">
            <a:avLst/>
          </a:prstGeom>
        </p:spPr>
        <p:txBody>
          <a:bodyPr wrap="square">
            <a:spAutoFit/>
          </a:bodyPr>
          <a:lstStyle/>
          <a:p>
            <a:endParaRPr lang="en-MY" dirty="0"/>
          </a:p>
        </p:txBody>
      </p:sp>
      <p:pic>
        <p:nvPicPr>
          <p:cNvPr id="4" name="Picture 3"/>
          <p:cNvPicPr>
            <a:picLocks noChangeAspect="1"/>
          </p:cNvPicPr>
          <p:nvPr/>
        </p:nvPicPr>
        <p:blipFill>
          <a:blip r:embed="rId2"/>
          <a:stretch>
            <a:fillRect/>
          </a:stretch>
        </p:blipFill>
        <p:spPr>
          <a:xfrm>
            <a:off x="2449646" y="1831631"/>
            <a:ext cx="7150467" cy="4216617"/>
          </a:xfrm>
          <a:prstGeom prst="rect">
            <a:avLst/>
          </a:prstGeom>
        </p:spPr>
      </p:pic>
    </p:spTree>
    <p:extLst>
      <p:ext uri="{BB962C8B-B14F-4D97-AF65-F5344CB8AC3E}">
        <p14:creationId xmlns:p14="http://schemas.microsoft.com/office/powerpoint/2010/main" val="100755508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82</TotalTime>
  <Words>882</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Tw Cen MT</vt:lpstr>
      <vt:lpstr>Droplet</vt:lpstr>
      <vt:lpstr>Book Management System</vt:lpstr>
      <vt:lpstr>Architecture Diagram  </vt:lpstr>
      <vt:lpstr>Proposed Solutions..</vt:lpstr>
      <vt:lpstr>Proposed Solutions..</vt:lpstr>
      <vt:lpstr>Proposed Solutions…</vt:lpstr>
      <vt:lpstr>Difference between client-side rendering and server-side rendering. </vt:lpstr>
      <vt:lpstr>Justification of Technology Stack</vt:lpstr>
      <vt:lpstr>Sample USECASE Diagram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Management System</dc:title>
  <dc:creator>User</dc:creator>
  <cp:lastModifiedBy>User</cp:lastModifiedBy>
  <cp:revision>6</cp:revision>
  <dcterms:created xsi:type="dcterms:W3CDTF">2025-01-28T13:07:58Z</dcterms:created>
  <dcterms:modified xsi:type="dcterms:W3CDTF">2025-01-28T14:30:48Z</dcterms:modified>
</cp:coreProperties>
</file>