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1"/>
  </p:sldMasterIdLst>
  <p:notesMasterIdLst>
    <p:notesMasterId r:id="rId4"/>
  </p:notesMasterIdLst>
  <p:handoutMasterIdLst>
    <p:handoutMasterId r:id="rId18"/>
  </p:handoutMasterIdLst>
  <p:sldIdLst>
    <p:sldId id="257" r:id="rId3"/>
    <p:sldId id="277" r:id="rId5"/>
    <p:sldId id="279" r:id="rId6"/>
    <p:sldId id="297" r:id="rId7"/>
    <p:sldId id="286" r:id="rId8"/>
    <p:sldId id="298" r:id="rId9"/>
    <p:sldId id="287" r:id="rId10"/>
    <p:sldId id="295" r:id="rId11"/>
    <p:sldId id="280" r:id="rId12"/>
    <p:sldId id="281" r:id="rId13"/>
    <p:sldId id="296" r:id="rId14"/>
    <p:sldId id="282" r:id="rId15"/>
    <p:sldId id="283" r:id="rId16"/>
    <p:sldId id="27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8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7" Type="http://schemas.openxmlformats.org/officeDocument/2006/relationships/slide" Target="slides/slide14.xml"/><Relationship Id="rId12" Type="http://schemas.openxmlformats.org/officeDocument/2006/relationships/slide" Target="slides/slide9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6" Type="http://schemas.openxmlformats.org/officeDocument/2006/relationships/slide" Target="slides/slide13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1" Type="http://schemas.openxmlformats.org/officeDocument/2006/relationships/slideMaster" Target="slideMasters/slideMaster1.xml"/><Relationship Id="rId24" Type="http://schemas.openxmlformats.org/officeDocument/2006/relationships/customXml" Target="../customXml/item3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customXml" Target="../customXml/item2.xml"/><Relationship Id="rId19" Type="http://schemas.openxmlformats.org/officeDocument/2006/relationships/presProps" Target="presProps.xml"/><Relationship Id="rId10" Type="http://schemas.openxmlformats.org/officeDocument/2006/relationships/slide" Target="slides/slide7.xml"/><Relationship Id="rId9" Type="http://schemas.openxmlformats.org/officeDocument/2006/relationships/slide" Target="slides/slide6.xml"/><Relationship Id="rId4" Type="http://schemas.openxmlformats.org/officeDocument/2006/relationships/notesMaster" Target="notesMasters/notesMaster1.xml"/><Relationship Id="rId14" Type="http://schemas.openxmlformats.org/officeDocument/2006/relationships/slide" Target="slides/slide11.xml"/><Relationship Id="rId22" Type="http://schemas.openxmlformats.org/officeDocument/2006/relationships/customXml" Target="../customXml/item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62DEA7-9DCD-4B2E-9DC5-BE121C266AFD}" type="doc">
      <dgm:prSet loTypeId="urn:microsoft.com/office/officeart/2008/layout/VerticalCurvedList" loCatId="list" qsTypeId="urn:microsoft.com/office/officeart/2005/8/quickstyle/simple1" qsCatId="simple" csTypeId="urn:microsoft.com/office/officeart/2018/5/colors/Iconchunking_neutralicon_accent1_2" csCatId="accent1" phldr="1"/>
      <dgm:spPr/>
      <dgm:t>
        <a:bodyPr/>
        <a:lstStyle/>
        <a:p>
          <a:endParaRPr lang="en-US"/>
        </a:p>
      </dgm:t>
    </dgm:pt>
    <dgm:pt modelId="{1235EB89-4FD1-4E2C-8722-9DA36FB16E5A}">
      <dgm:prSet phldr="0"/>
      <dgm:spPr/>
      <dgm:t>
        <a:bodyPr/>
        <a:lstStyle/>
        <a:p>
          <a:pPr rtl="0"/>
          <a:r>
            <a:rPr lang="en-US">
              <a:solidFill>
                <a:schemeClr val="tx1"/>
              </a:solidFill>
            </a:rPr>
            <a:t>Idea Description &amp; Category</a:t>
          </a:r>
          <a:endParaRPr lang="en-US" b="0" i="0" u="none" strike="noStrike" cap="all" baseline="0" noProof="0">
            <a:solidFill>
              <a:schemeClr val="tx1"/>
            </a:solidFill>
            <a:latin typeface="Century Gothic"/>
          </a:endParaRPr>
        </a:p>
      </dgm:t>
    </dgm:pt>
    <dgm:pt modelId="{D0379BB5-6D1D-4D23-9458-CECD356BF5CA}" cxnId="{AE0D0441-20CF-4DBA-808B-5318355891A5}" type="parTrans">
      <dgm:prSet/>
      <dgm:spPr/>
    </dgm:pt>
    <dgm:pt modelId="{BB218313-0F26-408B-881D-DFDAF8709162}" cxnId="{AE0D0441-20CF-4DBA-808B-5318355891A5}" type="sibTrans">
      <dgm:prSet/>
      <dgm:spPr/>
    </dgm:pt>
    <dgm:pt modelId="{5D803999-008F-4AAD-ACC1-EE671D9E7BC1}">
      <dgm:prSet phldr="0"/>
      <dgm:spPr/>
      <dgm:t>
        <a:bodyPr/>
        <a:lstStyle/>
        <a:p>
          <a:pPr rtl="0"/>
          <a:r>
            <a:rPr lang="en-US" b="0" i="0" u="none" strike="noStrike" cap="all" baseline="0" noProof="0">
              <a:solidFill>
                <a:schemeClr val="tx1"/>
              </a:solidFill>
            </a:rPr>
            <a:t>Where is this idea inspired from?</a:t>
          </a:r>
          <a:endParaRPr lang="en-US" b="0" i="0" u="none" strike="noStrike" cap="all" baseline="0" noProof="0">
            <a:solidFill>
              <a:schemeClr val="tx1"/>
            </a:solidFill>
            <a:latin typeface="Century Gothic"/>
          </a:endParaRPr>
        </a:p>
      </dgm:t>
    </dgm:pt>
    <dgm:pt modelId="{8FCA0F6C-5071-46B5-93F1-4FEDB72FE01C}" cxnId="{0B6FC180-1280-4DFC-9A88-38A30D99D650}" type="parTrans">
      <dgm:prSet/>
      <dgm:spPr/>
    </dgm:pt>
    <dgm:pt modelId="{38C4E272-E749-4E0F-9BA6-9CB0D887CF71}" cxnId="{0B6FC180-1280-4DFC-9A88-38A30D99D650}" type="sibTrans">
      <dgm:prSet/>
      <dgm:spPr/>
    </dgm:pt>
    <dgm:pt modelId="{76CCC717-C7B4-4FA9-A72A-F1120AAEA1B5}">
      <dgm:prSet phldr="0"/>
      <dgm:spPr/>
      <dgm:t>
        <a:bodyPr/>
        <a:lstStyle/>
        <a:p>
          <a:pPr algn="l" rtl="0"/>
          <a:r>
            <a:rPr lang="en-US" b="0" i="0" u="none" strike="noStrike" cap="all" baseline="0" noProof="0">
              <a:solidFill>
                <a:schemeClr val="tx1"/>
              </a:solidFill>
            </a:rPr>
            <a:t>Business Problem &amp; Solution</a:t>
          </a:r>
          <a:endParaRPr lang="en-US" b="0" i="0" u="none" strike="noStrike" cap="all" baseline="0" noProof="0">
            <a:solidFill>
              <a:schemeClr val="tx1"/>
            </a:solidFill>
            <a:latin typeface="Century Gothic"/>
          </a:endParaRPr>
        </a:p>
      </dgm:t>
    </dgm:pt>
    <dgm:pt modelId="{D5F8F376-1E45-4A05-91B8-E90CE7B6165E}" cxnId="{A5A54EE5-171D-49A1-9967-525C1DFEFF42}" type="parTrans">
      <dgm:prSet/>
      <dgm:spPr/>
    </dgm:pt>
    <dgm:pt modelId="{2BDBF0A0-6A17-41FF-8F19-CCDDB6BFF64A}" cxnId="{A5A54EE5-171D-49A1-9967-525C1DFEFF42}" type="sibTrans">
      <dgm:prSet/>
      <dgm:spPr/>
    </dgm:pt>
    <dgm:pt modelId="{EB2D7C4B-76B2-4273-916B-79B3D9C7A3E5}">
      <dgm:prSet phldr="0"/>
      <dgm:spPr/>
      <dgm:t>
        <a:bodyPr/>
        <a:lstStyle/>
        <a:p>
          <a:pPr rtl="0"/>
          <a:r>
            <a:rPr lang="en-US">
              <a:solidFill>
                <a:schemeClr val="tx1"/>
              </a:solidFill>
            </a:rPr>
            <a:t>High Level Approach &amp; Business Benefits</a:t>
          </a:r>
        </a:p>
      </dgm:t>
    </dgm:pt>
    <dgm:pt modelId="{49959E02-736B-4484-B457-19332D753BC5}" cxnId="{D2DF111E-E6F2-4264-8DD2-66D30A172288}" type="parTrans">
      <dgm:prSet/>
      <dgm:spPr/>
    </dgm:pt>
    <dgm:pt modelId="{9837AF10-20D8-406E-98B6-35191D7913E1}" cxnId="{D2DF111E-E6F2-4264-8DD2-66D30A172288}" type="sibTrans">
      <dgm:prSet/>
      <dgm:spPr/>
    </dgm:pt>
    <dgm:pt modelId="{804947E5-9ACC-416F-B12C-5E8D1E342FFC}" type="pres">
      <dgm:prSet presAssocID="{7B62DEA7-9DCD-4B2E-9DC5-BE121C266AFD}" presName="Name0" presStyleCnt="0">
        <dgm:presLayoutVars>
          <dgm:chMax val="7"/>
          <dgm:chPref val="7"/>
          <dgm:dir/>
        </dgm:presLayoutVars>
      </dgm:prSet>
      <dgm:spPr/>
    </dgm:pt>
    <dgm:pt modelId="{587B5E1D-0E75-4F44-854F-4E2FC93D13B0}" type="pres">
      <dgm:prSet presAssocID="{7B62DEA7-9DCD-4B2E-9DC5-BE121C266AFD}" presName="Name1" presStyleCnt="0"/>
      <dgm:spPr/>
    </dgm:pt>
    <dgm:pt modelId="{D7EB821A-9A40-4975-B97C-FB06FBDEF0F0}" type="pres">
      <dgm:prSet presAssocID="{7B62DEA7-9DCD-4B2E-9DC5-BE121C266AFD}" presName="cycle" presStyleCnt="0"/>
      <dgm:spPr/>
    </dgm:pt>
    <dgm:pt modelId="{06FA2FF6-4E84-405E-A36A-F25BE5045074}" type="pres">
      <dgm:prSet presAssocID="{7B62DEA7-9DCD-4B2E-9DC5-BE121C266AFD}" presName="srcNode" presStyleLbl="node1" presStyleIdx="0" presStyleCnt="4"/>
      <dgm:spPr/>
    </dgm:pt>
    <dgm:pt modelId="{88C3B4D0-57A0-407B-87F2-AD9BD85D4DE7}" type="pres">
      <dgm:prSet presAssocID="{7B62DEA7-9DCD-4B2E-9DC5-BE121C266AFD}" presName="conn" presStyleLbl="parChTrans1D2" presStyleIdx="0" presStyleCnt="1"/>
      <dgm:spPr/>
    </dgm:pt>
    <dgm:pt modelId="{0C2817A7-AEAB-4CA5-83F7-47B02788855A}" type="pres">
      <dgm:prSet presAssocID="{7B62DEA7-9DCD-4B2E-9DC5-BE121C266AFD}" presName="extraNode" presStyleLbl="node1" presStyleIdx="0" presStyleCnt="4"/>
      <dgm:spPr/>
    </dgm:pt>
    <dgm:pt modelId="{2585EA8F-E3AC-4656-B2D3-4676B23D9E59}" type="pres">
      <dgm:prSet presAssocID="{7B62DEA7-9DCD-4B2E-9DC5-BE121C266AFD}" presName="dstNode" presStyleLbl="node1" presStyleIdx="0" presStyleCnt="4"/>
      <dgm:spPr/>
    </dgm:pt>
    <dgm:pt modelId="{9062E386-0469-423A-9EB5-7B5FDA39A93C}" type="pres">
      <dgm:prSet presAssocID="{1235EB89-4FD1-4E2C-8722-9DA36FB16E5A}" presName="text_1" presStyleLbl="node1" presStyleIdx="0" presStyleCnt="4">
        <dgm:presLayoutVars>
          <dgm:bulletEnabled val="1"/>
        </dgm:presLayoutVars>
      </dgm:prSet>
      <dgm:spPr/>
    </dgm:pt>
    <dgm:pt modelId="{DBAD34AC-C926-40E7-903A-B9831C1E3FCA}" type="pres">
      <dgm:prSet presAssocID="{1235EB89-4FD1-4E2C-8722-9DA36FB16E5A}" presName="accent_1" presStyleCnt="0"/>
      <dgm:spPr/>
    </dgm:pt>
    <dgm:pt modelId="{F5D537CF-16C6-4316-B4D8-15DC15461F9C}" type="pres">
      <dgm:prSet presAssocID="{1235EB89-4FD1-4E2C-8722-9DA36FB16E5A}" presName="accentRepeatNode" presStyleLbl="solidFgAcc1" presStyleIdx="0" presStyleCnt="4"/>
      <dgm:spPr/>
    </dgm:pt>
    <dgm:pt modelId="{1891A295-D432-4759-911F-AFF4BC6D213A}" type="pres">
      <dgm:prSet presAssocID="{5D803999-008F-4AAD-ACC1-EE671D9E7BC1}" presName="text_2" presStyleLbl="node1" presStyleIdx="1" presStyleCnt="4">
        <dgm:presLayoutVars>
          <dgm:bulletEnabled val="1"/>
        </dgm:presLayoutVars>
      </dgm:prSet>
      <dgm:spPr/>
    </dgm:pt>
    <dgm:pt modelId="{0C3FFE78-027D-4BF9-B9A5-93C35EF07873}" type="pres">
      <dgm:prSet presAssocID="{5D803999-008F-4AAD-ACC1-EE671D9E7BC1}" presName="accent_2" presStyleCnt="0"/>
      <dgm:spPr/>
    </dgm:pt>
    <dgm:pt modelId="{1B5D77A4-0E9C-4D7B-AF32-630F2778F9EB}" type="pres">
      <dgm:prSet presAssocID="{5D803999-008F-4AAD-ACC1-EE671D9E7BC1}" presName="accentRepeatNode" presStyleLbl="solidFgAcc1" presStyleIdx="1" presStyleCnt="4"/>
      <dgm:spPr/>
    </dgm:pt>
    <dgm:pt modelId="{30AFC5FE-AAFC-48F1-AED8-DE357AEA8C9C}" type="pres">
      <dgm:prSet presAssocID="{76CCC717-C7B4-4FA9-A72A-F1120AAEA1B5}" presName="text_3" presStyleLbl="node1" presStyleIdx="2" presStyleCnt="4">
        <dgm:presLayoutVars>
          <dgm:bulletEnabled val="1"/>
        </dgm:presLayoutVars>
      </dgm:prSet>
      <dgm:spPr/>
    </dgm:pt>
    <dgm:pt modelId="{C89D0D40-DA03-4EF2-A8A8-15626AC42BFC}" type="pres">
      <dgm:prSet presAssocID="{76CCC717-C7B4-4FA9-A72A-F1120AAEA1B5}" presName="accent_3" presStyleCnt="0"/>
      <dgm:spPr/>
    </dgm:pt>
    <dgm:pt modelId="{684EFEDF-0FD1-423F-9AAF-08628B92D42B}" type="pres">
      <dgm:prSet presAssocID="{76CCC717-C7B4-4FA9-A72A-F1120AAEA1B5}" presName="accentRepeatNode" presStyleLbl="solidFgAcc1" presStyleIdx="2" presStyleCnt="4"/>
      <dgm:spPr/>
    </dgm:pt>
    <dgm:pt modelId="{AA36E3B5-F0E1-4281-A14F-5A1085054B12}" type="pres">
      <dgm:prSet presAssocID="{EB2D7C4B-76B2-4273-916B-79B3D9C7A3E5}" presName="text_4" presStyleLbl="node1" presStyleIdx="3" presStyleCnt="4">
        <dgm:presLayoutVars>
          <dgm:bulletEnabled val="1"/>
        </dgm:presLayoutVars>
      </dgm:prSet>
      <dgm:spPr/>
    </dgm:pt>
    <dgm:pt modelId="{9E8F4F23-DA9E-4D91-B513-2828A045557C}" type="pres">
      <dgm:prSet presAssocID="{EB2D7C4B-76B2-4273-916B-79B3D9C7A3E5}" presName="accent_4" presStyleCnt="0"/>
      <dgm:spPr/>
    </dgm:pt>
    <dgm:pt modelId="{6EE2AAA5-3914-47AB-B9BE-12F7EF153660}" type="pres">
      <dgm:prSet presAssocID="{EB2D7C4B-76B2-4273-916B-79B3D9C7A3E5}" presName="accentRepeatNode" presStyleLbl="solidFgAcc1" presStyleIdx="3" presStyleCnt="4"/>
      <dgm:spPr/>
    </dgm:pt>
  </dgm:ptLst>
  <dgm:cxnLst>
    <dgm:cxn modelId="{6B5F940E-EF6C-4674-A5B3-E24F42A10B0A}" type="presOf" srcId="{BB218313-0F26-408B-881D-DFDAF8709162}" destId="{88C3B4D0-57A0-407B-87F2-AD9BD85D4DE7}" srcOrd="0" destOrd="0" presId="urn:microsoft.com/office/officeart/2008/layout/VerticalCurvedList"/>
    <dgm:cxn modelId="{D2DF111E-E6F2-4264-8DD2-66D30A172288}" srcId="{7B62DEA7-9DCD-4B2E-9DC5-BE121C266AFD}" destId="{EB2D7C4B-76B2-4273-916B-79B3D9C7A3E5}" srcOrd="3" destOrd="0" parTransId="{49959E02-736B-4484-B457-19332D753BC5}" sibTransId="{9837AF10-20D8-406E-98B6-35191D7913E1}"/>
    <dgm:cxn modelId="{7CF14734-92F4-4254-B7AE-56381B1967C0}" type="presOf" srcId="{7B62DEA7-9DCD-4B2E-9DC5-BE121C266AFD}" destId="{804947E5-9ACC-416F-B12C-5E8D1E342FFC}" srcOrd="0" destOrd="0" presId="urn:microsoft.com/office/officeart/2008/layout/VerticalCurvedList"/>
    <dgm:cxn modelId="{EE34AA36-9B6B-495C-8D7E-94FEE27A9D54}" type="presOf" srcId="{5D803999-008F-4AAD-ACC1-EE671D9E7BC1}" destId="{1891A295-D432-4759-911F-AFF4BC6D213A}" srcOrd="0" destOrd="0" presId="urn:microsoft.com/office/officeart/2008/layout/VerticalCurvedList"/>
    <dgm:cxn modelId="{AE0D0441-20CF-4DBA-808B-5318355891A5}" srcId="{7B62DEA7-9DCD-4B2E-9DC5-BE121C266AFD}" destId="{1235EB89-4FD1-4E2C-8722-9DA36FB16E5A}" srcOrd="0" destOrd="0" parTransId="{D0379BB5-6D1D-4D23-9458-CECD356BF5CA}" sibTransId="{BB218313-0F26-408B-881D-DFDAF8709162}"/>
    <dgm:cxn modelId="{0B6FC180-1280-4DFC-9A88-38A30D99D650}" srcId="{7B62DEA7-9DCD-4B2E-9DC5-BE121C266AFD}" destId="{5D803999-008F-4AAD-ACC1-EE671D9E7BC1}" srcOrd="1" destOrd="0" parTransId="{8FCA0F6C-5071-46B5-93F1-4FEDB72FE01C}" sibTransId="{38C4E272-E749-4E0F-9BA6-9CB0D887CF71}"/>
    <dgm:cxn modelId="{F6D4C899-D1ED-4F60-8E41-84A47B241BA6}" type="presOf" srcId="{1235EB89-4FD1-4E2C-8722-9DA36FB16E5A}" destId="{9062E386-0469-423A-9EB5-7B5FDA39A93C}" srcOrd="0" destOrd="0" presId="urn:microsoft.com/office/officeart/2008/layout/VerticalCurvedList"/>
    <dgm:cxn modelId="{D678CF9D-76D6-4342-A1CF-D2DC25BE362A}" type="presOf" srcId="{76CCC717-C7B4-4FA9-A72A-F1120AAEA1B5}" destId="{30AFC5FE-AAFC-48F1-AED8-DE357AEA8C9C}" srcOrd="0" destOrd="0" presId="urn:microsoft.com/office/officeart/2008/layout/VerticalCurvedList"/>
    <dgm:cxn modelId="{06AD01CB-FB64-41B7-9007-6BCCFDCC5CAC}" type="presOf" srcId="{EB2D7C4B-76B2-4273-916B-79B3D9C7A3E5}" destId="{AA36E3B5-F0E1-4281-A14F-5A1085054B12}" srcOrd="0" destOrd="0" presId="urn:microsoft.com/office/officeart/2008/layout/VerticalCurvedList"/>
    <dgm:cxn modelId="{A5A54EE5-171D-49A1-9967-525C1DFEFF42}" srcId="{7B62DEA7-9DCD-4B2E-9DC5-BE121C266AFD}" destId="{76CCC717-C7B4-4FA9-A72A-F1120AAEA1B5}" srcOrd="2" destOrd="0" parTransId="{D5F8F376-1E45-4A05-91B8-E90CE7B6165E}" sibTransId="{2BDBF0A0-6A17-41FF-8F19-CCDDB6BFF64A}"/>
    <dgm:cxn modelId="{B6868C19-1009-4821-BFC9-D617D9F81425}" type="presParOf" srcId="{804947E5-9ACC-416F-B12C-5E8D1E342FFC}" destId="{587B5E1D-0E75-4F44-854F-4E2FC93D13B0}" srcOrd="0" destOrd="0" presId="urn:microsoft.com/office/officeart/2008/layout/VerticalCurvedList"/>
    <dgm:cxn modelId="{0A395E3F-1113-4FBA-B124-CADDC2A64973}" type="presParOf" srcId="{587B5E1D-0E75-4F44-854F-4E2FC93D13B0}" destId="{D7EB821A-9A40-4975-B97C-FB06FBDEF0F0}" srcOrd="0" destOrd="0" presId="urn:microsoft.com/office/officeart/2008/layout/VerticalCurvedList"/>
    <dgm:cxn modelId="{8DD71751-DE5C-4D68-8399-5D1BE8ADA15B}" type="presParOf" srcId="{D7EB821A-9A40-4975-B97C-FB06FBDEF0F0}" destId="{06FA2FF6-4E84-405E-A36A-F25BE5045074}" srcOrd="0" destOrd="0" presId="urn:microsoft.com/office/officeart/2008/layout/VerticalCurvedList"/>
    <dgm:cxn modelId="{46ADA78A-FEF7-4349-B44D-4886CA7DCDE0}" type="presParOf" srcId="{D7EB821A-9A40-4975-B97C-FB06FBDEF0F0}" destId="{88C3B4D0-57A0-407B-87F2-AD9BD85D4DE7}" srcOrd="1" destOrd="0" presId="urn:microsoft.com/office/officeart/2008/layout/VerticalCurvedList"/>
    <dgm:cxn modelId="{98FB1AD9-8E00-4425-B39C-61A167038AF1}" type="presParOf" srcId="{D7EB821A-9A40-4975-B97C-FB06FBDEF0F0}" destId="{0C2817A7-AEAB-4CA5-83F7-47B02788855A}" srcOrd="2" destOrd="0" presId="urn:microsoft.com/office/officeart/2008/layout/VerticalCurvedList"/>
    <dgm:cxn modelId="{29AA7B4A-CE58-4D45-BE73-6AB4F7109AAB}" type="presParOf" srcId="{D7EB821A-9A40-4975-B97C-FB06FBDEF0F0}" destId="{2585EA8F-E3AC-4656-B2D3-4676B23D9E59}" srcOrd="3" destOrd="0" presId="urn:microsoft.com/office/officeart/2008/layout/VerticalCurvedList"/>
    <dgm:cxn modelId="{2DDC1DF3-567D-4C24-AB7C-8DE3B7964EC9}" type="presParOf" srcId="{587B5E1D-0E75-4F44-854F-4E2FC93D13B0}" destId="{9062E386-0469-423A-9EB5-7B5FDA39A93C}" srcOrd="1" destOrd="0" presId="urn:microsoft.com/office/officeart/2008/layout/VerticalCurvedList"/>
    <dgm:cxn modelId="{891EC03E-EB5B-41CE-9847-FDA5B297211C}" type="presParOf" srcId="{587B5E1D-0E75-4F44-854F-4E2FC93D13B0}" destId="{DBAD34AC-C926-40E7-903A-B9831C1E3FCA}" srcOrd="2" destOrd="0" presId="urn:microsoft.com/office/officeart/2008/layout/VerticalCurvedList"/>
    <dgm:cxn modelId="{6D9D4EFB-5C11-41FD-8017-0749DA6EC7C6}" type="presParOf" srcId="{DBAD34AC-C926-40E7-903A-B9831C1E3FCA}" destId="{F5D537CF-16C6-4316-B4D8-15DC15461F9C}" srcOrd="0" destOrd="0" presId="urn:microsoft.com/office/officeart/2008/layout/VerticalCurvedList"/>
    <dgm:cxn modelId="{0E263C01-6474-42DB-A5D0-72CEA3C73300}" type="presParOf" srcId="{587B5E1D-0E75-4F44-854F-4E2FC93D13B0}" destId="{1891A295-D432-4759-911F-AFF4BC6D213A}" srcOrd="3" destOrd="0" presId="urn:microsoft.com/office/officeart/2008/layout/VerticalCurvedList"/>
    <dgm:cxn modelId="{547B4902-C8D0-4B02-AFA2-8BCB7AA6CD28}" type="presParOf" srcId="{587B5E1D-0E75-4F44-854F-4E2FC93D13B0}" destId="{0C3FFE78-027D-4BF9-B9A5-93C35EF07873}" srcOrd="4" destOrd="0" presId="urn:microsoft.com/office/officeart/2008/layout/VerticalCurvedList"/>
    <dgm:cxn modelId="{E4576975-5F40-4104-8A57-15CD41146DCC}" type="presParOf" srcId="{0C3FFE78-027D-4BF9-B9A5-93C35EF07873}" destId="{1B5D77A4-0E9C-4D7B-AF32-630F2778F9EB}" srcOrd="0" destOrd="0" presId="urn:microsoft.com/office/officeart/2008/layout/VerticalCurvedList"/>
    <dgm:cxn modelId="{5AC9744F-1D46-48D7-8BC8-1B8DD1C40B08}" type="presParOf" srcId="{587B5E1D-0E75-4F44-854F-4E2FC93D13B0}" destId="{30AFC5FE-AAFC-48F1-AED8-DE357AEA8C9C}" srcOrd="5" destOrd="0" presId="urn:microsoft.com/office/officeart/2008/layout/VerticalCurvedList"/>
    <dgm:cxn modelId="{327C4527-F538-4801-9C4E-13537A8AAA71}" type="presParOf" srcId="{587B5E1D-0E75-4F44-854F-4E2FC93D13B0}" destId="{C89D0D40-DA03-4EF2-A8A8-15626AC42BFC}" srcOrd="6" destOrd="0" presId="urn:microsoft.com/office/officeart/2008/layout/VerticalCurvedList"/>
    <dgm:cxn modelId="{420E10F2-9B49-4B8D-891B-0A8C498BF955}" type="presParOf" srcId="{C89D0D40-DA03-4EF2-A8A8-15626AC42BFC}" destId="{684EFEDF-0FD1-423F-9AAF-08628B92D42B}" srcOrd="0" destOrd="0" presId="urn:microsoft.com/office/officeart/2008/layout/VerticalCurvedList"/>
    <dgm:cxn modelId="{298E580B-161C-4B51-B3FE-00A584ABDC9A}" type="presParOf" srcId="{587B5E1D-0E75-4F44-854F-4E2FC93D13B0}" destId="{AA36E3B5-F0E1-4281-A14F-5A1085054B12}" srcOrd="7" destOrd="0" presId="urn:microsoft.com/office/officeart/2008/layout/VerticalCurvedList"/>
    <dgm:cxn modelId="{DCD344CE-EFA5-47FE-8DC9-FE406F3B0278}" type="presParOf" srcId="{587B5E1D-0E75-4F44-854F-4E2FC93D13B0}" destId="{9E8F4F23-DA9E-4D91-B513-2828A045557C}" srcOrd="8" destOrd="0" presId="urn:microsoft.com/office/officeart/2008/layout/VerticalCurvedList"/>
    <dgm:cxn modelId="{5FC5165B-A9D5-4ED5-8332-3F09E8DBCA04}" type="presParOf" srcId="{9E8F4F23-DA9E-4D91-B513-2828A045557C}" destId="{6EE2AAA5-3914-47AB-B9BE-12F7EF15366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C3B4D0-57A0-407B-87F2-AD9BD85D4DE7}">
      <dsp:nvSpPr>
        <dsp:cNvPr id="0" name=""/>
        <dsp:cNvSpPr/>
      </dsp:nvSpPr>
      <dsp:spPr>
        <a:xfrm>
          <a:off x="-4105805" y="-630138"/>
          <a:ext cx="4892476" cy="4892476"/>
        </a:xfrm>
        <a:prstGeom prst="blockArc">
          <a:avLst>
            <a:gd name="adj1" fmla="val 18900000"/>
            <a:gd name="adj2" fmla="val 2700000"/>
            <a:gd name="adj3" fmla="val 441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62E386-0469-423A-9EB5-7B5FDA39A93C}">
      <dsp:nvSpPr>
        <dsp:cNvPr id="0" name=""/>
        <dsp:cNvSpPr/>
      </dsp:nvSpPr>
      <dsp:spPr>
        <a:xfrm>
          <a:off x="412196" y="279243"/>
          <a:ext cx="4763371" cy="558777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3530" tIns="43180" rIns="43180" bIns="4318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>
              <a:solidFill>
                <a:schemeClr val="tx1"/>
              </a:solidFill>
            </a:rPr>
            <a:t>Idea Description &amp; Category</a:t>
          </a:r>
          <a:endParaRPr lang="en-US" sz="1700" b="0" i="0" u="none" strike="noStrike" kern="1200" cap="all" baseline="0" noProof="0">
            <a:solidFill>
              <a:schemeClr val="tx1"/>
            </a:solidFill>
            <a:latin typeface="Century Gothic"/>
          </a:endParaRPr>
        </a:p>
      </dsp:txBody>
      <dsp:txXfrm>
        <a:off x="412196" y="279243"/>
        <a:ext cx="4763371" cy="558777"/>
      </dsp:txXfrm>
    </dsp:sp>
    <dsp:sp modelId="{F5D537CF-16C6-4316-B4D8-15DC15461F9C}">
      <dsp:nvSpPr>
        <dsp:cNvPr id="0" name=""/>
        <dsp:cNvSpPr/>
      </dsp:nvSpPr>
      <dsp:spPr>
        <a:xfrm>
          <a:off x="62960" y="209396"/>
          <a:ext cx="698472" cy="69847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91A295-D432-4759-911F-AFF4BC6D213A}">
      <dsp:nvSpPr>
        <dsp:cNvPr id="0" name=""/>
        <dsp:cNvSpPr/>
      </dsp:nvSpPr>
      <dsp:spPr>
        <a:xfrm>
          <a:off x="732556" y="1117555"/>
          <a:ext cx="4443011" cy="558777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3530" tIns="43180" rIns="43180" bIns="4318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i="0" u="none" strike="noStrike" kern="1200" cap="all" baseline="0" noProof="0">
              <a:solidFill>
                <a:schemeClr val="tx1"/>
              </a:solidFill>
            </a:rPr>
            <a:t>Where is this idea inspired from?</a:t>
          </a:r>
          <a:endParaRPr lang="en-US" sz="1700" b="0" i="0" u="none" strike="noStrike" kern="1200" cap="all" baseline="0" noProof="0">
            <a:solidFill>
              <a:schemeClr val="tx1"/>
            </a:solidFill>
            <a:latin typeface="Century Gothic"/>
          </a:endParaRPr>
        </a:p>
      </dsp:txBody>
      <dsp:txXfrm>
        <a:off x="732556" y="1117555"/>
        <a:ext cx="4443011" cy="558777"/>
      </dsp:txXfrm>
    </dsp:sp>
    <dsp:sp modelId="{1B5D77A4-0E9C-4D7B-AF32-630F2778F9EB}">
      <dsp:nvSpPr>
        <dsp:cNvPr id="0" name=""/>
        <dsp:cNvSpPr/>
      </dsp:nvSpPr>
      <dsp:spPr>
        <a:xfrm>
          <a:off x="383320" y="1047708"/>
          <a:ext cx="698472" cy="69847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AFC5FE-AAFC-48F1-AED8-DE357AEA8C9C}">
      <dsp:nvSpPr>
        <dsp:cNvPr id="0" name=""/>
        <dsp:cNvSpPr/>
      </dsp:nvSpPr>
      <dsp:spPr>
        <a:xfrm>
          <a:off x="732556" y="1955867"/>
          <a:ext cx="4443011" cy="558777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3530" tIns="43180" rIns="43180" bIns="4318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i="0" u="none" strike="noStrike" kern="1200" cap="all" baseline="0" noProof="0">
              <a:solidFill>
                <a:schemeClr val="tx1"/>
              </a:solidFill>
            </a:rPr>
            <a:t>Business Problem &amp; Solution</a:t>
          </a:r>
          <a:endParaRPr lang="en-US" sz="1700" b="0" i="0" u="none" strike="noStrike" kern="1200" cap="all" baseline="0" noProof="0">
            <a:solidFill>
              <a:schemeClr val="tx1"/>
            </a:solidFill>
            <a:latin typeface="Century Gothic"/>
          </a:endParaRPr>
        </a:p>
      </dsp:txBody>
      <dsp:txXfrm>
        <a:off x="732556" y="1955867"/>
        <a:ext cx="4443011" cy="558777"/>
      </dsp:txXfrm>
    </dsp:sp>
    <dsp:sp modelId="{684EFEDF-0FD1-423F-9AAF-08628B92D42B}">
      <dsp:nvSpPr>
        <dsp:cNvPr id="0" name=""/>
        <dsp:cNvSpPr/>
      </dsp:nvSpPr>
      <dsp:spPr>
        <a:xfrm>
          <a:off x="383320" y="1886019"/>
          <a:ext cx="698472" cy="69847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36E3B5-F0E1-4281-A14F-5A1085054B12}">
      <dsp:nvSpPr>
        <dsp:cNvPr id="0" name=""/>
        <dsp:cNvSpPr/>
      </dsp:nvSpPr>
      <dsp:spPr>
        <a:xfrm>
          <a:off x="412196" y="2794178"/>
          <a:ext cx="4763371" cy="558777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3530" tIns="43180" rIns="43180" bIns="4318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>
              <a:solidFill>
                <a:schemeClr val="tx1"/>
              </a:solidFill>
            </a:rPr>
            <a:t>High Level Approach &amp; Business Benefits</a:t>
          </a:r>
        </a:p>
      </dsp:txBody>
      <dsp:txXfrm>
        <a:off x="412196" y="2794178"/>
        <a:ext cx="4763371" cy="558777"/>
      </dsp:txXfrm>
    </dsp:sp>
    <dsp:sp modelId="{6EE2AAA5-3914-47AB-B9BE-12F7EF153660}">
      <dsp:nvSpPr>
        <dsp:cNvPr id="0" name=""/>
        <dsp:cNvSpPr/>
      </dsp:nvSpPr>
      <dsp:spPr>
        <a:xfrm>
          <a:off x="62960" y="2724331"/>
          <a:ext cx="698472" cy="69847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A36C9A-E64A-48E1-B2B6-AC49B2D58AB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1D3E25-7116-47ED-B061-426087685ED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AD4229-0A39-4F8C-BFC9-6A718054614E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3C94F-1AC3-4D46-8131-A90B961F865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3C94F-1AC3-4D46-8131-A90B961F865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3C94F-1AC3-4D46-8131-A90B961F865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3C94F-1AC3-4D46-8131-A90B961F865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</a:ln>
          <a:effectLst/>
        </p:spPr>
        <p:txBody>
          <a:bodyPr wrap="square" numCol="1" anchor="t" anchorCtr="0" compatLnSpc="1"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microsoft.com/office/2007/relationships/hdphoto" Target="../media/image3.wdp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microsoft.com/office/2007/relationships/hdphoto" Target="../media/image3.wdp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oup of coworkers collaborating around a table"/>
          <p:cNvPicPr>
            <a:picLocks noChangeAspect="1"/>
          </p:cNvPicPr>
          <p:nvPr/>
        </p:nvPicPr>
        <p:blipFill rotWithShape="1">
          <a:blip r:embed="rId1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-46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330456" y="533838"/>
            <a:ext cx="11531088" cy="60290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706929"/>
            <a:ext cx="10572000" cy="1241202"/>
          </a:xfrm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7200" b="0">
                <a:latin typeface="Segoe UI Black" panose="020B0A02040204020203" charset="0"/>
                <a:ea typeface="+mj-lt"/>
                <a:cs typeface="Segoe UI Black" panose="020B0A02040204020203" charset="0"/>
              </a:rPr>
              <a:t>DXP INNOVATION</a:t>
            </a:r>
            <a:endParaRPr lang="en-US" sz="7200" b="0">
              <a:latin typeface="Segoe UI Black" panose="020B0A02040204020203" charset="0"/>
              <a:ea typeface="+mj-lt"/>
              <a:cs typeface="Segoe UI Black" panose="020B0A02040204020203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29381" y="3329461"/>
            <a:ext cx="10572000" cy="679389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4000">
                <a:latin typeface="Segoe UI Black" panose="020B0A02040204020203" charset="0"/>
                <a:cs typeface="Segoe UI Black" panose="020B0A02040204020203" charset="0"/>
              </a:rPr>
              <a:t>Bumblebee – API Test Automation</a:t>
            </a:r>
            <a:endParaRPr lang="en-US" sz="4000"/>
          </a:p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194923" y="5162620"/>
            <a:ext cx="5863086" cy="17532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r"/>
            <a:r>
              <a:rPr lang="en-US" sz="2400" b="1" i="1">
                <a:ln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" panose="020B0503020204020204" charset="-122"/>
                <a:ea typeface="Microsoft YaHei" panose="020B0503020204020204" charset="-122"/>
                <a:cs typeface="Trebuchet MS" panose="020B0603020202020204" charset="0"/>
                <a:sym typeface="+mn-ea"/>
              </a:rPr>
              <a:t>Abhilash </a:t>
            </a:r>
            <a:endParaRPr lang="en-US" sz="2400" b="1" i="1" dirty="0">
              <a:ln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Microsoft YaHei" panose="020B0503020204020204" charset="-122"/>
              <a:ea typeface="Microsoft YaHei" panose="020B0503020204020204" charset="-122"/>
            </a:endParaRPr>
          </a:p>
          <a:p>
            <a:pPr algn="r"/>
            <a:r>
              <a:rPr lang="en-US" sz="2400" b="1" i="1">
                <a:ln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" panose="020B0503020204020204" charset="-122"/>
                <a:ea typeface="Microsoft YaHei" panose="020B0503020204020204" charset="-122"/>
                <a:cs typeface="Trebuchet MS" panose="020B0603020202020204" charset="0"/>
              </a:rPr>
              <a:t>Gnana Sekar</a:t>
            </a:r>
            <a:endParaRPr lang="en-US" sz="2400" b="1" i="1" dirty="0">
              <a:ln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Microsoft YaHei" panose="020B0503020204020204" charset="-122"/>
              <a:ea typeface="Microsoft YaHei" panose="020B0503020204020204" charset="-122"/>
              <a:cs typeface="Trebuchet MS" panose="020B0603020202020204" charset="0"/>
            </a:endParaRPr>
          </a:p>
          <a:p>
            <a:pPr algn="r"/>
            <a:r>
              <a:rPr lang="en-US" sz="2400" b="1" i="1">
                <a:ln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" panose="020B0503020204020204" charset="-122"/>
                <a:ea typeface="Microsoft YaHei" panose="020B0503020204020204" charset="-122"/>
                <a:cs typeface="Trebuchet MS" panose="020B0603020202020204" charset="0"/>
              </a:rPr>
              <a:t>Logeswaran S </a:t>
            </a:r>
            <a:endParaRPr lang="en-US" sz="2400" b="1">
              <a:latin typeface="Trebuchet MS" panose="020B0603020202020204" charset="0"/>
              <a:cs typeface="Trebuchet MS" panose="020B0603020202020204" charset="0"/>
            </a:endParaRPr>
          </a:p>
          <a:p>
            <a:endParaRPr lang="en-US" b="1" dirty="0"/>
          </a:p>
          <a:p>
            <a:endParaRPr 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icrosoft YaHei" panose="020B0503020204020204" charset="-122"/>
                <a:ea typeface="Microsoft YaHei" panose="020B0503020204020204" charset="-122"/>
                <a:cs typeface="+mj-lt"/>
              </a:rPr>
              <a:t>Solutions for business problems:</a:t>
            </a:r>
            <a:endParaRPr lang="en-US">
              <a:latin typeface="Microsoft YaHei" panose="020B0503020204020204" charset="-122"/>
              <a:ea typeface="Microsoft YaHei" panose="020B0503020204020204" charset="-122"/>
              <a:cs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260" y="2222500"/>
            <a:ext cx="10554335" cy="4070350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charset="0"/>
              <a:buChar char="v"/>
            </a:pPr>
            <a:endParaRPr lang="en-US" sz="2000">
              <a:latin typeface="Microsoft YaHei" panose="020B0503020204020204" charset="-122"/>
              <a:ea typeface="Microsoft YaHei" panose="020B0503020204020204" charset="-122"/>
              <a:cs typeface="Calibri" panose="020F0502020204030204"/>
            </a:endParaRPr>
          </a:p>
          <a:p>
            <a:pPr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charset="0"/>
              <a:buChar char="v"/>
            </a:pPr>
            <a:endParaRPr lang="en-US" sz="2000">
              <a:latin typeface="Microsoft YaHei" panose="020B0503020204020204" charset="-122"/>
              <a:ea typeface="Microsoft YaHei" panose="020B0503020204020204" charset="-122"/>
              <a:cs typeface="Calibri" panose="020F0502020204030204"/>
            </a:endParaRPr>
          </a:p>
          <a:p>
            <a:pPr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US" sz="2000">
                <a:latin typeface="Microsoft YaHei" panose="020B0503020204020204" charset="-122"/>
                <a:ea typeface="Microsoft YaHei" panose="020B0503020204020204" charset="-122"/>
                <a:cs typeface="Calibri" panose="020F0502020204030204"/>
              </a:rPr>
              <a:t>API testing leads to cover the core functionality working area's to avoid build failure</a:t>
            </a:r>
            <a:endParaRPr lang="en-US" sz="2000">
              <a:latin typeface="Microsoft YaHei" panose="020B0503020204020204" charset="-122"/>
              <a:ea typeface="Microsoft YaHei" panose="020B0503020204020204" charset="-122"/>
              <a:cs typeface="Calibri" panose="020F0502020204030204"/>
            </a:endParaRPr>
          </a:p>
          <a:p>
            <a:pPr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US" sz="2000">
                <a:latin typeface="Microsoft YaHei" panose="020B0503020204020204" charset="-122"/>
                <a:ea typeface="Microsoft YaHei" panose="020B0503020204020204" charset="-122"/>
                <a:cs typeface="Calibri" panose="020F0502020204030204"/>
              </a:rPr>
              <a:t>Apart from UI validation, API reduce the regression testing time in Integration testing view</a:t>
            </a:r>
            <a:endParaRPr lang="en-US" sz="2000">
              <a:latin typeface="Microsoft YaHei" panose="020B0503020204020204" charset="-122"/>
              <a:ea typeface="Microsoft YaHei" panose="020B0503020204020204" charset="-122"/>
              <a:cs typeface="Calibri" panose="020F0502020204030204"/>
            </a:endParaRPr>
          </a:p>
          <a:p>
            <a:pPr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US" sz="2000">
                <a:latin typeface="Microsoft YaHei" panose="020B0503020204020204" charset="-122"/>
                <a:ea typeface="Microsoft YaHei" panose="020B0503020204020204" charset="-122"/>
                <a:cs typeface="Calibri" panose="020F0502020204030204"/>
              </a:rPr>
              <a:t>Automatic triggers validating the response and raise the risky area before API into integration</a:t>
            </a:r>
            <a:endParaRPr lang="en-US" sz="2000">
              <a:latin typeface="Microsoft YaHei" panose="020B0503020204020204" charset="-122"/>
              <a:ea typeface="Microsoft YaHei" panose="020B0503020204020204" charset="-122"/>
              <a:cs typeface="Calibri" panose="020F0502020204030204"/>
            </a:endParaRPr>
          </a:p>
          <a:p>
            <a:pPr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US" sz="2000">
                <a:latin typeface="Microsoft YaHei" panose="020B0503020204020204" charset="-122"/>
                <a:ea typeface="Microsoft YaHei" panose="020B0503020204020204" charset="-122"/>
                <a:cs typeface="Calibri" panose="020F0502020204030204"/>
              </a:rPr>
              <a:t>API reliability will be ensured to avoid connectivity issues</a:t>
            </a:r>
            <a:endParaRPr lang="en-US" sz="2000">
              <a:latin typeface="Microsoft YaHei" panose="020B0503020204020204" charset="-122"/>
              <a:ea typeface="Microsoft YaHei" panose="020B0503020204020204" charset="-122"/>
              <a:cs typeface="Calibri" panose="020F0502020204030204"/>
            </a:endParaRPr>
          </a:p>
          <a:p>
            <a:pPr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US" sz="2000">
                <a:latin typeface="Microsoft YaHei" panose="020B0503020204020204" charset="-122"/>
                <a:ea typeface="Microsoft YaHei" panose="020B0503020204020204" charset="-122"/>
                <a:cs typeface="Calibri" panose="020F0502020204030204"/>
              </a:rPr>
              <a:t>	Major benefit's to eradicate API versioning issues and update the schema of API testing in development stage</a:t>
            </a:r>
            <a:endParaRPr lang="en-US" sz="2000">
              <a:latin typeface="Microsoft YaHei" panose="020B0503020204020204" charset="-122"/>
              <a:ea typeface="Microsoft YaHei" panose="020B0503020204020204" charset="-122"/>
              <a:cs typeface="Calibri" panose="020F0502020204030204"/>
            </a:endParaRPr>
          </a:p>
          <a:p>
            <a:pPr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charset="0"/>
              <a:buChar char="v"/>
            </a:pPr>
            <a:endParaRPr lang="en-US" sz="2000">
              <a:latin typeface="Microsoft YaHei" panose="020B0503020204020204" charset="-122"/>
              <a:ea typeface="Microsoft YaHei" panose="020B0503020204020204" charset="-122"/>
              <a:cs typeface="Calibri" panose="020F0502020204030204"/>
            </a:endParaRPr>
          </a:p>
          <a:p>
            <a:pPr marL="0" indent="0">
              <a:lnSpc>
                <a:spcPct val="100000"/>
              </a:lnSpc>
              <a:buFont typeface="Wingdings" panose="05000000000000000000" charset="0"/>
              <a:buNone/>
            </a:pPr>
            <a:endParaRPr lang="en-US" sz="2000">
              <a:latin typeface="Microsoft YaHei" panose="020B0503020204020204" charset="-122"/>
              <a:ea typeface="Microsoft YaHei" panose="020B0503020204020204" charset="-122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icrosoft YaHei" panose="020B0503020204020204" charset="-122"/>
                <a:ea typeface="Microsoft YaHei" panose="020B0503020204020204" charset="-122"/>
                <a:cs typeface="+mj-lt"/>
              </a:rPr>
              <a:t>Solutions for business problems:</a:t>
            </a:r>
            <a:endParaRPr lang="en-US">
              <a:latin typeface="Microsoft YaHei" panose="020B0503020204020204" charset="-122"/>
              <a:ea typeface="Microsoft YaHei" panose="020B0503020204020204" charset="-122"/>
              <a:cs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260" y="2222500"/>
            <a:ext cx="10554335" cy="407035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lang="en-US" sz="2000">
              <a:latin typeface="Microsoft YaHei" panose="020B0503020204020204" charset="-122"/>
              <a:ea typeface="Microsoft YaHei" panose="020B0503020204020204" charset="-122"/>
              <a:cs typeface="Calibri" panose="020F0502020204030204"/>
            </a:endParaRPr>
          </a:p>
          <a:p>
            <a:pPr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US" sz="2000">
                <a:latin typeface="Microsoft YaHei" panose="020B0503020204020204" charset="-122"/>
                <a:ea typeface="Microsoft YaHei" panose="020B0503020204020204" charset="-122"/>
                <a:cs typeface="Calibri" panose="020F0502020204030204"/>
              </a:rPr>
              <a:t>Key area to focus on every integration and API response are trackable and logged in tickets automatically</a:t>
            </a:r>
            <a:endParaRPr lang="en-US" sz="2000">
              <a:latin typeface="Microsoft YaHei" panose="020B0503020204020204" charset="-122"/>
              <a:ea typeface="Microsoft YaHei" panose="020B0503020204020204" charset="-122"/>
              <a:cs typeface="Calibri" panose="020F0502020204030204"/>
            </a:endParaRPr>
          </a:p>
          <a:p>
            <a:pPr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US" sz="2000">
                <a:latin typeface="Microsoft YaHei" panose="020B0503020204020204" charset="-122"/>
                <a:ea typeface="Microsoft YaHei" panose="020B0503020204020204" charset="-122"/>
                <a:cs typeface="Calibri" panose="020F0502020204030204"/>
              </a:rPr>
              <a:t>Unmanned test implements in multi lingual for every build to handle test coverage</a:t>
            </a:r>
            <a:endParaRPr lang="en-US" sz="2000">
              <a:latin typeface="Microsoft YaHei" panose="020B0503020204020204" charset="-122"/>
              <a:ea typeface="Microsoft YaHei" panose="020B0503020204020204" charset="-122"/>
              <a:cs typeface="Calibri" panose="020F0502020204030204"/>
            </a:endParaRPr>
          </a:p>
          <a:p>
            <a:pPr>
              <a:lnSpc>
                <a:spcPct val="100000"/>
              </a:lnSpc>
              <a:buFont typeface="Wingdings" panose="05000000000000000000" charset="0"/>
              <a:buChar char="v"/>
            </a:pPr>
            <a:endParaRPr lang="en-US" sz="2000">
              <a:latin typeface="Microsoft YaHei" panose="020B0503020204020204" charset="-122"/>
              <a:ea typeface="Microsoft YaHei" panose="020B0503020204020204" charset="-122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377" y="447188"/>
            <a:ext cx="10701394" cy="970450"/>
          </a:xfrm>
        </p:spPr>
        <p:txBody>
          <a:bodyPr/>
          <a:lstStyle/>
          <a:p>
            <a:r>
              <a:rPr lang="en-US">
                <a:latin typeface="Microsoft YaHei" panose="020B0503020204020204" charset="-122"/>
                <a:ea typeface="Microsoft YaHei" panose="020B0503020204020204" charset="-122"/>
                <a:cs typeface="Calibri Light" panose="020F0302020204030204"/>
              </a:rPr>
              <a:t>High Level Approach:</a:t>
            </a:r>
            <a:endParaRPr lang="en-US" b="0">
              <a:latin typeface="Century Gothic"/>
              <a:ea typeface="+mj-lt"/>
              <a:cs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515" y="1998345"/>
            <a:ext cx="10554335" cy="4667250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sz="2000">
                <a:latin typeface="Microsoft YaHei" panose="020B0503020204020204" charset="-122"/>
                <a:ea typeface="Microsoft YaHei" panose="020B0503020204020204" charset="-122"/>
                <a:cs typeface="Calibri" panose="020F0502020204030204"/>
              </a:rPr>
              <a:t> </a:t>
            </a:r>
            <a:endParaRPr lang="en-US" sz="2000" dirty="0">
              <a:latin typeface="Microsoft YaHei" panose="020B0503020204020204" charset="-122"/>
              <a:ea typeface="Microsoft YaHei" panose="020B0503020204020204" charset="-122"/>
              <a:cs typeface="+mn-lt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>
                <a:latin typeface="Microsoft YaHei" panose="020B0503020204020204" charset="-122"/>
                <a:ea typeface="Microsoft YaHei" panose="020B0503020204020204" charset="-122"/>
              </a:rPr>
              <a:t>WebServices Automation with Rest API</a:t>
            </a:r>
            <a:endParaRPr lang="en-US" sz="2000">
              <a:latin typeface="Microsoft YaHei" panose="020B0503020204020204" charset="-122"/>
              <a:ea typeface="Microsoft YaHei" panose="020B0503020204020204" charset="-122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>
                <a:latin typeface="Microsoft YaHei" panose="020B0503020204020204" charset="-122"/>
                <a:ea typeface="Microsoft YaHei" panose="020B0503020204020204" charset="-122"/>
              </a:rPr>
              <a:t>On every developer build, the selected test suite of RestAssured scripts would be triggered</a:t>
            </a:r>
            <a:endParaRPr lang="en-US" sz="2000">
              <a:latin typeface="Microsoft YaHei" panose="020B0503020204020204" charset="-122"/>
              <a:ea typeface="Microsoft YaHei" panose="020B0503020204020204" charset="-122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>
                <a:latin typeface="Microsoft YaHei" panose="020B0503020204020204" charset="-122"/>
                <a:ea typeface="Microsoft YaHei" panose="020B0503020204020204" charset="-122"/>
              </a:rPr>
              <a:t>Parallelized execution with Dockerized environment</a:t>
            </a:r>
            <a:endParaRPr lang="en-US" sz="2000">
              <a:latin typeface="Microsoft YaHei" panose="020B0503020204020204" charset="-122"/>
              <a:ea typeface="Microsoft YaHei" panose="020B0503020204020204" charset="-122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>
                <a:latin typeface="Microsoft YaHei" panose="020B0503020204020204" charset="-122"/>
                <a:ea typeface="Microsoft YaHei" panose="020B0503020204020204" charset="-122"/>
              </a:rPr>
              <a:t>On failures of tests, the defects will be logged in JIRA</a:t>
            </a:r>
            <a:endParaRPr lang="en-US" sz="2000">
              <a:latin typeface="Microsoft YaHei" panose="020B0503020204020204" charset="-122"/>
              <a:ea typeface="Microsoft YaHei" panose="020B0503020204020204" charset="-122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>
                <a:latin typeface="Microsoft YaHei" panose="020B0503020204020204" charset="-122"/>
                <a:ea typeface="Microsoft YaHei" panose="020B0503020204020204" charset="-122"/>
              </a:rPr>
              <a:t> API for multi-lingual</a:t>
            </a:r>
            <a:endParaRPr lang="en-US" sz="2000">
              <a:latin typeface="Microsoft YaHei" panose="020B0503020204020204" charset="-122"/>
              <a:ea typeface="Microsoft YaHei" panose="020B0503020204020204" charset="-122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>
                <a:latin typeface="Microsoft YaHei" panose="020B0503020204020204" charset="-122"/>
                <a:ea typeface="Microsoft YaHei" panose="020B0503020204020204" charset="-122"/>
              </a:rPr>
              <a:t>API test-automation, mocks and performance-testing into a single, unified framework</a:t>
            </a:r>
            <a:endParaRPr lang="en-US" sz="2000">
              <a:latin typeface="Microsoft YaHei" panose="020B0503020204020204" charset="-122"/>
              <a:ea typeface="Microsoft YaHei" panose="020B0503020204020204" charset="-122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>
                <a:latin typeface="Microsoft YaHei" panose="020B0503020204020204" charset="-122"/>
                <a:ea typeface="Microsoft YaHei" panose="020B0503020204020204" charset="-122"/>
              </a:rPr>
              <a:t>Generate reports for visual log details and defect raising</a:t>
            </a:r>
            <a:endParaRPr lang="en-US" sz="200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887" y="360924"/>
            <a:ext cx="10758903" cy="970450"/>
          </a:xfrm>
        </p:spPr>
        <p:txBody>
          <a:bodyPr/>
          <a:lstStyle/>
          <a:p>
            <a:r>
              <a:rPr lang="en-US">
                <a:latin typeface="Microsoft YaHei" panose="020B0503020204020204" charset="-122"/>
                <a:ea typeface="Microsoft YaHei" panose="020B0503020204020204" charset="-122"/>
              </a:rPr>
              <a:t>Business Benefits :</a:t>
            </a:r>
            <a:endParaRPr lang="en-US" i="1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515" y="2352040"/>
            <a:ext cx="10554335" cy="4653280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US" sz="2000" b="1">
                <a:latin typeface="Microsoft YaHei" panose="020B0503020204020204" charset="-122"/>
                <a:ea typeface="Microsoft YaHei" panose="020B0503020204020204" charset="-122"/>
                <a:cs typeface="Calibri" panose="020F0502020204030204"/>
              </a:rPr>
              <a:t>Time Effective:</a:t>
            </a:r>
            <a:br>
              <a:rPr lang="en-US" sz="2000" b="1">
                <a:latin typeface="Microsoft YaHei" panose="020B0503020204020204" charset="-122"/>
                <a:ea typeface="Microsoft YaHei" panose="020B0503020204020204" charset="-122"/>
                <a:cs typeface="Calibri" panose="020F0502020204030204"/>
              </a:rPr>
            </a:br>
            <a:r>
              <a:rPr lang="en-US" sz="2000">
                <a:latin typeface="Microsoft YaHei" panose="020B0503020204020204" charset="-122"/>
                <a:ea typeface="Microsoft YaHei" panose="020B0503020204020204" charset="-122"/>
                <a:cs typeface="Calibri" panose="020F0502020204030204"/>
              </a:rPr>
              <a:t>API testing is far less time consuming than functional GUI testing. </a:t>
            </a:r>
            <a:endParaRPr lang="en-US" sz="2000" b="1">
              <a:latin typeface="Microsoft YaHei" panose="020B0503020204020204" charset="-122"/>
              <a:ea typeface="Microsoft YaHei" panose="020B0503020204020204" charset="-122"/>
              <a:cs typeface="Calibri" panose="020F0502020204030204"/>
            </a:endParaRPr>
          </a:p>
          <a:p>
            <a:pPr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US" sz="2000" b="1">
                <a:latin typeface="Microsoft YaHei" panose="020B0503020204020204" charset="-122"/>
                <a:ea typeface="Microsoft YaHei" panose="020B0503020204020204" charset="-122"/>
                <a:cs typeface="Calibri" panose="020F0502020204030204"/>
              </a:rPr>
              <a:t>Language-Independent:</a:t>
            </a:r>
            <a:br>
              <a:rPr lang="en-US" sz="2000" b="1">
                <a:latin typeface="Microsoft YaHei" panose="020B0503020204020204" charset="-122"/>
                <a:ea typeface="Microsoft YaHei" panose="020B0503020204020204" charset="-122"/>
                <a:cs typeface="Calibri" panose="020F0502020204030204"/>
              </a:rPr>
            </a:br>
            <a:r>
              <a:rPr lang="en-US" sz="2000">
                <a:latin typeface="Microsoft YaHei" panose="020B0503020204020204" charset="-122"/>
                <a:ea typeface="Microsoft YaHei" panose="020B0503020204020204" charset="-122"/>
                <a:cs typeface="Calibri" panose="020F0502020204030204"/>
              </a:rPr>
              <a:t>In an API test, data is exchanged using XML or JSON. These transfer modes are completely language-independent.</a:t>
            </a:r>
            <a:endParaRPr lang="en-US" sz="2000">
              <a:latin typeface="Microsoft YaHei" panose="020B0503020204020204" charset="-122"/>
              <a:ea typeface="Microsoft YaHei" panose="020B0503020204020204" charset="-122"/>
              <a:cs typeface="Calibri" panose="020F0502020204030204"/>
            </a:endParaRPr>
          </a:p>
          <a:p>
            <a:pPr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US" sz="2000">
                <a:latin typeface="Microsoft YaHei" panose="020B0503020204020204" charset="-122"/>
                <a:ea typeface="Microsoft YaHei" panose="020B0503020204020204" charset="-122"/>
                <a:cs typeface="Calibri" panose="020F0502020204030204"/>
              </a:rPr>
              <a:t>Reducing the defect in the core functionality area leads to increase the application performance in real time. Leverage to meet the business needs for both development and client side businesses.</a:t>
            </a:r>
            <a:endParaRPr lang="en-US" sz="3000">
              <a:ea typeface="+mn-lt"/>
              <a:cs typeface="Calibri" panose="020F0502020204030204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sz="3000">
              <a:cs typeface="Calibri" panose="020F0502020204030204"/>
            </a:endParaRPr>
          </a:p>
          <a:p>
            <a:endParaRPr lang="en-US" sz="3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Group of coworkers collaborating around a table"/>
          <p:cNvPicPr>
            <a:picLocks noChangeAspect="1"/>
          </p:cNvPicPr>
          <p:nvPr/>
        </p:nvPicPr>
        <p:blipFill rotWithShape="1"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-46000"/>
                    </a14:imgEffect>
                  </a14:imgLayer>
                </a14:imgProps>
              </a:ext>
            </a:extLst>
          </a:blip>
          <a:srcRect l="3328" r="3697" b="-1"/>
          <a:stretch>
            <a:fillRect/>
          </a:stretch>
        </p:blipFill>
        <p:spPr>
          <a:xfrm>
            <a:off x="-1" y="-1"/>
            <a:ext cx="12203151" cy="6858000"/>
          </a:xfrm>
          <a:prstGeom prst="rect">
            <a:avLst/>
          </a:prstGeom>
        </p:spPr>
      </p:pic>
      <p:sp>
        <p:nvSpPr>
          <p:cNvPr id="25" name="Rectangle 2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-11153"/>
            <a:ext cx="12192001" cy="6880304"/>
          </a:xfrm>
          <a:prstGeom prst="rect">
            <a:avLst/>
          </a:prstGeom>
          <a:solidFill>
            <a:schemeClr val="accent1">
              <a:alpha val="6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4525094"/>
            <a:ext cx="12192000" cy="2332906"/>
          </a:xfrm>
          <a:custGeom>
            <a:avLst/>
            <a:gdLst>
              <a:gd name="connsiteX0" fmla="*/ 0 w 12192000"/>
              <a:gd name="connsiteY0" fmla="*/ 0 h 2332906"/>
              <a:gd name="connsiteX1" fmla="*/ 1996017 w 12192000"/>
              <a:gd name="connsiteY1" fmla="*/ 0 h 2332906"/>
              <a:gd name="connsiteX2" fmla="*/ 2377017 w 12192000"/>
              <a:gd name="connsiteY2" fmla="*/ 263783 h 2332906"/>
              <a:gd name="connsiteX3" fmla="*/ 2385484 w 12192000"/>
              <a:gd name="connsiteY3" fmla="*/ 266713 h 2332906"/>
              <a:gd name="connsiteX4" fmla="*/ 2398184 w 12192000"/>
              <a:gd name="connsiteY4" fmla="*/ 271110 h 2332906"/>
              <a:gd name="connsiteX5" fmla="*/ 2410883 w 12192000"/>
              <a:gd name="connsiteY5" fmla="*/ 275506 h 2332906"/>
              <a:gd name="connsiteX6" fmla="*/ 2421467 w 12192000"/>
              <a:gd name="connsiteY6" fmla="*/ 275506 h 2332906"/>
              <a:gd name="connsiteX7" fmla="*/ 2434167 w 12192000"/>
              <a:gd name="connsiteY7" fmla="*/ 275506 h 2332906"/>
              <a:gd name="connsiteX8" fmla="*/ 2444750 w 12192000"/>
              <a:gd name="connsiteY8" fmla="*/ 271110 h 2332906"/>
              <a:gd name="connsiteX9" fmla="*/ 2457450 w 12192000"/>
              <a:gd name="connsiteY9" fmla="*/ 266713 h 2332906"/>
              <a:gd name="connsiteX10" fmla="*/ 2465917 w 12192000"/>
              <a:gd name="connsiteY10" fmla="*/ 263783 h 2332906"/>
              <a:gd name="connsiteX11" fmla="*/ 2846917 w 12192000"/>
              <a:gd name="connsiteY11" fmla="*/ 0 h 2332906"/>
              <a:gd name="connsiteX12" fmla="*/ 12192000 w 12192000"/>
              <a:gd name="connsiteY12" fmla="*/ 0 h 2332906"/>
              <a:gd name="connsiteX13" fmla="*/ 12192000 w 12192000"/>
              <a:gd name="connsiteY13" fmla="*/ 2332906 h 2332906"/>
              <a:gd name="connsiteX14" fmla="*/ 0 w 12192000"/>
              <a:gd name="connsiteY14" fmla="*/ 2332906 h 233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1" y="4902200"/>
            <a:ext cx="10572000" cy="69486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>
              <a:lnSpc>
                <a:spcPct val="90000"/>
              </a:lnSpc>
            </a:pPr>
            <a:r>
              <a:rPr lang="en-US" sz="4000">
                <a:latin typeface="Microsoft YaHei" panose="020B0503020204020204" charset="-122"/>
                <a:ea typeface="Microsoft YaHei" panose="020B0503020204020204" charset="-122"/>
              </a:rPr>
              <a:t>Thank You</a:t>
            </a:r>
            <a:endParaRPr lang="en-US" sz="400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1" y="5594110"/>
            <a:ext cx="10572000" cy="106757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br>
              <a:rPr lang="en-US"/>
            </a:br>
            <a:endParaRPr lang="en-US"/>
          </a:p>
          <a:p>
            <a:pPr algn="l"/>
            <a:endParaRPr lang="en-US"/>
          </a:p>
          <a:p>
            <a:pPr algn="l"/>
            <a:endParaRPr lang="en-US" err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uildings in a downtown area"/>
          <p:cNvPicPr>
            <a:picLocks noChangeAspect="1"/>
          </p:cNvPicPr>
          <p:nvPr/>
        </p:nvPicPr>
        <p:blipFill rotWithShape="1">
          <a:blip r:embed="rId1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>
          <a:xfrm>
            <a:off x="20" y="11"/>
            <a:ext cx="12191980" cy="68579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40438" y="447675"/>
            <a:ext cx="6151562" cy="15589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0">
                <a:latin typeface="Microsoft YaHei" panose="020B0503020204020204" charset="-122"/>
                <a:ea typeface="Microsoft YaHei" panose="020B0503020204020204" charset="-122"/>
                <a:cs typeface="+mj-lt"/>
              </a:rPr>
              <a:t>Contents</a:t>
            </a:r>
            <a:endParaRPr lang="en-US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graphicFrame>
        <p:nvGraphicFramePr>
          <p:cNvPr id="11" name="Content Placeholder 2" descr="Icon SmartArt"/>
          <p:cNvGraphicFramePr/>
          <p:nvPr/>
        </p:nvGraphicFramePr>
        <p:xfrm>
          <a:off x="6653318" y="2292985"/>
          <a:ext cx="5223934" cy="363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icrosoft YaHei" panose="020B0503020204020204" charset="-122"/>
                <a:ea typeface="Microsoft YaHei" panose="020B0503020204020204" charset="-122"/>
                <a:cs typeface="+mj-lt"/>
              </a:rPr>
              <a:t>Idea Description :</a:t>
            </a:r>
            <a:endParaRPr lang="en-US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8620" y="2395677"/>
            <a:ext cx="10583328" cy="3794662"/>
          </a:xfrm>
        </p:spPr>
        <p:txBody>
          <a:bodyPr>
            <a:normAutofit fontScale="65000" lnSpcReduction="10000"/>
          </a:bodyPr>
          <a:lstStyle/>
          <a:p>
            <a:pPr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3000">
                <a:latin typeface="Microsoft YaHei" panose="020B0503020204020204" charset="-122"/>
                <a:ea typeface="Microsoft YaHei" panose="020B0503020204020204" charset="-122"/>
                <a:cs typeface="Calibri" panose="020F0502020204030204"/>
              </a:rPr>
              <a:t>Manual Testing to deal with Full </a:t>
            </a:r>
            <a:r>
              <a:rPr lang="en-US" sz="3000">
                <a:latin typeface="Microsoft YaHei" panose="020B0503020204020204" charset="-122"/>
                <a:ea typeface="Microsoft YaHei" panose="020B0503020204020204" charset="-122"/>
                <a:cs typeface="+mn-lt"/>
              </a:rPr>
              <a:t>functionality </a:t>
            </a:r>
            <a:r>
              <a:rPr lang="en-US" sz="3000">
                <a:latin typeface="Microsoft YaHei" panose="020B0503020204020204" charset="-122"/>
                <a:ea typeface="Microsoft YaHei" panose="020B0503020204020204" charset="-122"/>
                <a:cs typeface="Calibri" panose="020F0502020204030204"/>
              </a:rPr>
              <a:t>in UI perspective.</a:t>
            </a:r>
            <a:endParaRPr lang="en-US">
              <a:latin typeface="Microsoft YaHei" panose="020B0503020204020204" charset="-122"/>
              <a:ea typeface="Microsoft YaHei" panose="020B0503020204020204" charset="-122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3000">
                <a:latin typeface="Microsoft YaHei" panose="020B0503020204020204" charset="-122"/>
                <a:ea typeface="Microsoft YaHei" panose="020B0503020204020204" charset="-122"/>
                <a:cs typeface="Calibri" panose="020F0502020204030204"/>
              </a:rPr>
              <a:t>Automation testing to overcome the Manual UI and core functional testing.</a:t>
            </a:r>
            <a:endParaRPr lang="en-US" sz="3000">
              <a:latin typeface="Microsoft YaHei" panose="020B0503020204020204" charset="-122"/>
              <a:ea typeface="Microsoft YaHei" panose="020B0503020204020204" charset="-122"/>
              <a:cs typeface="Calibri" panose="020F0502020204030204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3000" b="1">
                <a:latin typeface="Microsoft YaHei" panose="020B0503020204020204" charset="-122"/>
                <a:ea typeface="Microsoft YaHei" panose="020B0503020204020204" charset="-122"/>
                <a:cs typeface="Calibri" panose="020F0502020204030204"/>
              </a:rPr>
              <a:t>API </a:t>
            </a:r>
            <a:r>
              <a:rPr lang="en-US" sz="3000">
                <a:latin typeface="Microsoft YaHei" panose="020B0503020204020204" charset="-122"/>
                <a:ea typeface="Microsoft YaHei" panose="020B0503020204020204" charset="-122"/>
                <a:cs typeface="Calibri" panose="020F0502020204030204"/>
              </a:rPr>
              <a:t>(Application Programming Interface) testing to eradicate major error before doing manual and GUI automation testing with respect to Api Request and response.</a:t>
            </a:r>
            <a:endParaRPr lang="en-US" dirty="0">
              <a:latin typeface="Microsoft YaHei" panose="020B0503020204020204" charset="-122"/>
              <a:ea typeface="Microsoft YaHei" panose="020B0503020204020204" charset="-122"/>
              <a:cs typeface="Calibri" panose="020F0502020204030204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3000">
                <a:latin typeface="Microsoft YaHei" panose="020B0503020204020204" charset="-122"/>
                <a:ea typeface="Microsoft YaHei" panose="020B0503020204020204" charset="-122"/>
                <a:cs typeface="Calibri" panose="020F0502020204030204"/>
              </a:rPr>
              <a:t>API testing in Agile will Deliver the Defect free Quality software </a:t>
            </a:r>
            <a:endParaRPr lang="en-US" sz="3000" dirty="0">
              <a:latin typeface="Microsoft YaHei" panose="020B0503020204020204" charset="-122"/>
              <a:ea typeface="Microsoft YaHei" panose="020B0503020204020204" charset="-122"/>
              <a:cs typeface="Calibri" panose="020F0502020204030204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3000">
                <a:latin typeface="Microsoft YaHei" panose="020B0503020204020204" charset="-122"/>
                <a:ea typeface="Microsoft YaHei" panose="020B0503020204020204" charset="-122"/>
                <a:cs typeface="Calibri" panose="020F0502020204030204"/>
              </a:rPr>
              <a:t>Bumblebee can able to perform the API Automation Testing.</a:t>
            </a:r>
            <a:endParaRPr lang="en-US"/>
          </a:p>
          <a:p>
            <a:pPr marL="0" indent="0">
              <a:buNone/>
            </a:pPr>
            <a:endParaRPr lang="en-US" sz="3000" dirty="0">
              <a:latin typeface="Century Gothic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icrosoft YaHei" panose="020B0503020204020204" charset="-122"/>
                <a:ea typeface="Microsoft YaHei" panose="020B0503020204020204" charset="-122"/>
                <a:cs typeface="+mj-lt"/>
              </a:rPr>
              <a:t>Idea Category:</a:t>
            </a:r>
            <a:endParaRPr lang="en-US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8620" y="2395677"/>
            <a:ext cx="10583328" cy="379466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endParaRPr lang="en-US">
              <a:latin typeface="Microsoft YaHei" panose="020B0503020204020204" charset="-122"/>
              <a:ea typeface="Microsoft YaHei" panose="020B0503020204020204" charset="-122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>
                <a:latin typeface="Microsoft YaHei" panose="020B0503020204020204" charset="-122"/>
                <a:ea typeface="Microsoft YaHei" panose="020B0503020204020204" charset="-122"/>
              </a:rPr>
              <a:t>Automation using restful API </a:t>
            </a:r>
            <a:endParaRPr lang="en-US" sz="2000">
              <a:latin typeface="Microsoft YaHei" panose="020B0503020204020204" charset="-122"/>
              <a:ea typeface="Microsoft YaHei" panose="020B0503020204020204" charset="-122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>
                <a:latin typeface="Microsoft YaHei" panose="020B0503020204020204" charset="-122"/>
                <a:ea typeface="Microsoft YaHei" panose="020B0503020204020204" charset="-122"/>
              </a:rPr>
              <a:t>Invoked http protocols</a:t>
            </a:r>
            <a:endParaRPr lang="en-US" sz="2000">
              <a:latin typeface="Microsoft YaHei" panose="020B0503020204020204" charset="-122"/>
              <a:ea typeface="Microsoft YaHei" panose="020B0503020204020204" charset="-122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>
                <a:latin typeface="Microsoft YaHei" panose="020B0503020204020204" charset="-122"/>
                <a:ea typeface="Microsoft YaHei" panose="020B0503020204020204" charset="-122"/>
              </a:rPr>
              <a:t>Defect tracking tools API integration</a:t>
            </a:r>
            <a:endParaRPr lang="en-US" sz="2000">
              <a:latin typeface="Microsoft YaHei" panose="020B0503020204020204" charset="-122"/>
              <a:ea typeface="Microsoft YaHei" panose="020B0503020204020204" charset="-122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>
                <a:latin typeface="Microsoft YaHei" panose="020B0503020204020204" charset="-122"/>
                <a:ea typeface="Microsoft YaHei" panose="020B0503020204020204" charset="-122"/>
              </a:rPr>
              <a:t>Unmanned testing and immediate defect raising</a:t>
            </a:r>
            <a:endParaRPr lang="en-US" sz="2000">
              <a:latin typeface="Microsoft YaHei" panose="020B0503020204020204" charset="-122"/>
              <a:ea typeface="Microsoft YaHei" panose="020B0503020204020204" charset="-122"/>
            </a:endParaRPr>
          </a:p>
          <a:p>
            <a:pPr marL="0" indent="0">
              <a:buNone/>
            </a:pPr>
            <a:endParaRPr lang="en-US" sz="2000" dirty="0">
              <a:latin typeface="Microsoft YaHei" panose="020B0503020204020204" charset="-122"/>
              <a:ea typeface="Microsoft YaHei" panose="020B0503020204020204" charset="-122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icrosoft YaHei" panose="020B0503020204020204" charset="-122"/>
                <a:ea typeface="Microsoft YaHei" panose="020B0503020204020204" charset="-122"/>
                <a:cs typeface="+mj-lt"/>
              </a:rPr>
              <a:t>WHY </a:t>
            </a:r>
            <a:r>
              <a:rPr lang="en-US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cs typeface="+mj-lt"/>
              </a:rPr>
              <a:t>Bumblebee ?</a:t>
            </a:r>
            <a:endParaRPr lang="en-US">
              <a:solidFill>
                <a:schemeClr val="tx1"/>
              </a:solidFill>
              <a:latin typeface="Microsoft YaHei" panose="020B0503020204020204" charset="-122"/>
              <a:ea typeface="Microsoft YaHei" panose="020B0503020204020204" charset="-122"/>
              <a:cs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335" y="2955532"/>
            <a:ext cx="10583328" cy="3679642"/>
          </a:xfrm>
        </p:spPr>
        <p:txBody>
          <a:bodyPr>
            <a:normAutofit fontScale="67500" lnSpcReduction="20000"/>
          </a:bodyPr>
          <a:lstStyle/>
          <a:p>
            <a:pPr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3000" b="1">
                <a:latin typeface="Microsoft YaHei" panose="020B0503020204020204" charset="-122"/>
                <a:ea typeface="Microsoft YaHei" panose="020B0503020204020204" charset="-122"/>
                <a:cs typeface="+mn-lt"/>
              </a:rPr>
              <a:t>API </a:t>
            </a:r>
            <a:r>
              <a:rPr lang="en-US" sz="3000">
                <a:latin typeface="Microsoft YaHei" panose="020B0503020204020204" charset="-122"/>
                <a:ea typeface="Microsoft YaHei" panose="020B0503020204020204" charset="-122"/>
                <a:cs typeface="+mn-lt"/>
              </a:rPr>
              <a:t>is used for communication and interaction between two different applications.</a:t>
            </a:r>
            <a:endParaRPr lang="en-US" sz="3000" dirty="0">
              <a:latin typeface="Microsoft YaHei" panose="020B0503020204020204" charset="-122"/>
              <a:ea typeface="Microsoft YaHei" panose="020B0503020204020204" charset="-122"/>
              <a:cs typeface="+mn-lt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3000">
                <a:latin typeface="Microsoft YaHei" panose="020B0503020204020204" charset="-122"/>
                <a:ea typeface="Microsoft YaHei" panose="020B0503020204020204" charset="-122"/>
                <a:cs typeface="+mn-lt"/>
              </a:rPr>
              <a:t>In </a:t>
            </a:r>
            <a:r>
              <a:rPr lang="en-US" sz="3000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cs typeface="+mn-lt"/>
              </a:rPr>
              <a:t>Bumblebee</a:t>
            </a:r>
            <a:r>
              <a:rPr lang="en-US" sz="3000">
                <a:latin typeface="Microsoft YaHei" panose="020B0503020204020204" charset="-122"/>
                <a:ea typeface="Microsoft YaHei" panose="020B0503020204020204" charset="-122"/>
                <a:cs typeface="+mn-lt"/>
              </a:rPr>
              <a:t>, We can easily automate API test automation with use of REST.</a:t>
            </a:r>
            <a:endParaRPr lang="en-US" sz="3000">
              <a:latin typeface="Microsoft YaHei" panose="020B0503020204020204" charset="-122"/>
              <a:ea typeface="Microsoft YaHei" panose="020B0503020204020204" charset="-122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3000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cs typeface="+mn-lt"/>
              </a:rPr>
              <a:t>REST </a:t>
            </a:r>
            <a:r>
              <a:rPr lang="en-US" sz="3000">
                <a:latin typeface="Microsoft YaHei" panose="020B0503020204020204" charset="-122"/>
                <a:ea typeface="Microsoft YaHei" panose="020B0503020204020204" charset="-122"/>
                <a:cs typeface="+mn-lt"/>
              </a:rPr>
              <a:t>has become a logical choice for building APIs. It enables users to connect and interact with services efficiently.</a:t>
            </a:r>
            <a:endParaRPr lang="en-US" sz="3000" dirty="0">
              <a:latin typeface="Microsoft YaHei" panose="020B0503020204020204" charset="-122"/>
              <a:ea typeface="Microsoft YaHei" panose="020B0503020204020204" charset="-122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3000">
                <a:latin typeface="Microsoft YaHei" panose="020B0503020204020204" charset="-122"/>
                <a:ea typeface="Microsoft YaHei" panose="020B0503020204020204" charset="-122"/>
                <a:cs typeface="+mn-lt"/>
              </a:rPr>
              <a:t>Including REST API tests in integration / Deployment  process gives engineering and product teams more assurance that all they’ve covered all the cases before releasing product to customers.</a:t>
            </a:r>
            <a:endParaRPr lang="en-US" sz="3000" dirty="0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endParaRPr lang="en-US" sz="3000" dirty="0"/>
          </a:p>
          <a:p>
            <a:endParaRPr lang="en-US" sz="3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icrosoft YaHei" panose="020B0503020204020204" charset="-122"/>
                <a:ea typeface="Microsoft YaHei" panose="020B0503020204020204" charset="-122"/>
              </a:rPr>
              <a:t>WHY </a:t>
            </a:r>
            <a:r>
              <a:rPr lang="en-US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</a:rPr>
              <a:t>Bumblebee</a:t>
            </a:r>
            <a:r>
              <a:rPr lang="en-US" dirty="0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</a:rPr>
              <a:t> </a:t>
            </a:r>
            <a:r>
              <a:rPr lang="en-US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</a:rPr>
              <a:t>use </a:t>
            </a:r>
            <a:r>
              <a:rPr lang="en-US">
                <a:latin typeface="Microsoft YaHei" panose="020B0503020204020204" charset="-122"/>
                <a:ea typeface="Microsoft YaHei" panose="020B0503020204020204" charset="-122"/>
              </a:rPr>
              <a:t>REST Api</a:t>
            </a:r>
            <a:endParaRPr lang="en-US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335" y="2222287"/>
            <a:ext cx="10583328" cy="4312246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b="1">
                <a:latin typeface="Microsoft YaHei" panose="020B0503020204020204" charset="-122"/>
                <a:ea typeface="Microsoft YaHei" panose="020B0503020204020204" charset="-122"/>
                <a:cs typeface="+mn-lt"/>
              </a:rPr>
              <a:t>REST: Representational State Transfer.</a:t>
            </a:r>
            <a:endParaRPr lang="en-US" sz="2000">
              <a:latin typeface="Microsoft YaHei" panose="020B0503020204020204" charset="-122"/>
              <a:ea typeface="Microsoft YaHei" panose="020B0503020204020204" charset="-122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>
                <a:latin typeface="Microsoft YaHei" panose="020B0503020204020204" charset="-122"/>
                <a:ea typeface="Microsoft YaHei" panose="020B0503020204020204" charset="-122"/>
                <a:cs typeface="+mn-lt"/>
              </a:rPr>
              <a:t>It’s an arrangement of functions on which the testers performs requests and receive responses. In REST API interactions are made via HTTP protocol.</a:t>
            </a:r>
            <a:endParaRPr lang="en-US" sz="2000">
              <a:latin typeface="Microsoft YaHei" panose="020B0503020204020204" charset="-122"/>
              <a:ea typeface="Microsoft YaHei" panose="020B0503020204020204" charset="-122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>
                <a:latin typeface="Microsoft YaHei" panose="020B0503020204020204" charset="-122"/>
                <a:ea typeface="Microsoft YaHei" panose="020B0503020204020204" charset="-122"/>
                <a:cs typeface="+mn-lt"/>
              </a:rPr>
              <a:t>REST also permits communication between computers with each other over a network. For sending and receiving messages, it involves using HTTP methods, and it does not require a strict message definition, unlike Web services.</a:t>
            </a:r>
            <a:endParaRPr lang="en-US" sz="2000">
              <a:latin typeface="Microsoft YaHei" panose="020B0503020204020204" charset="-122"/>
              <a:ea typeface="Microsoft YaHei" panose="020B050302020402020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>
              <a:latin typeface="Microsoft YaHei" panose="020B0503020204020204" charset="-122"/>
              <a:ea typeface="Microsoft YaHei" panose="020B0503020204020204" charset="-122"/>
            </a:endParaRPr>
          </a:p>
          <a:p>
            <a:pPr marL="0" indent="0">
              <a:lnSpc>
                <a:spcPct val="150000"/>
              </a:lnSpc>
            </a:pPr>
            <a:endParaRPr lang="en-US" sz="2000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icrosoft YaHei" panose="020B0503020204020204" charset="-122"/>
                <a:ea typeface="Microsoft YaHei" panose="020B0503020204020204" charset="-122"/>
              </a:rPr>
              <a:t>WHY </a:t>
            </a:r>
            <a:r>
              <a:rPr lang="en-US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</a:rPr>
              <a:t>Bumblebee</a:t>
            </a:r>
            <a:r>
              <a:rPr lang="en-US" dirty="0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</a:rPr>
              <a:t> </a:t>
            </a:r>
            <a:r>
              <a:rPr lang="en-US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</a:rPr>
              <a:t>use </a:t>
            </a:r>
            <a:r>
              <a:rPr lang="en-US">
                <a:latin typeface="Microsoft YaHei" panose="020B0503020204020204" charset="-122"/>
                <a:ea typeface="Microsoft YaHei" panose="020B0503020204020204" charset="-122"/>
              </a:rPr>
              <a:t>REST Api</a:t>
            </a:r>
            <a:endParaRPr lang="en-US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335" y="2222287"/>
            <a:ext cx="10583328" cy="4312246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endParaRPr lang="en-US" sz="2000">
              <a:latin typeface="Microsoft YaHei" panose="020B0503020204020204" charset="-122"/>
              <a:ea typeface="Microsoft YaHei" panose="020B0503020204020204" charset="-122"/>
            </a:endParaRPr>
          </a:p>
          <a:p>
            <a:pPr marL="0" indent="0">
              <a:lnSpc>
                <a:spcPct val="150000"/>
              </a:lnSpc>
              <a:buAutoNum type="arabicPeriod"/>
            </a:pPr>
            <a:endParaRPr lang="en-US" sz="2000">
              <a:latin typeface="Microsoft YaHei" panose="020B0503020204020204" charset="-122"/>
              <a:ea typeface="Microsoft YaHei" panose="020B0503020204020204" charset="-122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>
                <a:latin typeface="Microsoft YaHei" panose="020B0503020204020204" charset="-122"/>
                <a:ea typeface="Microsoft YaHei" panose="020B0503020204020204" charset="-122"/>
                <a:cs typeface="+mn-lt"/>
              </a:rPr>
              <a:t>REST messages often accepts the form either in form of XML, or JavaScript Object Notation (JSON).</a:t>
            </a:r>
            <a:endParaRPr lang="en-US" sz="2000">
              <a:latin typeface="Microsoft YaHei" panose="020B0503020204020204" charset="-122"/>
              <a:ea typeface="Microsoft YaHei" panose="020B0503020204020204" charset="-122"/>
            </a:endParaRPr>
          </a:p>
          <a:p>
            <a:pPr marL="0" indent="0" algn="just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000" b="1">
                <a:latin typeface="Microsoft YaHei" panose="020B0503020204020204" charset="-122"/>
                <a:ea typeface="Microsoft YaHei" panose="020B0503020204020204" charset="-122"/>
                <a:cs typeface="+mn-lt"/>
              </a:rPr>
              <a:t>4 Commonly Used API Methods:-</a:t>
            </a:r>
            <a:endParaRPr lang="en-US" sz="2000">
              <a:latin typeface="Microsoft YaHei" panose="020B0503020204020204" charset="-122"/>
              <a:ea typeface="Microsoft YaHei" panose="020B0503020204020204" charset="-122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 b="1">
                <a:latin typeface="Microsoft YaHei" panose="020B0503020204020204" charset="-122"/>
                <a:ea typeface="Microsoft YaHei" panose="020B0503020204020204" charset="-122"/>
                <a:cs typeface="+mn-lt"/>
              </a:rPr>
              <a:t>GET: –</a:t>
            </a:r>
            <a:r>
              <a:rPr lang="en-US" sz="2000">
                <a:latin typeface="Microsoft YaHei" panose="020B0503020204020204" charset="-122"/>
                <a:ea typeface="Microsoft YaHei" panose="020B0503020204020204" charset="-122"/>
                <a:cs typeface="+mn-lt"/>
              </a:rPr>
              <a:t> It provides read only access to a resource.</a:t>
            </a:r>
            <a:endParaRPr lang="en-US" sz="2000">
              <a:latin typeface="Microsoft YaHei" panose="020B0503020204020204" charset="-122"/>
              <a:ea typeface="Microsoft YaHei" panose="020B0503020204020204" charset="-122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 b="1">
                <a:latin typeface="Microsoft YaHei" panose="020B0503020204020204" charset="-122"/>
                <a:ea typeface="Microsoft YaHei" panose="020B0503020204020204" charset="-122"/>
                <a:cs typeface="+mn-lt"/>
              </a:rPr>
              <a:t>POST: –</a:t>
            </a:r>
            <a:r>
              <a:rPr lang="en-US" sz="2000">
                <a:latin typeface="Microsoft YaHei" panose="020B0503020204020204" charset="-122"/>
                <a:ea typeface="Microsoft YaHei" panose="020B0503020204020204" charset="-122"/>
                <a:cs typeface="+mn-lt"/>
              </a:rPr>
              <a:t> It is used to create or update a new resource.</a:t>
            </a:r>
            <a:endParaRPr lang="en-US" sz="2000">
              <a:latin typeface="Microsoft YaHei" panose="020B0503020204020204" charset="-122"/>
              <a:ea typeface="Microsoft YaHei" panose="020B0503020204020204" charset="-122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 b="1">
                <a:latin typeface="Microsoft YaHei" panose="020B0503020204020204" charset="-122"/>
                <a:ea typeface="Microsoft YaHei" panose="020B0503020204020204" charset="-122"/>
                <a:cs typeface="+mn-lt"/>
              </a:rPr>
              <a:t>PUT: – </a:t>
            </a:r>
            <a:r>
              <a:rPr lang="en-US" sz="2000">
                <a:latin typeface="Microsoft YaHei" panose="020B0503020204020204" charset="-122"/>
                <a:ea typeface="Microsoft YaHei" panose="020B0503020204020204" charset="-122"/>
                <a:cs typeface="+mn-lt"/>
              </a:rPr>
              <a:t>It is used to update or replace an existing resource or create a new resource.</a:t>
            </a:r>
            <a:endParaRPr lang="en-US" sz="2000">
              <a:latin typeface="Microsoft YaHei" panose="020B0503020204020204" charset="-122"/>
              <a:ea typeface="Microsoft YaHei" panose="020B0503020204020204" charset="-122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 b="1">
                <a:latin typeface="Microsoft YaHei" panose="020B0503020204020204" charset="-122"/>
                <a:ea typeface="Microsoft YaHei" panose="020B0503020204020204" charset="-122"/>
                <a:cs typeface="+mn-lt"/>
              </a:rPr>
              <a:t>DELETE: –</a:t>
            </a:r>
            <a:r>
              <a:rPr lang="en-US" sz="2000">
                <a:latin typeface="Microsoft YaHei" panose="020B0503020204020204" charset="-122"/>
                <a:ea typeface="Microsoft YaHei" panose="020B0503020204020204" charset="-122"/>
                <a:cs typeface="+mn-lt"/>
              </a:rPr>
              <a:t> It is used to remove a resource.</a:t>
            </a:r>
            <a:endParaRPr lang="en-US" sz="2000">
              <a:latin typeface="Microsoft YaHei" panose="020B0503020204020204" charset="-122"/>
              <a:ea typeface="Microsoft YaHei" panose="020B0503020204020204" charset="-122"/>
            </a:endParaRPr>
          </a:p>
          <a:p>
            <a:pPr marL="0" indent="0">
              <a:lnSpc>
                <a:spcPct val="150000"/>
              </a:lnSpc>
            </a:pPr>
            <a:endParaRPr lang="en-US" sz="2000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icrosoft YaHei" panose="020B0503020204020204" charset="-122"/>
                <a:ea typeface="Microsoft YaHei" panose="020B0503020204020204" charset="-122"/>
                <a:cs typeface="+mj-lt"/>
              </a:rPr>
              <a:t>Where the idea inspired from?</a:t>
            </a:r>
            <a:endParaRPr lang="en-US">
              <a:latin typeface="Microsoft YaHei" panose="020B0503020204020204" charset="-122"/>
              <a:ea typeface="Microsoft YaHei" panose="020B0503020204020204" charset="-122"/>
              <a:cs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8620" y="2395677"/>
            <a:ext cx="10583328" cy="37946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>
                <a:latin typeface="Microsoft YaHei" panose="020B0503020204020204" charset="-122"/>
                <a:ea typeface="Microsoft YaHei" panose="020B0503020204020204" charset="-122"/>
              </a:rPr>
              <a:t> Idea inspired from Aglie methodology</a:t>
            </a:r>
            <a:endParaRPr lang="en-US" sz="2000">
              <a:latin typeface="Microsoft YaHei" panose="020B0503020204020204" charset="-122"/>
              <a:ea typeface="Microsoft YaHei" panose="020B0503020204020204" charset="-122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>
                <a:latin typeface="Microsoft YaHei" panose="020B0503020204020204" charset="-122"/>
                <a:ea typeface="Microsoft YaHei" panose="020B0503020204020204" charset="-122"/>
              </a:rPr>
              <a:t> Idea sparks from manual testing after build stable</a:t>
            </a:r>
            <a:endParaRPr lang="en-US" sz="2000">
              <a:latin typeface="Microsoft YaHei" panose="020B0503020204020204" charset="-122"/>
              <a:ea typeface="Microsoft YaHei" panose="020B0503020204020204" charset="-122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>
                <a:latin typeface="Microsoft YaHei" panose="020B0503020204020204" charset="-122"/>
                <a:ea typeface="Microsoft YaHei" panose="020B0503020204020204" charset="-122"/>
              </a:rPr>
              <a:t>Idea trigger to reduce the GUI testing efforts in every CI/CD</a:t>
            </a:r>
            <a:endParaRPr lang="en-US" sz="2000">
              <a:latin typeface="Microsoft YaHei" panose="020B0503020204020204" charset="-122"/>
              <a:ea typeface="Microsoft YaHei" panose="020B0503020204020204" charset="-122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>
                <a:latin typeface="Microsoft YaHei" panose="020B0503020204020204" charset="-122"/>
                <a:ea typeface="Microsoft YaHei" panose="020B0503020204020204" charset="-122"/>
              </a:rPr>
              <a:t>Idea drives apart from automatic report generation to unmanned test and immediate defect raising in tools</a:t>
            </a:r>
            <a:endParaRPr lang="en-US" sz="3000">
              <a:latin typeface="Microsoft YaHei" panose="020B0503020204020204" charset="-122"/>
              <a:ea typeface="Microsoft YaHei" panose="020B0503020204020204" charset="-122"/>
            </a:endParaRPr>
          </a:p>
          <a:p>
            <a:pPr marL="0" indent="0">
              <a:buNone/>
            </a:pPr>
            <a:endParaRPr lang="en-US" sz="3000" dirty="0">
              <a:latin typeface="Century Gothic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icrosoft YaHei" panose="020B0503020204020204" charset="-122"/>
                <a:ea typeface="Microsoft YaHei" panose="020B0503020204020204" charset="-122"/>
                <a:cs typeface="Calibri Light" panose="020F0302020204030204"/>
              </a:rPr>
              <a:t>Business Problem :</a:t>
            </a:r>
            <a:endParaRPr lang="en-US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335" y="2409192"/>
            <a:ext cx="10583328" cy="373715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sz="3000">
              <a:latin typeface="Century Gothic"/>
              <a:ea typeface="+mn-lt"/>
              <a:cs typeface="+mn-lt"/>
            </a:endParaRPr>
          </a:p>
          <a:p>
            <a:pPr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US" sz="2000">
                <a:latin typeface="Microsoft YaHei" panose="020B0503020204020204" charset="-122"/>
                <a:ea typeface="Microsoft YaHei" panose="020B0503020204020204" charset="-122"/>
                <a:cs typeface="Calibri" panose="020F0502020204030204"/>
              </a:rPr>
              <a:t>In Manual and GUI automation testing fails in test quality, need to wait until the development API integration</a:t>
            </a:r>
            <a:endParaRPr lang="en-US" sz="2000">
              <a:latin typeface="Microsoft YaHei" panose="020B0503020204020204" charset="-122"/>
              <a:ea typeface="Microsoft YaHei" panose="020B0503020204020204" charset="-122"/>
              <a:cs typeface="Calibri" panose="020F0502020204030204"/>
            </a:endParaRPr>
          </a:p>
          <a:p>
            <a:pPr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US" sz="2000">
                <a:latin typeface="Microsoft YaHei" panose="020B0503020204020204" charset="-122"/>
                <a:ea typeface="Microsoft YaHei" panose="020B0503020204020204" charset="-122"/>
                <a:cs typeface="Calibri" panose="020F0502020204030204"/>
              </a:rPr>
              <a:t>Failures in a critical component to maintaining quality product </a:t>
            </a:r>
            <a:endParaRPr lang="en-US" sz="2000">
              <a:latin typeface="Microsoft YaHei" panose="020B0503020204020204" charset="-122"/>
              <a:ea typeface="Microsoft YaHei" panose="020B0503020204020204" charset="-122"/>
              <a:cs typeface="Calibri" panose="020F0502020204030204"/>
            </a:endParaRPr>
          </a:p>
          <a:p>
            <a:pPr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US" sz="2000">
                <a:latin typeface="Microsoft YaHei" panose="020B0503020204020204" charset="-122"/>
                <a:ea typeface="Microsoft YaHei" panose="020B0503020204020204" charset="-122"/>
                <a:cs typeface="Calibri" panose="020F0502020204030204"/>
              </a:rPr>
              <a:t>Vision over Test coverage get reduced after API integration from development</a:t>
            </a:r>
            <a:endParaRPr lang="en-US" sz="2000">
              <a:latin typeface="Microsoft YaHei" panose="020B0503020204020204" charset="-122"/>
              <a:ea typeface="Microsoft YaHei" panose="020B0503020204020204" charset="-122"/>
              <a:cs typeface="Calibri" panose="020F0502020204030204"/>
            </a:endParaRPr>
          </a:p>
          <a:p>
            <a:pPr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US" sz="2000">
                <a:latin typeface="Microsoft YaHei" panose="020B0503020204020204" charset="-122"/>
                <a:ea typeface="Microsoft YaHei" panose="020B0503020204020204" charset="-122"/>
                <a:cs typeface="Calibri" panose="020F0502020204030204"/>
              </a:rPr>
              <a:t>Bulk testing scenario need to cover after development, it leads to fail in discovering hidden scenario and it may cause bug leakage from client side</a:t>
            </a:r>
            <a:endParaRPr lang="en-US" sz="2000">
              <a:latin typeface="Microsoft YaHei" panose="020B0503020204020204" charset="-122"/>
              <a:ea typeface="Microsoft YaHei" panose="020B0503020204020204" charset="-122"/>
              <a:cs typeface="Calibri" panose="020F0502020204030204"/>
            </a:endParaRPr>
          </a:p>
          <a:p>
            <a:pPr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US" sz="2000">
                <a:latin typeface="Microsoft YaHei" panose="020B0503020204020204" charset="-122"/>
                <a:ea typeface="Microsoft YaHei" panose="020B0503020204020204" charset="-122"/>
                <a:cs typeface="Calibri" panose="020F0502020204030204"/>
              </a:rPr>
              <a:t>Short span of time is not possible for regression testing in every sprint</a:t>
            </a:r>
            <a:endParaRPr lang="en-US" sz="3000">
              <a:latin typeface="Century Gothic"/>
              <a:cs typeface="Calibri" panose="020F0502020204030204"/>
            </a:endParaRPr>
          </a:p>
          <a:p>
            <a:endParaRPr lang="en-US" sz="300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4128BA84EFFC42B228C4F014E1C2A9" ma:contentTypeVersion="7" ma:contentTypeDescription="Create a new document." ma:contentTypeScope="" ma:versionID="2baa7b09a9d76f58335bd07525142780">
  <xsd:schema xmlns:xsd="http://www.w3.org/2001/XMLSchema" xmlns:xs="http://www.w3.org/2001/XMLSchema" xmlns:p="http://schemas.microsoft.com/office/2006/metadata/properties" xmlns:ns2="7b3d5c49-9251-4aa1-ae76-8668cbcb246a" targetNamespace="http://schemas.microsoft.com/office/2006/metadata/properties" ma:root="true" ma:fieldsID="6ab0bca5abf8ab91527dd53603879d23" ns2:_="">
    <xsd:import namespace="7b3d5c49-9251-4aa1-ae76-8668cbcb246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3d5c49-9251-4aa1-ae76-8668cbcb2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1183230-05E4-4E70-9886-9206FB7647FC}"/>
</file>

<file path=customXml/itemProps2.xml><?xml version="1.0" encoding="utf-8"?>
<ds:datastoreItem xmlns:ds="http://schemas.openxmlformats.org/officeDocument/2006/customXml" ds:itemID="{9C355C8C-6955-4679-9720-63F634BBA995}"/>
</file>

<file path=customXml/itemProps3.xml><?xml version="1.0" encoding="utf-8"?>
<ds:datastoreItem xmlns:ds="http://schemas.openxmlformats.org/officeDocument/2006/customXml" ds:itemID="{04865F45-DFC9-4C69-A354-E6C28C740AAB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4297</Words>
  <Application>WPS Presentation</Application>
  <PresentationFormat>Widescreen</PresentationFormat>
  <Paragraphs>119</Paragraphs>
  <Slides>14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1" baseType="lpstr">
      <vt:lpstr>Arial</vt:lpstr>
      <vt:lpstr>SimSun</vt:lpstr>
      <vt:lpstr>Wingdings</vt:lpstr>
      <vt:lpstr>Wingdings 2</vt:lpstr>
      <vt:lpstr>Century Gothic</vt:lpstr>
      <vt:lpstr>Segoe Print</vt:lpstr>
      <vt:lpstr>Calibri</vt:lpstr>
      <vt:lpstr>Calibri Light</vt:lpstr>
      <vt:lpstr>Microsoft YaHei</vt:lpstr>
      <vt:lpstr>Arial Unicode MS</vt:lpstr>
      <vt:lpstr>Wingdings</vt:lpstr>
      <vt:lpstr>Century Gothic</vt:lpstr>
      <vt:lpstr>Franklin Gothic Medium</vt:lpstr>
      <vt:lpstr>Segoe UI Black</vt:lpstr>
      <vt:lpstr>Trebuchet MS</vt:lpstr>
      <vt:lpstr>Microsoft Tai Le</vt:lpstr>
      <vt:lpstr>Quotable</vt:lpstr>
      <vt:lpstr>DXP INNOVATION</vt:lpstr>
      <vt:lpstr>contents</vt:lpstr>
      <vt:lpstr>Idea Description &amp; Category</vt:lpstr>
      <vt:lpstr>Idea Description &amp; Category</vt:lpstr>
      <vt:lpstr>WHY Bumblebee ?</vt:lpstr>
      <vt:lpstr>WHY Bumblebee use REST Api</vt:lpstr>
      <vt:lpstr>WHY Bumblebee use REST Api</vt:lpstr>
      <vt:lpstr>Idea Description &amp; Category</vt:lpstr>
      <vt:lpstr>Business Problem and Solution - 1</vt:lpstr>
      <vt:lpstr>Business Problem and Solution - 2</vt:lpstr>
      <vt:lpstr>Solutions for business problems:</vt:lpstr>
      <vt:lpstr>High Level Approach &amp; Business Benefits -1</vt:lpstr>
      <vt:lpstr>High Level Approach &amp; Business Benefits -2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Agency Quotable Design</dc:title>
  <dc:creator/>
  <cp:lastModifiedBy>User</cp:lastModifiedBy>
  <cp:revision>177</cp:revision>
  <dcterms:created xsi:type="dcterms:W3CDTF">2019-10-29T09:58:00Z</dcterms:created>
  <dcterms:modified xsi:type="dcterms:W3CDTF">2019-10-29T15:34:34Z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0x010100364128BA84EFFC42B228C4F014E1C2A9</vt:lpwstr>
  </property>
  <property fmtid="{D5CDD505-2E9C-101B-9397-08002B2CF9AE}" pid="3" name="KSOProductBuildVer">
    <vt:lpwstr>1033-11.2.0.8991</vt:lpwstr>
  </property>
</Properties>
</file>