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1" r:id="rId6"/>
    <p:sldId id="270" r:id="rId7"/>
    <p:sldId id="267" r:id="rId8"/>
    <p:sldId id="262" r:id="rId9"/>
    <p:sldId id="263" r:id="rId10"/>
    <p:sldId id="264" r:id="rId11"/>
    <p:sldId id="265" r:id="rId12"/>
    <p:sldId id="259" r:id="rId13"/>
    <p:sldId id="269" r:id="rId14"/>
    <p:sldId id="266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>
        <p:scale>
          <a:sx n="100" d="100"/>
          <a:sy n="100" d="100"/>
        </p:scale>
        <p:origin x="174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ZA" b="1" dirty="0">
              <a:latin typeface="Gill Sans MT" panose="020B0502020104020203"/>
            </a:rPr>
            <a:t>Layer</a:t>
          </a:r>
          <a:r>
            <a:rPr lang="en-ZA" dirty="0">
              <a:latin typeface="Gill Sans MT" panose="020B0502020104020203"/>
            </a:rPr>
            <a:t> -  </a:t>
          </a:r>
          <a:r>
            <a:rPr lang="en-ZA" i="1" dirty="0"/>
            <a:t>logical separation of related-functionality[code] within an application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Gill Sans MT" panose="020B0502020104020203"/>
            </a:rPr>
            <a:t>Tier</a:t>
          </a:r>
          <a:r>
            <a:rPr lang="en-US" dirty="0">
              <a:latin typeface="Gill Sans MT" panose="020B0502020104020203"/>
            </a:rPr>
            <a:t> - </a:t>
          </a:r>
          <a:r>
            <a:rPr lang="en-US" i="1" dirty="0"/>
            <a:t>Physical separation of layers which get hosted on Individual servers in an individual computer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2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2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2" custScaleX="157625" custScaleY="15762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Scalable – Scale separate tiers without touching other tiers(</a:t>
          </a:r>
          <a:r>
            <a:rPr lang="en-US" i="1"/>
            <a:t>As your organisation grows You can scale up your DB-Tier with DB-Clustering without touching other tiers.) </a:t>
          </a:r>
          <a:endParaRPr lang="en-US"/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Flexible – Expands in any way according to requirements(</a:t>
          </a:r>
          <a:r>
            <a:rPr lang="en-US"/>
            <a:t>Easily </a:t>
          </a:r>
          <a:r>
            <a:rPr lang="en-US" b="1"/>
            <a:t>Upgrade</a:t>
          </a:r>
          <a:r>
            <a:rPr lang="en-US"/>
            <a:t> or Enhance </a:t>
          </a:r>
          <a:r>
            <a:rPr lang="en-US" i="1"/>
            <a:t>[Ex: You can add Additional Application Code, Upgrade Storage Area, or even add Multiple presentation Layers for Separate devises like mobile, tablet, pc</a:t>
          </a:r>
          <a:r>
            <a:rPr lang="en-US" b="1"/>
            <a:t>) 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Secure – Each tier can be secured separately and in different ways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CCE15BB-7E80-40EF-ABB9-FC3AE9DC39D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Individual management – Prevents cascade effects; isolates maintenance (</a:t>
          </a:r>
          <a:r>
            <a:rPr lang="en-US" i="1"/>
            <a:t>Web designer can change the View-code, without touching the other layers on the other tiers.) </a:t>
          </a:r>
        </a:p>
      </dgm:t>
    </dgm:pt>
    <dgm:pt modelId="{568FFB62-0C78-4691-83FF-DC228E0A7D74}" type="parTrans" cxnId="{EE2B13AF-50A1-42FA-A31D-948D88A795FC}">
      <dgm:prSet/>
      <dgm:spPr/>
    </dgm:pt>
    <dgm:pt modelId="{ADB42B25-1FE4-4CA6-9A1A-3F695D47CC61}" type="sibTrans" cxnId="{EE2B13AF-50A1-42FA-A31D-948D88A795FC}">
      <dgm:prSet/>
      <dgm:spPr/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A836A8B0-171F-4655-9E39-41824297733D}" type="pres">
      <dgm:prSet presAssocID="{5CCE15BB-7E80-40EF-ABB9-FC3AE9DC39DF}" presName="text_2" presStyleLbl="node1" presStyleIdx="1" presStyleCnt="4">
        <dgm:presLayoutVars>
          <dgm:bulletEnabled val="1"/>
        </dgm:presLayoutVars>
      </dgm:prSet>
      <dgm:spPr/>
    </dgm:pt>
    <dgm:pt modelId="{611809E7-F7D4-46E4-A167-A43B4EF37E44}" type="pres">
      <dgm:prSet presAssocID="{5CCE15BB-7E80-40EF-ABB9-FC3AE9DC39DF}" presName="accent_2" presStyleCnt="0"/>
      <dgm:spPr/>
    </dgm:pt>
    <dgm:pt modelId="{BCB5C209-2FB0-4286-A26D-5E5BCCE85CD3}" type="pres">
      <dgm:prSet presAssocID="{5CCE15BB-7E80-40EF-ABB9-FC3AE9DC39DF}" presName="accentRepeatNode" presStyleLbl="solidFgAcc1" presStyleIdx="1" presStyleCnt="4"/>
      <dgm:spPr/>
    </dgm:pt>
    <dgm:pt modelId="{A0FEC253-4F24-4E0B-B855-D52EF871B372}" type="pres">
      <dgm:prSet presAssocID="{0BEF68B8-1228-47BB-83B5-7B9CD1E3F84E}" presName="text_3" presStyleLbl="node1" presStyleIdx="2" presStyleCnt="4">
        <dgm:presLayoutVars>
          <dgm:bulletEnabled val="1"/>
        </dgm:presLayoutVars>
      </dgm:prSet>
      <dgm:spPr/>
    </dgm:pt>
    <dgm:pt modelId="{6F82B5DC-06E6-4B51-A1E2-2C8B7F605A08}" type="pres">
      <dgm:prSet presAssocID="{0BEF68B8-1228-47BB-83B5-7B9CD1E3F84E}" presName="accent_3" presStyleCnt="0"/>
      <dgm:spPr/>
    </dgm:pt>
    <dgm:pt modelId="{3F8116AC-FAC3-4E95-9865-93CCFEB191B9}" type="pres">
      <dgm:prSet presAssocID="{0BEF68B8-1228-47BB-83B5-7B9CD1E3F84E}" presName="accentRepeatNode" presStyleLbl="solidFgAcc1" presStyleIdx="2" presStyleCnt="4"/>
      <dgm:spPr/>
    </dgm:pt>
    <dgm:pt modelId="{C0FFA56F-4DFC-4CF4-B744-86CB29D3ED4D}" type="pres">
      <dgm:prSet presAssocID="{5605D28D-2CE6-4513-8566-952984E21E14}" presName="text_4" presStyleLbl="node1" presStyleIdx="3" presStyleCnt="4">
        <dgm:presLayoutVars>
          <dgm:bulletEnabled val="1"/>
        </dgm:presLayoutVars>
      </dgm:prSet>
      <dgm:spPr/>
    </dgm:pt>
    <dgm:pt modelId="{A96FCC7E-317E-4092-9062-DCD8544A495C}" type="pres">
      <dgm:prSet presAssocID="{5605D28D-2CE6-4513-8566-952984E21E14}" presName="accent_4" presStyleCnt="0"/>
      <dgm:spPr/>
    </dgm:pt>
    <dgm:pt modelId="{A965097E-32F1-4AB8-8C4E-2814A7596B2F}" type="pres">
      <dgm:prSet presAssocID="{5605D28D-2CE6-4513-8566-952984E21E14}" presName="accentRepeatNode" presStyleLbl="solidFgAcc1" presStyleIdx="3" presStyleCnt="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69CCC60-67C5-46DA-B0B8-D1DF67EC383B}" type="presOf" srcId="{0BEF68B8-1228-47BB-83B5-7B9CD1E3F84E}" destId="{A0FEC253-4F24-4E0B-B855-D52EF871B372}" srcOrd="0" destOrd="0" presId="urn:microsoft.com/office/officeart/2008/layout/VerticalCurvedList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1D09BA79-0F8B-4CF0-AED8-9F46E210D827}" type="presOf" srcId="{5CCE15BB-7E80-40EF-ABB9-FC3AE9DC39DF}" destId="{A836A8B0-171F-4655-9E39-41824297733D}" srcOrd="0" destOrd="0" presId="urn:microsoft.com/office/officeart/2008/layout/VerticalCurvedList"/>
    <dgm:cxn modelId="{EDEF4F82-1237-4639-A0F7-385C1897CE66}" srcId="{7E5AA53B-3EEE-4DE4-BB81-9044890C2946}" destId="{0BEF68B8-1228-47BB-83B5-7B9CD1E3F84E}" srcOrd="2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3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EE2B13AF-50A1-42FA-A31D-948D88A795FC}" srcId="{7E5AA53B-3EEE-4DE4-BB81-9044890C2946}" destId="{5CCE15BB-7E80-40EF-ABB9-FC3AE9DC39DF}" srcOrd="1" destOrd="0" parTransId="{568FFB62-0C78-4691-83FF-DC228E0A7D74}" sibTransId="{ADB42B25-1FE4-4CA6-9A1A-3F695D47CC61}"/>
    <dgm:cxn modelId="{34B99FC0-5486-4879-AC8A-EC81FF088B44}" type="presOf" srcId="{5605D28D-2CE6-4513-8566-952984E21E14}" destId="{C0FFA56F-4DFC-4CF4-B744-86CB29D3ED4D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DD8AB6C5-F222-4E86-A792-720981C23445}" type="presParOf" srcId="{90561C55-3C6E-4D53-85E1-2C50BCDDA392}" destId="{A836A8B0-171F-4655-9E39-41824297733D}" srcOrd="3" destOrd="0" presId="urn:microsoft.com/office/officeart/2008/layout/VerticalCurvedList"/>
    <dgm:cxn modelId="{891A72AF-4540-4653-8870-4B3B56CA4DEC}" type="presParOf" srcId="{90561C55-3C6E-4D53-85E1-2C50BCDDA392}" destId="{611809E7-F7D4-46E4-A167-A43B4EF37E44}" srcOrd="4" destOrd="0" presId="urn:microsoft.com/office/officeart/2008/layout/VerticalCurvedList"/>
    <dgm:cxn modelId="{A7F39B0E-33FC-418C-B919-935F96C366BB}" type="presParOf" srcId="{611809E7-F7D4-46E4-A167-A43B4EF37E44}" destId="{BCB5C209-2FB0-4286-A26D-5E5BCCE85CD3}" srcOrd="0" destOrd="0" presId="urn:microsoft.com/office/officeart/2008/layout/VerticalCurvedList"/>
    <dgm:cxn modelId="{A7BD5C2F-C716-4F5F-ADCB-9311B72957C1}" type="presParOf" srcId="{90561C55-3C6E-4D53-85E1-2C50BCDDA392}" destId="{A0FEC253-4F24-4E0B-B855-D52EF871B372}" srcOrd="5" destOrd="0" presId="urn:microsoft.com/office/officeart/2008/layout/VerticalCurvedList"/>
    <dgm:cxn modelId="{6DD256C5-67C6-43CB-B56B-D26836040C98}" type="presParOf" srcId="{90561C55-3C6E-4D53-85E1-2C50BCDDA392}" destId="{6F82B5DC-06E6-4B51-A1E2-2C8B7F605A08}" srcOrd="6" destOrd="0" presId="urn:microsoft.com/office/officeart/2008/layout/VerticalCurvedList"/>
    <dgm:cxn modelId="{82416013-FD79-4CA9-96E0-3886018D82A9}" type="presParOf" srcId="{6F82B5DC-06E6-4B51-A1E2-2C8B7F605A08}" destId="{3F8116AC-FAC3-4E95-9865-93CCFEB191B9}" srcOrd="0" destOrd="0" presId="urn:microsoft.com/office/officeart/2008/layout/VerticalCurvedList"/>
    <dgm:cxn modelId="{BBC73FAF-B20B-4735-8CDE-38B613D07229}" type="presParOf" srcId="{90561C55-3C6E-4D53-85E1-2C50BCDDA392}" destId="{C0FFA56F-4DFC-4CF4-B744-86CB29D3ED4D}" srcOrd="7" destOrd="0" presId="urn:microsoft.com/office/officeart/2008/layout/VerticalCurvedList"/>
    <dgm:cxn modelId="{B594A9B3-02B6-433B-9D1B-502E21C95F81}" type="presParOf" srcId="{90561C55-3C6E-4D53-85E1-2C50BCDDA392}" destId="{A96FCC7E-317E-4092-9062-DCD8544A495C}" srcOrd="8" destOrd="0" presId="urn:microsoft.com/office/officeart/2008/layout/VerticalCurvedList"/>
    <dgm:cxn modelId="{C75DFF4D-24DC-4CB8-8707-878F62E091A1}" type="presParOf" srcId="{A96FCC7E-317E-4092-9062-DCD8544A495C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1576622" y="254689"/>
          <a:ext cx="3064229" cy="30642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948737" y="32290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b="1" kern="1200" dirty="0">
              <a:latin typeface="Gill Sans MT" panose="020B0502020104020203"/>
            </a:rPr>
            <a:t>Layer</a:t>
          </a:r>
          <a:r>
            <a:rPr lang="en-ZA" sz="1700" kern="1200" dirty="0">
              <a:latin typeface="Gill Sans MT" panose="020B0502020104020203"/>
            </a:rPr>
            <a:t> -  </a:t>
          </a:r>
          <a:r>
            <a:rPr lang="en-ZA" sz="1700" i="1" kern="1200" dirty="0"/>
            <a:t>logical separation of related-functionality[code] within an application</a:t>
          </a:r>
          <a:endParaRPr lang="en-US" sz="1700" kern="1200" dirty="0"/>
        </a:p>
      </dsp:txBody>
      <dsp:txXfrm>
        <a:off x="948737" y="3229010"/>
        <a:ext cx="4320000" cy="720000"/>
      </dsp:txXfrm>
    </dsp:sp>
    <dsp:sp modelId="{CE9DF0E8-B0DE-4E1E-9FF4-6006AD8428DB}">
      <dsp:nvSpPr>
        <dsp:cNvPr id="0" name=""/>
        <dsp:cNvSpPr/>
      </dsp:nvSpPr>
      <dsp:spPr>
        <a:xfrm>
          <a:off x="6652622" y="254689"/>
          <a:ext cx="3064229" cy="30642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6024737" y="32290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Gill Sans MT" panose="020B0502020104020203"/>
            </a:rPr>
            <a:t>Tier</a:t>
          </a:r>
          <a:r>
            <a:rPr lang="en-US" sz="1700" kern="1200" dirty="0">
              <a:latin typeface="Gill Sans MT" panose="020B0502020104020203"/>
            </a:rPr>
            <a:t> - </a:t>
          </a:r>
          <a:r>
            <a:rPr lang="en-US" sz="1700" i="1" kern="1200" dirty="0"/>
            <a:t>Physical separation of layers which get hosted on Individual servers in an individual computer</a:t>
          </a:r>
        </a:p>
      </dsp:txBody>
      <dsp:txXfrm>
        <a:off x="6024737" y="3229010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6135961" y="-938775"/>
          <a:ext cx="7304155" cy="7304155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611385" y="417197"/>
          <a:ext cx="9256487" cy="83482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264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Scalable – Scale separate tiers without touching other tiers(</a:t>
          </a:r>
          <a:r>
            <a:rPr lang="en-US" sz="1600" i="1" kern="1200"/>
            <a:t>As your organisation grows You can scale up your DB-Tier with DB-Clustering without touching other tiers.) </a:t>
          </a:r>
          <a:endParaRPr lang="en-US" sz="1600" kern="1200"/>
        </a:p>
      </dsp:txBody>
      <dsp:txXfrm>
        <a:off x="611385" y="417197"/>
        <a:ext cx="9256487" cy="834828"/>
      </dsp:txXfrm>
    </dsp:sp>
    <dsp:sp modelId="{07CB3071-D555-47DA-A36A-69EB91531FD8}">
      <dsp:nvSpPr>
        <dsp:cNvPr id="0" name=""/>
        <dsp:cNvSpPr/>
      </dsp:nvSpPr>
      <dsp:spPr>
        <a:xfrm>
          <a:off x="89617" y="312843"/>
          <a:ext cx="1043535" cy="10435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6A8B0-171F-4655-9E39-41824297733D}">
      <dsp:nvSpPr>
        <dsp:cNvPr id="0" name=""/>
        <dsp:cNvSpPr/>
      </dsp:nvSpPr>
      <dsp:spPr>
        <a:xfrm>
          <a:off x="1090012" y="1669657"/>
          <a:ext cx="8777861" cy="83482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264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Individual management – Prevents cascade effects; isolates maintenance (</a:t>
          </a:r>
          <a:r>
            <a:rPr lang="en-US" sz="1600" i="1" kern="1200"/>
            <a:t>Web designer can change the View-code, without touching the other layers on the other tiers.) </a:t>
          </a:r>
        </a:p>
      </dsp:txBody>
      <dsp:txXfrm>
        <a:off x="1090012" y="1669657"/>
        <a:ext cx="8777861" cy="834828"/>
      </dsp:txXfrm>
    </dsp:sp>
    <dsp:sp modelId="{BCB5C209-2FB0-4286-A26D-5E5BCCE85CD3}">
      <dsp:nvSpPr>
        <dsp:cNvPr id="0" name=""/>
        <dsp:cNvSpPr/>
      </dsp:nvSpPr>
      <dsp:spPr>
        <a:xfrm>
          <a:off x="568244" y="1565303"/>
          <a:ext cx="1043535" cy="10435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FEC253-4F24-4E0B-B855-D52EF871B372}">
      <dsp:nvSpPr>
        <dsp:cNvPr id="0" name=""/>
        <dsp:cNvSpPr/>
      </dsp:nvSpPr>
      <dsp:spPr>
        <a:xfrm>
          <a:off x="1090012" y="2922117"/>
          <a:ext cx="8777861" cy="83482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264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Flexible – Expands in any way according to requirements(</a:t>
          </a:r>
          <a:r>
            <a:rPr lang="en-US" sz="1600" kern="1200"/>
            <a:t>Easily </a:t>
          </a:r>
          <a:r>
            <a:rPr lang="en-US" sz="1600" b="1" kern="1200"/>
            <a:t>Upgrade</a:t>
          </a:r>
          <a:r>
            <a:rPr lang="en-US" sz="1600" kern="1200"/>
            <a:t> or Enhance </a:t>
          </a:r>
          <a:r>
            <a:rPr lang="en-US" sz="1600" i="1" kern="1200"/>
            <a:t>[Ex: You can add Additional Application Code, Upgrade Storage Area, or even add Multiple presentation Layers for Separate devises like mobile, tablet, pc</a:t>
          </a:r>
          <a:r>
            <a:rPr lang="en-US" sz="1600" b="1" kern="1200"/>
            <a:t>) </a:t>
          </a:r>
        </a:p>
      </dsp:txBody>
      <dsp:txXfrm>
        <a:off x="1090012" y="2922117"/>
        <a:ext cx="8777861" cy="834828"/>
      </dsp:txXfrm>
    </dsp:sp>
    <dsp:sp modelId="{3F8116AC-FAC3-4E95-9865-93CCFEB191B9}">
      <dsp:nvSpPr>
        <dsp:cNvPr id="0" name=""/>
        <dsp:cNvSpPr/>
      </dsp:nvSpPr>
      <dsp:spPr>
        <a:xfrm>
          <a:off x="568244" y="2817764"/>
          <a:ext cx="1043535" cy="10435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FFA56F-4DFC-4CF4-B744-86CB29D3ED4D}">
      <dsp:nvSpPr>
        <dsp:cNvPr id="0" name=""/>
        <dsp:cNvSpPr/>
      </dsp:nvSpPr>
      <dsp:spPr>
        <a:xfrm>
          <a:off x="611385" y="4174577"/>
          <a:ext cx="9256487" cy="83482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264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Secure – Each tier can be secured separately and in different ways</a:t>
          </a:r>
        </a:p>
      </dsp:txBody>
      <dsp:txXfrm>
        <a:off x="611385" y="4174577"/>
        <a:ext cx="9256487" cy="834828"/>
      </dsp:txXfrm>
    </dsp:sp>
    <dsp:sp modelId="{A965097E-32F1-4AB8-8C4E-2814A7596B2F}">
      <dsp:nvSpPr>
        <dsp:cNvPr id="0" name=""/>
        <dsp:cNvSpPr/>
      </dsp:nvSpPr>
      <dsp:spPr>
        <a:xfrm>
          <a:off x="89617" y="4070224"/>
          <a:ext cx="1043535" cy="10435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8/16/2019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8/16/2019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868" r="11106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5"/>
            <a:ext cx="3081576" cy="2085869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3 – Tier architecture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173365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chemeClr val="bg2"/>
                </a:solidFill>
              </a:rPr>
              <a:t>Team member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bg2"/>
                </a:solidFill>
                <a:ea typeface="+mn-lt"/>
                <a:cs typeface="+mn-lt"/>
              </a:rPr>
              <a:t>Gnana</a:t>
            </a:r>
            <a:r>
              <a:rPr lang="en-US" sz="1500" b="1">
                <a:solidFill>
                  <a:schemeClr val="bg2"/>
                </a:solidFill>
              </a:rPr>
              <a:t> </a:t>
            </a:r>
            <a:r>
              <a:rPr lang="en-US" sz="1500">
                <a:solidFill>
                  <a:schemeClr val="bg2"/>
                </a:solidFill>
                <a:ea typeface="+mn-lt"/>
                <a:cs typeface="+mn-lt"/>
              </a:rPr>
              <a:t>sekar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bg2"/>
                </a:solidFill>
                <a:ea typeface="+mn-lt"/>
                <a:cs typeface="+mn-lt"/>
              </a:rPr>
              <a:t>Somasundaram </a:t>
            </a:r>
            <a:endParaRPr lang="en-US" sz="150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bg2"/>
                </a:solidFill>
                <a:ea typeface="+mn-lt"/>
                <a:cs typeface="+mn-lt"/>
              </a:rPr>
              <a:t>Manojic Arumugam</a:t>
            </a:r>
            <a:endParaRPr lang="en-US" sz="150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 b="1">
                <a:solidFill>
                  <a:schemeClr val="bg2"/>
                </a:solidFill>
                <a:ea typeface="+mn-lt"/>
                <a:cs typeface="+mn-lt"/>
              </a:rPr>
              <a:t>Nawin Karthik</a:t>
            </a:r>
            <a:endParaRPr lang="en-US" sz="150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endParaRPr lang="en-US" sz="150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endParaRPr lang="en-US" sz="150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endParaRPr lang="en-US" sz="150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endParaRPr lang="en-US" sz="1500">
              <a:solidFill>
                <a:schemeClr val="bg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15992-AA60-4A66-851D-36D45C55B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04" y="1577340"/>
            <a:ext cx="6228950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CRIS 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D976D6-8C98-48CC-8C34-0468F3167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13938" y="3383280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88596" y="3383280"/>
            <a:ext cx="3703320" cy="914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8861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9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75F92E8-D24A-4C8F-8BFD-284FAE371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41" y="643467"/>
            <a:ext cx="990411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03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F8E89A6-685F-4E5F-9940-A2CE8C6B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1037092"/>
          </a:xfrm>
        </p:spPr>
        <p:txBody>
          <a:bodyPr>
            <a:normAutofit/>
          </a:bodyPr>
          <a:lstStyle/>
          <a:p>
            <a:pPr algn="ctr"/>
            <a:r>
              <a:rPr lang="en-US" sz="1600" u="sng" dirty="0">
                <a:solidFill>
                  <a:schemeClr val="bg1"/>
                </a:solidFill>
                <a:ea typeface="+mj-lt"/>
                <a:cs typeface="+mj-lt"/>
              </a:rPr>
              <a:t>why we use layer architecture ?</a:t>
            </a:r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5733342"/>
              </p:ext>
            </p:extLst>
          </p:nvPr>
        </p:nvGraphicFramePr>
        <p:xfrm>
          <a:off x="447675" y="601663"/>
          <a:ext cx="11293475" cy="420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6091243-8912-499A-A457-99827FF14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1037093"/>
          </a:xfrm>
        </p:spPr>
        <p:txBody>
          <a:bodyPr>
            <a:normAutofit/>
          </a:bodyPr>
          <a:lstStyle/>
          <a:p>
            <a:pPr algn="ctr"/>
            <a:r>
              <a:rPr lang="en-US" sz="1600" u="sng" cap="all" dirty="0">
                <a:solidFill>
                  <a:schemeClr val="bg2"/>
                </a:solidFill>
                <a:ea typeface="+mn-lt"/>
                <a:cs typeface="+mn-lt"/>
              </a:rPr>
              <a:t>why we use tier architecture ?</a:t>
            </a:r>
            <a:endParaRPr lang="en-US" sz="1600" cap="all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3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BDFF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3D28AE9-E536-433C-9D01-DC4361890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131" y="1123527"/>
            <a:ext cx="6139733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25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4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13F4632D-B544-4F15-B7DC-1A7266D0C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41" y="643467"/>
            <a:ext cx="990411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55FAF145-5B4C-43BD-940F-4078B66CE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BA84E9D7-79F4-4111-9A13-89E56A860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5D983AD6-73EA-4FD4-BF85-9C8E2CD01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11298933" cy="102197"/>
          </a:xfrm>
          <a:prstGeom prst="rect">
            <a:avLst/>
          </a:prstGeom>
          <a:solidFill>
            <a:srgbClr val="217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3C9CB9C-F06E-4C43-840C-02A0FDC96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79"/>
          <a:stretch/>
        </p:blipFill>
        <p:spPr>
          <a:xfrm>
            <a:off x="446534" y="699247"/>
            <a:ext cx="11298933" cy="489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1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B9EC6EB-20B4-47D9-B377-8AB3F9EDF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7A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36A769D1-FC93-47BC-9F87-8266A6CBAF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1" r="1" b="317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1D6CD10-98FC-4295-B0E3-77908B8EC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5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50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F46771D4-4ADC-40F6-B397-AF413BBD0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67" y="643467"/>
            <a:ext cx="948266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5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AB9EC6EB-20B4-47D9-B377-8AB3F9EDF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5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picture containing indoor, floor&#10;&#10;Description generated with high confidence">
            <a:extLst>
              <a:ext uri="{FF2B5EF4-FFF2-40B4-BE49-F238E27FC236}">
                <a16:creationId xmlns:a16="http://schemas.microsoft.com/office/drawing/2014/main" id="{5459783F-FC7B-4496-AED4-5859F0D749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063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5" name="Rectangle 8">
            <a:extLst>
              <a:ext uri="{FF2B5EF4-FFF2-40B4-BE49-F238E27FC236}">
                <a16:creationId xmlns:a16="http://schemas.microsoft.com/office/drawing/2014/main" id="{A1D6CD10-98FC-4295-B0E3-77908B8EC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0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56623"/>
            <a:ext cx="7213600" cy="1150093"/>
          </a:xfrm>
        </p:spPr>
        <p:txBody>
          <a:bodyPr anchor="ctr">
            <a:normAutofit/>
          </a:bodyPr>
          <a:lstStyle/>
          <a:p>
            <a:pPr algn="ctr"/>
            <a:r>
              <a:rPr lang="en-US" b="1">
                <a:ea typeface="+mj-lt"/>
                <a:cs typeface="+mj-lt"/>
              </a:rPr>
              <a:t>Advantage</a:t>
            </a:r>
            <a:r>
              <a:rPr lang="en-US" dirty="0"/>
              <a:t> 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785214"/>
              </p:ext>
            </p:extLst>
          </p:nvPr>
        </p:nvGraphicFramePr>
        <p:xfrm>
          <a:off x="719571" y="1111699"/>
          <a:ext cx="9944581" cy="5426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51EF32-6551-47EB-8BA9-22EF81F3DDA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Widescreen</PresentationFormat>
  <Paragraphs>15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</vt:lpstr>
      <vt:lpstr>3 – Tier architecture </vt:lpstr>
      <vt:lpstr>why we use layer architecture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 </vt:lpstr>
      <vt:lpstr>CRIS ?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dividend design</dc:title>
  <dc:creator/>
  <cp:lastModifiedBy/>
  <cp:revision>205</cp:revision>
  <dcterms:created xsi:type="dcterms:W3CDTF">2019-05-14T19:26:29Z</dcterms:created>
  <dcterms:modified xsi:type="dcterms:W3CDTF">2019-08-16T12:20:11Z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