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17B0-0C5E-4339-9869-5BE709FD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03624-75B0-432A-931D-0A71D1221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47C0-1A39-4BD4-854D-341416CE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E060-020B-4BAB-B5D6-6BD5A245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DE69-699B-432C-8038-005FA6A0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8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4284-99D6-458E-BA88-A8FB3A08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8505C-7EFA-4269-B412-836F4E24B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0A02-51E6-44EA-A372-8BADFD5A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7DAE-9A52-428A-9680-CE30DC82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3AA0-C0F6-4207-A841-0E553000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8813D-D27E-48F2-A0D6-E88C38B6F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E36E2-714A-432F-A469-6541BAF5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E5E8-FFF9-4D61-85F0-0D034BBC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B72F-1F07-4F95-871A-15474C7B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40AF-3C79-47F8-A3AA-BCE405AC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5FDB-8EEA-4394-8DBD-36923560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4FD9-B1D0-4110-8F1F-E6042C2D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1CE8-6DF1-4530-88A4-8EDB4965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D1F2-80FC-4789-9ABD-1BA51635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A5E8-182D-4529-8060-7A1B1B1F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4477-30A0-4145-9098-732DB311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33EF-7F25-473D-B8AC-ABA591C3F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EF59-1610-4200-865E-E2A4D5DC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C47A-E5B2-4866-9695-9D7B8CA3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DF05-F88E-4B59-94C7-D4969193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64E4-A950-4D75-BAE0-96FA97BE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D54B-6386-49D6-BCA7-C339DCD67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374C0-CC76-469D-A2D2-B992DE6A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599DF-6A84-408C-9218-CBCF1260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9171-5340-408C-BD45-45758970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6507E-4518-4D4A-8BE9-0363460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2D78-2BE5-4457-B80F-9649895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8255D-161B-4D16-A0E5-CF5BDB1E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B436-D1B1-4867-94E3-AEBD17E9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72D94-553A-4559-9E52-24475FAC9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3D18A-283C-41AB-BC0E-372DFDD58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19EF-3129-40DF-B508-5D4B975B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72912-DB32-4015-8C69-0EBD0A97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3CD1F-061F-4D91-ADD1-A37396F9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3783-D948-482D-AE7F-4ADFC42D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37DC4-68C5-43DB-AD0B-75DA856F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D1145-D834-49FD-AD43-B825832B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FF68D-6CF0-4730-94B7-0C1300A7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30A66-C0E2-450A-82E0-9265B380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7D0A6-2685-413E-A783-D100E7B6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75606-8F1B-40B9-A85B-B252C239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9453-7B25-4CB1-9AD2-2B1B4A38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099D-54A1-4149-AB82-053BF99E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2E133-F4FD-442D-8AD7-6982D771F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02C51-ACD8-4E50-B254-6ADC212D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B4064-7AE2-4A12-9214-6C66B1AB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C2BA4-2389-4AE7-AB20-C421CEF4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3A39-9893-463F-B9AB-B5669279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F26AC-9922-4EDF-8115-E33060670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CCD44-B6C8-4775-A7DE-90B640177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E7E0-036B-4B6E-92D1-34A5923C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44AEE-1139-45F3-9657-5C4F354D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D359F-9B54-48A9-9921-9C3F397E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445A0-BF34-476B-A43F-C0FCE664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2B67-0439-4E9D-B9B5-4B3F2CB1D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BAE1-41B5-4681-A4B2-E01C587A8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5D16-0020-497F-8D76-839F0483BB4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F9DA-93F7-470F-AF06-0A37CD1C2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B307E-C111-4CEE-AA17-D5FD06251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EED9-882A-41F5-97FF-3AD6223B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4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0A34C-DAA9-4B3D-BFB7-A3A784FA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3299791"/>
            <a:ext cx="3201366" cy="674561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78A8-9B6F-48A9-B693-C1C1E40F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99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Key reasons on not achieving automation maturity</a:t>
            </a:r>
          </a:p>
          <a:p>
            <a:endParaRPr lang="en-US" sz="2000" dirty="0"/>
          </a:p>
          <a:p>
            <a:r>
              <a:rPr lang="en-US" sz="2000" dirty="0"/>
              <a:t>Lack of skilled resources (4 out of 7 projects)</a:t>
            </a:r>
          </a:p>
          <a:p>
            <a:r>
              <a:rPr lang="en-US" sz="2000" dirty="0"/>
              <a:t>Billing constraints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594F582-C84D-42EA-97B5-0648FBFA7E40}"/>
              </a:ext>
            </a:extLst>
          </p:cNvPr>
          <p:cNvSpPr txBox="1">
            <a:spLocks/>
          </p:cNvSpPr>
          <p:nvPr/>
        </p:nvSpPr>
        <p:spPr>
          <a:xfrm>
            <a:off x="172278" y="530087"/>
            <a:ext cx="3525079" cy="1528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Automation Testing Maturity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4EAB7F7-CAD8-4C50-83F2-B842824AB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8" b="28706"/>
          <a:stretch/>
        </p:blipFill>
        <p:spPr>
          <a:xfrm>
            <a:off x="11157739" y="92901"/>
            <a:ext cx="914991" cy="384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6494EE-5AB2-440A-BB01-F27FB0B11086}"/>
              </a:ext>
            </a:extLst>
          </p:cNvPr>
          <p:cNvSpPr txBox="1"/>
          <p:nvPr/>
        </p:nvSpPr>
        <p:spPr>
          <a:xfrm>
            <a:off x="4726406" y="971345"/>
            <a:ext cx="6168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Projects considered for the survey:</a:t>
            </a:r>
          </a:p>
          <a:p>
            <a:pPr marL="0" indent="0">
              <a:buNone/>
            </a:pPr>
            <a:r>
              <a:rPr lang="en-US" i="1" dirty="0"/>
              <a:t>NYC, Perrigo, </a:t>
            </a:r>
            <a:r>
              <a:rPr lang="en-US" i="1" dirty="0" err="1"/>
              <a:t>Kapitus</a:t>
            </a:r>
            <a:r>
              <a:rPr lang="en-US" i="1" dirty="0"/>
              <a:t>, Dell, Global Atlantic, </a:t>
            </a:r>
            <a:r>
              <a:rPr lang="en-US" i="1" dirty="0" err="1"/>
              <a:t>Orbita</a:t>
            </a:r>
            <a:endParaRPr lang="en-US" sz="18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5F9690-6797-48B3-82D9-2D1E5444560D}"/>
              </a:ext>
            </a:extLst>
          </p:cNvPr>
          <p:cNvCxnSpPr>
            <a:cxnSpLocks/>
          </p:cNvCxnSpPr>
          <p:nvPr/>
        </p:nvCxnSpPr>
        <p:spPr>
          <a:xfrm>
            <a:off x="4863267" y="1961322"/>
            <a:ext cx="5817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9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739F-78D0-4A7E-B6B8-9DAADC0E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BA17E7-6C11-451C-9B09-E8F9266D52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1016916" cy="2387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22257">
                  <a:extLst>
                    <a:ext uri="{9D8B030D-6E8A-4147-A177-3AD203B41FA5}">
                      <a16:colId xmlns:a16="http://schemas.microsoft.com/office/drawing/2014/main" val="1075315988"/>
                    </a:ext>
                  </a:extLst>
                </a:gridCol>
                <a:gridCol w="5394659">
                  <a:extLst>
                    <a:ext uri="{9D8B030D-6E8A-4147-A177-3AD203B41FA5}">
                      <a16:colId xmlns:a16="http://schemas.microsoft.com/office/drawing/2014/main" val="3080031854"/>
                    </a:ext>
                  </a:extLst>
                </a:gridCol>
              </a:tblGrid>
              <a:tr h="650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457850"/>
                  </a:ext>
                </a:extLst>
              </a:tr>
              <a:tr h="650346">
                <a:tc>
                  <a:txBody>
                    <a:bodyPr/>
                    <a:lstStyle/>
                    <a:p>
                      <a:r>
                        <a:rPr lang="en-US" dirty="0"/>
                        <a:t>Which automation tests out of the below options are you conducting right now?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Validation Automation (Regression, API Automation)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Process Automation (Broken links, Performance automation)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Started with (1) and (2) but could not move forward</a:t>
                      </a:r>
                    </a:p>
                    <a:p>
                      <a:pPr lvl="1"/>
                      <a:endParaRPr lang="en-US" dirty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23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21A94E-9D43-47F6-BA61-95A3836F05E9}"/>
              </a:ext>
            </a:extLst>
          </p:cNvPr>
          <p:cNvSpPr txBox="1"/>
          <p:nvPr/>
        </p:nvSpPr>
        <p:spPr>
          <a:xfrm>
            <a:off x="409073" y="4567147"/>
            <a:ext cx="113738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 not continue with Validation automation due to resource (Skill set), no adequate support and client billing constraints.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They’re conducting process automation for performance checks alone – They did not have support earlier; Recently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was included and basic process automation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Lack of skilled resources, Billing constraints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1ACFF3-553F-4E9C-AB79-3396AF2927FE}"/>
              </a:ext>
            </a:extLst>
          </p:cNvPr>
          <p:cNvSpPr/>
          <p:nvPr/>
        </p:nvSpPr>
        <p:spPr>
          <a:xfrm>
            <a:off x="10198100" y="602190"/>
            <a:ext cx="15848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Vivek Mark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586126-8E8B-4716-BE92-1BF566FC9A0B}"/>
              </a:ext>
            </a:extLst>
          </p:cNvPr>
          <p:cNvSpPr/>
          <p:nvPr/>
        </p:nvSpPr>
        <p:spPr>
          <a:xfrm>
            <a:off x="9131297" y="1001814"/>
            <a:ext cx="2651628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Infanta,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Jegannathan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6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739F-78D0-4A7E-B6B8-9DAADC0E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Perrigo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C940C5D-669B-49F4-A8A0-9AE40F344F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1016916" cy="2387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22257">
                  <a:extLst>
                    <a:ext uri="{9D8B030D-6E8A-4147-A177-3AD203B41FA5}">
                      <a16:colId xmlns:a16="http://schemas.microsoft.com/office/drawing/2014/main" val="1075315988"/>
                    </a:ext>
                  </a:extLst>
                </a:gridCol>
                <a:gridCol w="5394659">
                  <a:extLst>
                    <a:ext uri="{9D8B030D-6E8A-4147-A177-3AD203B41FA5}">
                      <a16:colId xmlns:a16="http://schemas.microsoft.com/office/drawing/2014/main" val="3080031854"/>
                    </a:ext>
                  </a:extLst>
                </a:gridCol>
              </a:tblGrid>
              <a:tr h="650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457850"/>
                  </a:ext>
                </a:extLst>
              </a:tr>
              <a:tr h="650346">
                <a:tc>
                  <a:txBody>
                    <a:bodyPr/>
                    <a:lstStyle/>
                    <a:p>
                      <a:r>
                        <a:rPr lang="en-US" dirty="0"/>
                        <a:t>Which automation tests out of the below options are you conducting right now?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Validation Automation (Regression, API Automation)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Process Automation (Broken links, Performance automation)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Doing (2) alone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Broken link, cookie management (GDPR),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Doing (1) – Very few validations – Not much scope here.</a:t>
                      </a:r>
                    </a:p>
                    <a:p>
                      <a:pPr lvl="1"/>
                      <a:endParaRPr lang="en-US" dirty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2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BA44CD-59AF-4C11-BE8B-ABF827BEAF94}"/>
              </a:ext>
            </a:extLst>
          </p:cNvPr>
          <p:cNvSpPr txBox="1"/>
          <p:nvPr/>
        </p:nvSpPr>
        <p:spPr>
          <a:xfrm>
            <a:off x="409073" y="4567147"/>
            <a:ext cx="113738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needed guidance earlier – Karthikeyan used to support in the early phase of the project.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scope is very limited as far as automation.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Ameex is billing Perrigo for all the automation activities that are being carried out – but there is lack of skills and timely support to carry out full fledged automation.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Lack of skilled resources and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9F6E00-B12E-4B8E-96FA-873A3F1E95B5}"/>
              </a:ext>
            </a:extLst>
          </p:cNvPr>
          <p:cNvSpPr/>
          <p:nvPr/>
        </p:nvSpPr>
        <p:spPr>
          <a:xfrm>
            <a:off x="10312400" y="602190"/>
            <a:ext cx="14705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Mithilesh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0022B7-CFE1-490E-A19B-F315B9376A15}"/>
              </a:ext>
            </a:extLst>
          </p:cNvPr>
          <p:cNvSpPr/>
          <p:nvPr/>
        </p:nvSpPr>
        <p:spPr>
          <a:xfrm>
            <a:off x="9283700" y="1001814"/>
            <a:ext cx="24992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Manikaprabhu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Gayathri</a:t>
            </a:r>
          </a:p>
        </p:txBody>
      </p:sp>
    </p:spTree>
    <p:extLst>
      <p:ext uri="{BB962C8B-B14F-4D97-AF65-F5344CB8AC3E}">
        <p14:creationId xmlns:p14="http://schemas.microsoft.com/office/powerpoint/2010/main" val="20686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739F-78D0-4A7E-B6B8-9DAADC0E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Kapitus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78520A5-3646-4E48-8EB4-4F590EFF48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1016916" cy="2387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22257">
                  <a:extLst>
                    <a:ext uri="{9D8B030D-6E8A-4147-A177-3AD203B41FA5}">
                      <a16:colId xmlns:a16="http://schemas.microsoft.com/office/drawing/2014/main" val="1075315988"/>
                    </a:ext>
                  </a:extLst>
                </a:gridCol>
                <a:gridCol w="5394659">
                  <a:extLst>
                    <a:ext uri="{9D8B030D-6E8A-4147-A177-3AD203B41FA5}">
                      <a16:colId xmlns:a16="http://schemas.microsoft.com/office/drawing/2014/main" val="3080031854"/>
                    </a:ext>
                  </a:extLst>
                </a:gridCol>
              </a:tblGrid>
              <a:tr h="650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457850"/>
                  </a:ext>
                </a:extLst>
              </a:tr>
              <a:tr h="650346">
                <a:tc>
                  <a:txBody>
                    <a:bodyPr/>
                    <a:lstStyle/>
                    <a:p>
                      <a:r>
                        <a:rPr lang="en-US" dirty="0"/>
                        <a:t>Which automation tests out of the below options are you conducting right now?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Validation Automation (Regression, API Automation)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Process Automation (Broken links, Performance automation)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Even though we are billing the client is billing for Automation resource, </a:t>
                      </a:r>
                      <a:r>
                        <a:rPr lang="en-US" dirty="0" err="1"/>
                        <a:t>Kapitus</a:t>
                      </a:r>
                      <a:r>
                        <a:rPr lang="en-US" dirty="0"/>
                        <a:t> does not give importance to automation tests.</a:t>
                      </a:r>
                    </a:p>
                    <a:p>
                      <a:pPr lvl="1"/>
                      <a:endParaRPr lang="en-US" dirty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2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DD7D51-17A7-4C04-BA5D-DD68599BFF4E}"/>
              </a:ext>
            </a:extLst>
          </p:cNvPr>
          <p:cNvSpPr txBox="1"/>
          <p:nvPr/>
        </p:nvSpPr>
        <p:spPr>
          <a:xfrm>
            <a:off x="409073" y="4567147"/>
            <a:ext cx="113738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sprint is weekly and not much time for Automation and there is only one testing resource. If there is a dedicated automation resource, then we can leverage Automation Testing.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implement Unit Tests, and this is considered.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Lack of resources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9ABEA-E5F4-45D9-88A0-99FFC2954628}"/>
              </a:ext>
            </a:extLst>
          </p:cNvPr>
          <p:cNvSpPr/>
          <p:nvPr/>
        </p:nvSpPr>
        <p:spPr>
          <a:xfrm>
            <a:off x="9423399" y="1001814"/>
            <a:ext cx="23595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Karthikeyan Rajendran</a:t>
            </a:r>
          </a:p>
        </p:txBody>
      </p:sp>
    </p:spTree>
    <p:extLst>
      <p:ext uri="{BB962C8B-B14F-4D97-AF65-F5344CB8AC3E}">
        <p14:creationId xmlns:p14="http://schemas.microsoft.com/office/powerpoint/2010/main" val="179190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739F-78D0-4A7E-B6B8-9DAADC0E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4AD71C-2554-4B94-BA46-EE88709D2650}"/>
              </a:ext>
            </a:extLst>
          </p:cNvPr>
          <p:cNvSpPr/>
          <p:nvPr/>
        </p:nvSpPr>
        <p:spPr>
          <a:xfrm>
            <a:off x="9690100" y="602190"/>
            <a:ext cx="20928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EB5A4-2DF0-4E7C-8761-930927E2FA86}"/>
              </a:ext>
            </a:extLst>
          </p:cNvPr>
          <p:cNvSpPr/>
          <p:nvPr/>
        </p:nvSpPr>
        <p:spPr>
          <a:xfrm>
            <a:off x="9359899" y="1001814"/>
            <a:ext cx="24230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Karikalan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Balachandran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D3BBE8-0976-4896-93F1-AEA0C3F336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1016916" cy="2387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22257">
                  <a:extLst>
                    <a:ext uri="{9D8B030D-6E8A-4147-A177-3AD203B41FA5}">
                      <a16:colId xmlns:a16="http://schemas.microsoft.com/office/drawing/2014/main" val="1075315988"/>
                    </a:ext>
                  </a:extLst>
                </a:gridCol>
                <a:gridCol w="5394659">
                  <a:extLst>
                    <a:ext uri="{9D8B030D-6E8A-4147-A177-3AD203B41FA5}">
                      <a16:colId xmlns:a16="http://schemas.microsoft.com/office/drawing/2014/main" val="3080031854"/>
                    </a:ext>
                  </a:extLst>
                </a:gridCol>
              </a:tblGrid>
              <a:tr h="650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457850"/>
                  </a:ext>
                </a:extLst>
              </a:tr>
              <a:tr h="650346">
                <a:tc>
                  <a:txBody>
                    <a:bodyPr/>
                    <a:lstStyle/>
                    <a:p>
                      <a:r>
                        <a:rPr lang="en-US" dirty="0"/>
                        <a:t>Which automation tests out of the below options are you conducting right now?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Validation Automation (Regression, API Automation)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Process Automation (Broken links, Performance automation)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They’re performing (1) only, and they have a CI/CD Level integration –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There is no problem and they’re functioning well.</a:t>
                      </a:r>
                    </a:p>
                    <a:p>
                      <a:pPr lvl="1"/>
                      <a:endParaRPr lang="en-US" dirty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5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739F-78D0-4A7E-B6B8-9DAADC0E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Atlantic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43F0AE-3720-4863-84E3-E9634C4528ED}"/>
              </a:ext>
            </a:extLst>
          </p:cNvPr>
          <p:cNvSpPr/>
          <p:nvPr/>
        </p:nvSpPr>
        <p:spPr>
          <a:xfrm>
            <a:off x="9232900" y="602190"/>
            <a:ext cx="25500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Azarudeen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Shahabudeen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3EB19-0CC8-48CF-977C-2F64F37C4DD4}"/>
              </a:ext>
            </a:extLst>
          </p:cNvPr>
          <p:cNvSpPr/>
          <p:nvPr/>
        </p:nvSpPr>
        <p:spPr>
          <a:xfrm>
            <a:off x="8127999" y="1001814"/>
            <a:ext cx="36549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Lokesh, Aravind,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Karikalan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Balachandran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244DB1-7C83-400A-BBDF-35B9F8B919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1016916" cy="2387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22257">
                  <a:extLst>
                    <a:ext uri="{9D8B030D-6E8A-4147-A177-3AD203B41FA5}">
                      <a16:colId xmlns:a16="http://schemas.microsoft.com/office/drawing/2014/main" val="1075315988"/>
                    </a:ext>
                  </a:extLst>
                </a:gridCol>
                <a:gridCol w="5394659">
                  <a:extLst>
                    <a:ext uri="{9D8B030D-6E8A-4147-A177-3AD203B41FA5}">
                      <a16:colId xmlns:a16="http://schemas.microsoft.com/office/drawing/2014/main" val="3080031854"/>
                    </a:ext>
                  </a:extLst>
                </a:gridCol>
              </a:tblGrid>
              <a:tr h="650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457850"/>
                  </a:ext>
                </a:extLst>
              </a:tr>
              <a:tr h="650346">
                <a:tc>
                  <a:txBody>
                    <a:bodyPr/>
                    <a:lstStyle/>
                    <a:p>
                      <a:r>
                        <a:rPr lang="en-US" dirty="0"/>
                        <a:t>Which automation tests out of the below options are you conducting right now?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Validation Automation (Regression, API Automation)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Process Automation (Broken links, Performance automation)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They’re performing (1) only, (yet to integrate at CI/CD Level integration).</a:t>
                      </a:r>
                    </a:p>
                    <a:p>
                      <a:pPr lvl="1"/>
                      <a:endParaRPr lang="en-US" dirty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23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7F57B8-80C6-452A-8BA9-1DC40667B84B}"/>
              </a:ext>
            </a:extLst>
          </p:cNvPr>
          <p:cNvSpPr txBox="1"/>
          <p:nvPr/>
        </p:nvSpPr>
        <p:spPr>
          <a:xfrm>
            <a:off x="409073" y="4567147"/>
            <a:ext cx="113738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permission pending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Already done this earlier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739F-78D0-4A7E-B6B8-9DAADC0E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Orbita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A4E5F5-5A7B-44A9-A2D8-6655BC4CD74E}"/>
              </a:ext>
            </a:extLst>
          </p:cNvPr>
          <p:cNvSpPr/>
          <p:nvPr/>
        </p:nvSpPr>
        <p:spPr>
          <a:xfrm>
            <a:off x="10375900" y="602190"/>
            <a:ext cx="14070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Dinesh J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F43CEB-F00C-497D-8583-A2BE41CF2519}"/>
              </a:ext>
            </a:extLst>
          </p:cNvPr>
          <p:cNvSpPr/>
          <p:nvPr/>
        </p:nvSpPr>
        <p:spPr>
          <a:xfrm>
            <a:off x="9042399" y="1001814"/>
            <a:ext cx="2740525" cy="32511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Rajesh,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Gnanadesigan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Lydia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AF57F3-612D-4006-905A-72D57E5655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1016916" cy="2387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22257">
                  <a:extLst>
                    <a:ext uri="{9D8B030D-6E8A-4147-A177-3AD203B41FA5}">
                      <a16:colId xmlns:a16="http://schemas.microsoft.com/office/drawing/2014/main" val="1075315988"/>
                    </a:ext>
                  </a:extLst>
                </a:gridCol>
                <a:gridCol w="5394659">
                  <a:extLst>
                    <a:ext uri="{9D8B030D-6E8A-4147-A177-3AD203B41FA5}">
                      <a16:colId xmlns:a16="http://schemas.microsoft.com/office/drawing/2014/main" val="3080031854"/>
                    </a:ext>
                  </a:extLst>
                </a:gridCol>
              </a:tblGrid>
              <a:tr h="650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457850"/>
                  </a:ext>
                </a:extLst>
              </a:tr>
              <a:tr h="650346">
                <a:tc>
                  <a:txBody>
                    <a:bodyPr/>
                    <a:lstStyle/>
                    <a:p>
                      <a:r>
                        <a:rPr lang="en-US" dirty="0"/>
                        <a:t>Which automation tests out of the below options are you conducting right now?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Validation Automation (Regression, API Automation)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Process Automation (Broken links, Performance automation)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set of test cases are being automated now and they’re facing trouble/issues right now.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23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B1B5C5-B1F8-4DD2-B9D4-EC39D41FA938}"/>
              </a:ext>
            </a:extLst>
          </p:cNvPr>
          <p:cNvSpPr txBox="1"/>
          <p:nvPr/>
        </p:nvSpPr>
        <p:spPr>
          <a:xfrm>
            <a:off x="409073" y="4567147"/>
            <a:ext cx="113738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Lack of support and exhaustive workload on existing automation resources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dedicated automation resource can be employed to fill the gap.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Lack of resources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72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622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Summary</vt:lpstr>
      <vt:lpstr>NYC</vt:lpstr>
      <vt:lpstr>Perrigo</vt:lpstr>
      <vt:lpstr>Kapitus</vt:lpstr>
      <vt:lpstr>Dell</vt:lpstr>
      <vt:lpstr>Global Atlantic</vt:lpstr>
      <vt:lpstr>Orbita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Jenef Jeshurun</dc:creator>
  <cp:lastModifiedBy>Jenef Jeshurun</cp:lastModifiedBy>
  <cp:revision>1</cp:revision>
  <dcterms:created xsi:type="dcterms:W3CDTF">2021-02-24T11:44:38Z</dcterms:created>
  <dcterms:modified xsi:type="dcterms:W3CDTF">2021-02-24T11:48:40Z</dcterms:modified>
</cp:coreProperties>
</file>