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321" r:id="rId2"/>
    <p:sldId id="320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13320" userDrawn="1">
          <p15:clr>
            <a:srgbClr val="A4A3A4"/>
          </p15:clr>
        </p15:guide>
        <p15:guide id="2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40A1"/>
    <a:srgbClr val="C7C5DB"/>
    <a:srgbClr val="F5F7FA"/>
    <a:srgbClr val="7A47B3"/>
    <a:srgbClr val="512F77"/>
    <a:srgbClr val="2C243B"/>
    <a:srgbClr val="ADACB4"/>
    <a:srgbClr val="7DD7E4"/>
    <a:srgbClr val="6AC2CE"/>
    <a:srgbClr val="7CD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393" autoAdjust="0"/>
  </p:normalViewPr>
  <p:slideViewPr>
    <p:cSldViewPr snapToGrid="0" snapToObjects="1">
      <p:cViewPr varScale="1">
        <p:scale>
          <a:sx n="40" d="100"/>
          <a:sy n="40" d="100"/>
        </p:scale>
        <p:origin x="739" y="48"/>
      </p:cViewPr>
      <p:guideLst>
        <p:guide pos="13320"/>
        <p:guide orient="horz" pos="1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Century Gothic" panose="020B0502020202020204" pitchFamily="34" charset="0"/>
        <a:ea typeface="Century Gothic" panose="020B0502020202020204" pitchFamily="34" charset="0"/>
        <a:cs typeface="Century Gothic" panose="020B0502020202020204" pitchFamily="34" charset="0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3255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292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3056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Century Gothic" panose="020B0502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874536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50359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66851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2570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30315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69072"/>
            <a:ext cx="19621500" cy="84125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Century Gothic" panose="020B0502020202020204" pitchFamily="34" charset="0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07949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94260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803" y="13081000"/>
            <a:ext cx="477695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Helvetica Neue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2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Century Gothic" panose="020B0502020202020204" pitchFamily="34" charset="0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ily Plan">
            <a:extLst>
              <a:ext uri="{FF2B5EF4-FFF2-40B4-BE49-F238E27FC236}">
                <a16:creationId xmlns:a16="http://schemas.microsoft.com/office/drawing/2014/main" id="{996C81B1-1891-4749-97E4-B33DD4FAC331}"/>
              </a:ext>
            </a:extLst>
          </p:cNvPr>
          <p:cNvSpPr txBox="1"/>
          <p:nvPr/>
        </p:nvSpPr>
        <p:spPr>
          <a:xfrm>
            <a:off x="1735665" y="771296"/>
            <a:ext cx="1511516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6000" b="0">
                <a:solidFill>
                  <a:srgbClr val="22190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Load Testing – Cheat Sheet</a:t>
            </a:r>
            <a:endParaRPr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FB7CAC-B1C3-4325-B926-B22ECCEC8FBC}"/>
              </a:ext>
            </a:extLst>
          </p:cNvPr>
          <p:cNvGrpSpPr/>
          <p:nvPr/>
        </p:nvGrpSpPr>
        <p:grpSpPr>
          <a:xfrm>
            <a:off x="1735666" y="2298898"/>
            <a:ext cx="20912669" cy="1436991"/>
            <a:chOff x="1735665" y="5238229"/>
            <a:chExt cx="20912669" cy="14369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EE9440-7B2A-4A22-8EC4-ABF1E3489FAA}"/>
                </a:ext>
              </a:extLst>
            </p:cNvPr>
            <p:cNvGrpSpPr/>
            <p:nvPr/>
          </p:nvGrpSpPr>
          <p:grpSpPr>
            <a:xfrm>
              <a:off x="1735665" y="5238229"/>
              <a:ext cx="20912669" cy="1436991"/>
              <a:chOff x="1735666" y="6993810"/>
              <a:chExt cx="20912669" cy="1590311"/>
            </a:xfrm>
          </p:grpSpPr>
          <p:sp>
            <p:nvSpPr>
              <p:cNvPr id="1525" name="Rounded Rectangle"/>
              <p:cNvSpPr/>
              <p:nvPr/>
            </p:nvSpPr>
            <p:spPr>
              <a:xfrm>
                <a:off x="1735666" y="6993810"/>
                <a:ext cx="20912669" cy="1590311"/>
              </a:xfrm>
              <a:prstGeom prst="roundRect">
                <a:avLst>
                  <a:gd name="adj" fmla="val 2416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42900" dist="25400" dir="5400000" rotWithShape="0">
                  <a:srgbClr val="000000">
                    <a:alpha val="1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28" name="Line"/>
              <p:cNvSpPr/>
              <p:nvPr/>
            </p:nvSpPr>
            <p:spPr>
              <a:xfrm flipV="1">
                <a:off x="17724969" y="7199605"/>
                <a:ext cx="1" cy="1178722"/>
              </a:xfrm>
              <a:prstGeom prst="line">
                <a:avLst/>
              </a:prstGeom>
              <a:noFill/>
              <a:ln w="25400" cap="rnd">
                <a:solidFill>
                  <a:srgbClr val="ADACB4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E51F9DC-90CA-4F27-A876-8C9B07017C1B}"/>
                </a:ext>
              </a:extLst>
            </p:cNvPr>
            <p:cNvGrpSpPr/>
            <p:nvPr/>
          </p:nvGrpSpPr>
          <p:grpSpPr>
            <a:xfrm>
              <a:off x="1966910" y="5459207"/>
              <a:ext cx="1138222" cy="995036"/>
              <a:chOff x="1966911" y="7238365"/>
              <a:chExt cx="1138222" cy="1101201"/>
            </a:xfrm>
          </p:grpSpPr>
          <p:sp>
            <p:nvSpPr>
              <p:cNvPr id="1526" name="Rounded Rectangle"/>
              <p:cNvSpPr/>
              <p:nvPr/>
            </p:nvSpPr>
            <p:spPr>
              <a:xfrm>
                <a:off x="1966911" y="7238365"/>
                <a:ext cx="1138222" cy="1101201"/>
              </a:xfrm>
              <a:prstGeom prst="roundRect">
                <a:avLst>
                  <a:gd name="adj" fmla="val 21531"/>
                </a:avLst>
              </a:prstGeom>
              <a:gradFill flip="none" rotWithShape="1">
                <a:gsLst>
                  <a:gs pos="96000">
                    <a:srgbClr val="4FAAB6"/>
                  </a:gs>
                  <a:gs pos="0">
                    <a:srgbClr val="83D9E5"/>
                  </a:gs>
                </a:gsLst>
                <a:lin ang="6960000" scaled="0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27" name="3"/>
              <p:cNvSpPr txBox="1"/>
              <p:nvPr/>
            </p:nvSpPr>
            <p:spPr>
              <a:xfrm>
                <a:off x="2137071" y="7476736"/>
                <a:ext cx="797902" cy="624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b="1" dirty="0">
                    <a:solidFill>
                      <a:srgbClr val="FEFCFF"/>
                    </a:solidFill>
                    <a:latin typeface="Century Gothic" panose="020B0502020202020204" pitchFamily="34" charset="0"/>
                  </a:rPr>
                  <a:t>1</a:t>
                </a:r>
                <a:endParaRPr b="1" dirty="0">
                  <a:solidFill>
                    <a:srgbClr val="FEFCFF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F360D8-0C16-4FBF-8D8F-4C944A92F997}"/>
                </a:ext>
              </a:extLst>
            </p:cNvPr>
            <p:cNvGrpSpPr/>
            <p:nvPr/>
          </p:nvGrpSpPr>
          <p:grpSpPr>
            <a:xfrm>
              <a:off x="3689543" y="5384548"/>
              <a:ext cx="16638690" cy="1059714"/>
              <a:chOff x="3689544" y="7155741"/>
              <a:chExt cx="16638690" cy="1172780"/>
            </a:xfrm>
          </p:grpSpPr>
          <p:sp>
            <p:nvSpPr>
              <p:cNvPr id="1529" name="Lorem Ipsum has been the industry's standard dummy text ever since the 1500s, when an unknown printer took a galley of type and scrambled it to make a type specimen book."/>
              <p:cNvSpPr txBox="1"/>
              <p:nvPr/>
            </p:nvSpPr>
            <p:spPr>
              <a:xfrm>
                <a:off x="3689544" y="7155741"/>
                <a:ext cx="13161293" cy="1172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200" b="0">
                    <a:solidFill>
                      <a:srgbClr val="ADADB3"/>
                    </a:solidFill>
                    <a:latin typeface="Poppins Regular"/>
                    <a:ea typeface="Poppins Regular"/>
                    <a:cs typeface="Poppins Regular"/>
                    <a:sym typeface="Poppins Regular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Calculate load per user </a:t>
                </a:r>
                <a:r>
                  <a:rPr lang="en-US" sz="24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| User Loads – 10, 20, 30 Users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Estimate the load that a single user thrusts on the system by manual loading.</a:t>
                </a:r>
              </a:p>
            </p:txBody>
          </p:sp>
          <p:sp>
            <p:nvSpPr>
              <p:cNvPr id="1532" name="78%"/>
              <p:cNvSpPr txBox="1"/>
              <p:nvPr/>
            </p:nvSpPr>
            <p:spPr>
              <a:xfrm>
                <a:off x="18191860" y="7326694"/>
                <a:ext cx="2136374" cy="488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sz="2200" b="0">
                    <a:solidFill>
                      <a:srgbClr val="221903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5</a:t>
                </a:r>
                <a:r>
                  <a:rPr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%</a:t>
                </a:r>
              </a:p>
            </p:txBody>
          </p:sp>
        </p:grpSp>
        <p:sp>
          <p:nvSpPr>
            <p:cNvPr id="1533" name="Rounded Rectangle"/>
            <p:cNvSpPr/>
            <p:nvPr/>
          </p:nvSpPr>
          <p:spPr>
            <a:xfrm>
              <a:off x="18240888" y="6000667"/>
              <a:ext cx="3840351" cy="248685"/>
            </a:xfrm>
            <a:prstGeom prst="roundRect">
              <a:avLst>
                <a:gd name="adj" fmla="val 50000"/>
              </a:avLst>
            </a:prstGeom>
            <a:solidFill>
              <a:srgbClr val="E3E4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534" name="Rounded Rectangle"/>
            <p:cNvSpPr/>
            <p:nvPr/>
          </p:nvSpPr>
          <p:spPr>
            <a:xfrm>
              <a:off x="18240889" y="6000667"/>
              <a:ext cx="432262" cy="24868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6000">
                  <a:srgbClr val="4FAAB6"/>
                </a:gs>
                <a:gs pos="0">
                  <a:srgbClr val="83D9E5"/>
                </a:gs>
              </a:gsLst>
              <a:lin ang="696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8A40BF5-31FC-4B1F-9754-B52588BD3378}"/>
              </a:ext>
            </a:extLst>
          </p:cNvPr>
          <p:cNvGrpSpPr/>
          <p:nvPr/>
        </p:nvGrpSpPr>
        <p:grpSpPr>
          <a:xfrm>
            <a:off x="1735666" y="3856876"/>
            <a:ext cx="20912669" cy="1436991"/>
            <a:chOff x="1735665" y="3706670"/>
            <a:chExt cx="20912669" cy="14369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E651C78-81E7-4C1C-8525-BDCD32EA0B7A}"/>
                </a:ext>
              </a:extLst>
            </p:cNvPr>
            <p:cNvGrpSpPr/>
            <p:nvPr/>
          </p:nvGrpSpPr>
          <p:grpSpPr>
            <a:xfrm>
              <a:off x="1735665" y="3706670"/>
              <a:ext cx="20912669" cy="1436991"/>
              <a:chOff x="1735666" y="5298842"/>
              <a:chExt cx="20912669" cy="1590311"/>
            </a:xfrm>
          </p:grpSpPr>
          <p:sp>
            <p:nvSpPr>
              <p:cNvPr id="113" name="Rounded Rectangle">
                <a:extLst>
                  <a:ext uri="{FF2B5EF4-FFF2-40B4-BE49-F238E27FC236}">
                    <a16:creationId xmlns:a16="http://schemas.microsoft.com/office/drawing/2014/main" id="{6CFAF7B2-539C-4152-8188-82927DED3499}"/>
                  </a:ext>
                </a:extLst>
              </p:cNvPr>
              <p:cNvSpPr/>
              <p:nvPr/>
            </p:nvSpPr>
            <p:spPr>
              <a:xfrm>
                <a:off x="1735666" y="5298842"/>
                <a:ext cx="20912669" cy="1590311"/>
              </a:xfrm>
              <a:prstGeom prst="roundRect">
                <a:avLst>
                  <a:gd name="adj" fmla="val 2416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42900" dist="25400" dir="5400000" rotWithShape="0">
                  <a:srgbClr val="000000">
                    <a:alpha val="1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4" name="Line">
                <a:extLst>
                  <a:ext uri="{FF2B5EF4-FFF2-40B4-BE49-F238E27FC236}">
                    <a16:creationId xmlns:a16="http://schemas.microsoft.com/office/drawing/2014/main" id="{0D57D733-45A1-48E6-8341-0981E9D545F3}"/>
                  </a:ext>
                </a:extLst>
              </p:cNvPr>
              <p:cNvSpPr/>
              <p:nvPr/>
            </p:nvSpPr>
            <p:spPr>
              <a:xfrm flipV="1">
                <a:off x="17724969" y="5504636"/>
                <a:ext cx="1" cy="1178722"/>
              </a:xfrm>
              <a:prstGeom prst="line">
                <a:avLst/>
              </a:prstGeom>
              <a:noFill/>
              <a:ln w="25400" cap="rnd">
                <a:solidFill>
                  <a:srgbClr val="ADACB4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5912D54-53D0-446E-89FD-A2CE7D9CAE48}"/>
                </a:ext>
              </a:extLst>
            </p:cNvPr>
            <p:cNvGrpSpPr/>
            <p:nvPr/>
          </p:nvGrpSpPr>
          <p:grpSpPr>
            <a:xfrm>
              <a:off x="1966910" y="3927647"/>
              <a:ext cx="1138222" cy="995037"/>
              <a:chOff x="1966911" y="5543396"/>
              <a:chExt cx="1138222" cy="1101202"/>
            </a:xfrm>
          </p:grpSpPr>
          <p:sp>
            <p:nvSpPr>
              <p:cNvPr id="111" name="Rounded Rectangle">
                <a:extLst>
                  <a:ext uri="{FF2B5EF4-FFF2-40B4-BE49-F238E27FC236}">
                    <a16:creationId xmlns:a16="http://schemas.microsoft.com/office/drawing/2014/main" id="{82395AEC-89B9-4D96-AAA0-DB13668604A3}"/>
                  </a:ext>
                </a:extLst>
              </p:cNvPr>
              <p:cNvSpPr/>
              <p:nvPr/>
            </p:nvSpPr>
            <p:spPr>
              <a:xfrm>
                <a:off x="1966911" y="5543396"/>
                <a:ext cx="1138222" cy="1101202"/>
              </a:xfrm>
              <a:prstGeom prst="roundRect">
                <a:avLst>
                  <a:gd name="adj" fmla="val 21531"/>
                </a:avLst>
              </a:prstGeom>
              <a:gradFill flip="none" rotWithShape="1">
                <a:gsLst>
                  <a:gs pos="96000">
                    <a:srgbClr val="4FAAB6"/>
                  </a:gs>
                  <a:gs pos="0">
                    <a:srgbClr val="83D9E5"/>
                  </a:gs>
                </a:gsLst>
                <a:lin ang="6960000" scaled="0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2">
                <a:extLst>
                  <a:ext uri="{FF2B5EF4-FFF2-40B4-BE49-F238E27FC236}">
                    <a16:creationId xmlns:a16="http://schemas.microsoft.com/office/drawing/2014/main" id="{64C8757F-CBD2-4F18-8E61-71A6087932FE}"/>
                  </a:ext>
                </a:extLst>
              </p:cNvPr>
              <p:cNvSpPr txBox="1"/>
              <p:nvPr/>
            </p:nvSpPr>
            <p:spPr>
              <a:xfrm>
                <a:off x="2137071" y="5811870"/>
                <a:ext cx="797902" cy="5642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b="1" dirty="0">
                    <a:solidFill>
                      <a:srgbClr val="FEFCFF"/>
                    </a:solidFill>
                    <a:latin typeface="Century Gothic" panose="020B0502020202020204" pitchFamily="34" charset="0"/>
                  </a:rPr>
                  <a:t>2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B4B7BE9-19EE-4E71-B945-E6CF936965DB}"/>
                </a:ext>
              </a:extLst>
            </p:cNvPr>
            <p:cNvGrpSpPr/>
            <p:nvPr/>
          </p:nvGrpSpPr>
          <p:grpSpPr>
            <a:xfrm>
              <a:off x="3689543" y="3849088"/>
              <a:ext cx="16638690" cy="1059714"/>
              <a:chOff x="3689544" y="5456456"/>
              <a:chExt cx="16638690" cy="1172780"/>
            </a:xfrm>
          </p:grpSpPr>
          <p:sp>
            <p:nvSpPr>
              <p:cNvPr id="109" name="Lorem Ipsum has been the industry's standard dummy text ever since the 1500s, when an unknown printer took a galley of type and scrambled it to make a type specimen book.">
                <a:extLst>
                  <a:ext uri="{FF2B5EF4-FFF2-40B4-BE49-F238E27FC236}">
                    <a16:creationId xmlns:a16="http://schemas.microsoft.com/office/drawing/2014/main" id="{96C4CB39-563A-4EE4-A55E-9FB3ECA059EC}"/>
                  </a:ext>
                </a:extLst>
              </p:cNvPr>
              <p:cNvSpPr txBox="1"/>
              <p:nvPr/>
            </p:nvSpPr>
            <p:spPr>
              <a:xfrm>
                <a:off x="3689544" y="5456456"/>
                <a:ext cx="12712501" cy="1172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200" b="0">
                    <a:solidFill>
                      <a:srgbClr val="ADADB3"/>
                    </a:solidFill>
                    <a:latin typeface="Poppins Regular"/>
                    <a:ea typeface="Poppins Regular"/>
                    <a:cs typeface="Poppins Regular"/>
                    <a:sym typeface="Poppins Regular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Identification of Peak load and most visited pages  </a:t>
                </a:r>
                <a:r>
                  <a:rPr lang="en-US" sz="24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|  Prepare a formal document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Based on Google Analytics Data, identify the peak load at any point in time for the past one year.</a:t>
                </a:r>
              </a:p>
            </p:txBody>
          </p:sp>
          <p:sp>
            <p:nvSpPr>
              <p:cNvPr id="110" name="25%">
                <a:extLst>
                  <a:ext uri="{FF2B5EF4-FFF2-40B4-BE49-F238E27FC236}">
                    <a16:creationId xmlns:a16="http://schemas.microsoft.com/office/drawing/2014/main" id="{A55AA733-7EA0-4C30-8417-5B740675ED6C}"/>
                  </a:ext>
                </a:extLst>
              </p:cNvPr>
              <p:cNvSpPr txBox="1"/>
              <p:nvPr/>
            </p:nvSpPr>
            <p:spPr>
              <a:xfrm>
                <a:off x="18191860" y="5631727"/>
                <a:ext cx="2136374" cy="488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sz="2200" b="0">
                    <a:solidFill>
                      <a:srgbClr val="221903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30</a:t>
                </a:r>
                <a:r>
                  <a:rPr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%</a:t>
                </a:r>
              </a:p>
            </p:txBody>
          </p:sp>
        </p:grpSp>
        <p:sp>
          <p:nvSpPr>
            <p:cNvPr id="107" name="Rounded Rectangle">
              <a:extLst>
                <a:ext uri="{FF2B5EF4-FFF2-40B4-BE49-F238E27FC236}">
                  <a16:creationId xmlns:a16="http://schemas.microsoft.com/office/drawing/2014/main" id="{8AD0799B-169E-4164-8EAC-CDB7E0B78ECA}"/>
                </a:ext>
              </a:extLst>
            </p:cNvPr>
            <p:cNvSpPr/>
            <p:nvPr/>
          </p:nvSpPr>
          <p:spPr>
            <a:xfrm>
              <a:off x="18240888" y="4469109"/>
              <a:ext cx="3840351" cy="248686"/>
            </a:xfrm>
            <a:prstGeom prst="roundRect">
              <a:avLst>
                <a:gd name="adj" fmla="val 50000"/>
              </a:avLst>
            </a:prstGeom>
            <a:solidFill>
              <a:srgbClr val="E3E4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08" name="Rounded Rectangle">
              <a:extLst>
                <a:ext uri="{FF2B5EF4-FFF2-40B4-BE49-F238E27FC236}">
                  <a16:creationId xmlns:a16="http://schemas.microsoft.com/office/drawing/2014/main" id="{1738948A-795F-4F66-9E0D-D150AB122D08}"/>
                </a:ext>
              </a:extLst>
            </p:cNvPr>
            <p:cNvSpPr/>
            <p:nvPr/>
          </p:nvSpPr>
          <p:spPr>
            <a:xfrm>
              <a:off x="18240888" y="4469109"/>
              <a:ext cx="1653662" cy="2486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96000">
                  <a:srgbClr val="4FAAB6"/>
                </a:gs>
                <a:gs pos="0">
                  <a:srgbClr val="83D9E5"/>
                </a:gs>
              </a:gsLst>
              <a:lin ang="696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98A0D07-CA93-4F68-A459-03066182D017}"/>
              </a:ext>
            </a:extLst>
          </p:cNvPr>
          <p:cNvGrpSpPr/>
          <p:nvPr/>
        </p:nvGrpSpPr>
        <p:grpSpPr>
          <a:xfrm>
            <a:off x="1735666" y="5414854"/>
            <a:ext cx="20912669" cy="1436991"/>
            <a:chOff x="1735665" y="2175113"/>
            <a:chExt cx="20912669" cy="143699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08B0D2B-A5EA-431B-85F8-904B9AEB5682}"/>
                </a:ext>
              </a:extLst>
            </p:cNvPr>
            <p:cNvGrpSpPr/>
            <p:nvPr/>
          </p:nvGrpSpPr>
          <p:grpSpPr>
            <a:xfrm>
              <a:off x="1735665" y="2175113"/>
              <a:ext cx="20912669" cy="1436991"/>
              <a:chOff x="1735666" y="3603875"/>
              <a:chExt cx="20912669" cy="1590311"/>
            </a:xfrm>
          </p:grpSpPr>
          <p:sp>
            <p:nvSpPr>
              <p:cNvPr id="125" name="Rounded Rectangle">
                <a:extLst>
                  <a:ext uri="{FF2B5EF4-FFF2-40B4-BE49-F238E27FC236}">
                    <a16:creationId xmlns:a16="http://schemas.microsoft.com/office/drawing/2014/main" id="{1F6EBF69-9DE0-4C79-9360-0FD3DAD72588}"/>
                  </a:ext>
                </a:extLst>
              </p:cNvPr>
              <p:cNvSpPr/>
              <p:nvPr/>
            </p:nvSpPr>
            <p:spPr>
              <a:xfrm>
                <a:off x="1735666" y="3603875"/>
                <a:ext cx="20912669" cy="1590311"/>
              </a:xfrm>
              <a:prstGeom prst="roundRect">
                <a:avLst>
                  <a:gd name="adj" fmla="val 2416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42900" dist="25400" dir="5400000" rotWithShape="0">
                  <a:srgbClr val="000000">
                    <a:alpha val="1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6" name="Line">
                <a:extLst>
                  <a:ext uri="{FF2B5EF4-FFF2-40B4-BE49-F238E27FC236}">
                    <a16:creationId xmlns:a16="http://schemas.microsoft.com/office/drawing/2014/main" id="{7A105D86-0CF7-4C56-AF5C-D87E497A0288}"/>
                  </a:ext>
                </a:extLst>
              </p:cNvPr>
              <p:cNvSpPr/>
              <p:nvPr/>
            </p:nvSpPr>
            <p:spPr>
              <a:xfrm flipV="1">
                <a:off x="17724969" y="3809669"/>
                <a:ext cx="1" cy="1178722"/>
              </a:xfrm>
              <a:prstGeom prst="line">
                <a:avLst/>
              </a:prstGeom>
              <a:noFill/>
              <a:ln w="25400" cap="rnd">
                <a:solidFill>
                  <a:srgbClr val="ADACB4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C2C49AE-857E-4F7F-8BF0-07FAEE048419}"/>
                </a:ext>
              </a:extLst>
            </p:cNvPr>
            <p:cNvGrpSpPr/>
            <p:nvPr/>
          </p:nvGrpSpPr>
          <p:grpSpPr>
            <a:xfrm>
              <a:off x="1966910" y="2396090"/>
              <a:ext cx="1138222" cy="995037"/>
              <a:chOff x="1966911" y="3848429"/>
              <a:chExt cx="1138222" cy="1101202"/>
            </a:xfrm>
          </p:grpSpPr>
          <p:sp>
            <p:nvSpPr>
              <p:cNvPr id="123" name="Rounded Rectangle">
                <a:extLst>
                  <a:ext uri="{FF2B5EF4-FFF2-40B4-BE49-F238E27FC236}">
                    <a16:creationId xmlns:a16="http://schemas.microsoft.com/office/drawing/2014/main" id="{AD3EB585-D645-40FE-B613-A1BCD64A7D7F}"/>
                  </a:ext>
                </a:extLst>
              </p:cNvPr>
              <p:cNvSpPr/>
              <p:nvPr/>
            </p:nvSpPr>
            <p:spPr>
              <a:xfrm>
                <a:off x="1966911" y="3848429"/>
                <a:ext cx="1138222" cy="1101202"/>
              </a:xfrm>
              <a:prstGeom prst="roundRect">
                <a:avLst>
                  <a:gd name="adj" fmla="val 21531"/>
                </a:avLst>
              </a:prstGeom>
              <a:gradFill flip="none" rotWithShape="1">
                <a:gsLst>
                  <a:gs pos="96000">
                    <a:srgbClr val="4FAAB6"/>
                  </a:gs>
                  <a:gs pos="0">
                    <a:srgbClr val="83D9E5"/>
                  </a:gs>
                </a:gsLst>
                <a:lin ang="6960000" scaled="0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1">
                <a:extLst>
                  <a:ext uri="{FF2B5EF4-FFF2-40B4-BE49-F238E27FC236}">
                    <a16:creationId xmlns:a16="http://schemas.microsoft.com/office/drawing/2014/main" id="{C83336D8-9EB2-4B5D-ACC2-0B5C087AAE90}"/>
                  </a:ext>
                </a:extLst>
              </p:cNvPr>
              <p:cNvSpPr txBox="1"/>
              <p:nvPr/>
            </p:nvSpPr>
            <p:spPr>
              <a:xfrm>
                <a:off x="2137071" y="4086801"/>
                <a:ext cx="797902" cy="624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b="1" dirty="0">
                    <a:solidFill>
                      <a:srgbClr val="FEFCFF"/>
                    </a:solidFill>
                    <a:latin typeface="Century Gothic" panose="020B0502020202020204" pitchFamily="34" charset="0"/>
                  </a:rPr>
                  <a:t>3</a:t>
                </a:r>
                <a:endParaRPr b="1" dirty="0">
                  <a:solidFill>
                    <a:srgbClr val="FEFCFF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ACFB0AD-66CB-4CB8-9806-2788EF8A5C8C}"/>
                </a:ext>
              </a:extLst>
            </p:cNvPr>
            <p:cNvGrpSpPr/>
            <p:nvPr/>
          </p:nvGrpSpPr>
          <p:grpSpPr>
            <a:xfrm>
              <a:off x="3689543" y="2321431"/>
              <a:ext cx="16638690" cy="1059714"/>
              <a:chOff x="3689544" y="3765806"/>
              <a:chExt cx="16638690" cy="1172780"/>
            </a:xfrm>
          </p:grpSpPr>
          <p:sp>
            <p:nvSpPr>
              <p:cNvPr id="121" name="Lorem Ipsum has been the industry's standard dummy text ever since the 1500s, when an unknown printer took a galley of type and scrambled it to make a type specimen book.">
                <a:extLst>
                  <a:ext uri="{FF2B5EF4-FFF2-40B4-BE49-F238E27FC236}">
                    <a16:creationId xmlns:a16="http://schemas.microsoft.com/office/drawing/2014/main" id="{FF46C226-30E0-4F10-ADEC-990C5DD51D92}"/>
                  </a:ext>
                </a:extLst>
              </p:cNvPr>
              <p:cNvSpPr txBox="1"/>
              <p:nvPr/>
            </p:nvSpPr>
            <p:spPr>
              <a:xfrm>
                <a:off x="3689544" y="3765806"/>
                <a:ext cx="14035426" cy="1172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200" b="0">
                    <a:solidFill>
                      <a:srgbClr val="ADADB3"/>
                    </a:solidFill>
                    <a:latin typeface="Poppins Regular"/>
                    <a:ea typeface="Poppins Regular"/>
                    <a:cs typeface="Poppins Regular"/>
                    <a:sym typeface="Poppins Regular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Preparation of performance test scenarios and Draft Execution Plan</a:t>
                </a:r>
                <a:r>
                  <a:rPr lang="en-US" sz="24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|  Based on 2.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Get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GA - Load Insights document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20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signed off from client. Internal Review of Execution plan with dependency list.</a:t>
                </a:r>
              </a:p>
            </p:txBody>
          </p:sp>
          <p:sp>
            <p:nvSpPr>
              <p:cNvPr id="122" name="67%">
                <a:extLst>
                  <a:ext uri="{FF2B5EF4-FFF2-40B4-BE49-F238E27FC236}">
                    <a16:creationId xmlns:a16="http://schemas.microsoft.com/office/drawing/2014/main" id="{5081A289-CBD5-44CB-830C-505FCE7F1F59}"/>
                  </a:ext>
                </a:extLst>
              </p:cNvPr>
              <p:cNvSpPr txBox="1"/>
              <p:nvPr/>
            </p:nvSpPr>
            <p:spPr>
              <a:xfrm>
                <a:off x="18191860" y="3936759"/>
                <a:ext cx="2136374" cy="488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sz="2200" b="0">
                    <a:solidFill>
                      <a:srgbClr val="221903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%</a:t>
                </a:r>
              </a:p>
            </p:txBody>
          </p:sp>
        </p:grpSp>
        <p:sp>
          <p:nvSpPr>
            <p:cNvPr id="119" name="Rounded Rectangle">
              <a:extLst>
                <a:ext uri="{FF2B5EF4-FFF2-40B4-BE49-F238E27FC236}">
                  <a16:creationId xmlns:a16="http://schemas.microsoft.com/office/drawing/2014/main" id="{D9B6C231-AFA3-41AF-BD36-4F4E9D46E220}"/>
                </a:ext>
              </a:extLst>
            </p:cNvPr>
            <p:cNvSpPr/>
            <p:nvPr/>
          </p:nvSpPr>
          <p:spPr>
            <a:xfrm>
              <a:off x="18240888" y="2937551"/>
              <a:ext cx="3840351" cy="248686"/>
            </a:xfrm>
            <a:prstGeom prst="roundRect">
              <a:avLst>
                <a:gd name="adj" fmla="val 50000"/>
              </a:avLst>
            </a:prstGeom>
            <a:solidFill>
              <a:srgbClr val="E3E4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>
                <a:solidFill>
                  <a:srgbClr val="252A2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4CCB95A-8D83-4BE3-BA84-9FE158032BEF}"/>
              </a:ext>
            </a:extLst>
          </p:cNvPr>
          <p:cNvGrpSpPr/>
          <p:nvPr/>
        </p:nvGrpSpPr>
        <p:grpSpPr>
          <a:xfrm>
            <a:off x="1735666" y="10088788"/>
            <a:ext cx="20912669" cy="1436992"/>
            <a:chOff x="1735665" y="6769786"/>
            <a:chExt cx="20912669" cy="1436992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161A0D8-C15F-4883-813A-E8A49A1517DE}"/>
                </a:ext>
              </a:extLst>
            </p:cNvPr>
            <p:cNvGrpSpPr/>
            <p:nvPr/>
          </p:nvGrpSpPr>
          <p:grpSpPr>
            <a:xfrm>
              <a:off x="1735665" y="6769786"/>
              <a:ext cx="20912669" cy="1436992"/>
              <a:chOff x="1735666" y="8688777"/>
              <a:chExt cx="20912669" cy="1590312"/>
            </a:xfrm>
          </p:grpSpPr>
          <p:sp>
            <p:nvSpPr>
              <p:cNvPr id="137" name="Rounded Rectangle">
                <a:extLst>
                  <a:ext uri="{FF2B5EF4-FFF2-40B4-BE49-F238E27FC236}">
                    <a16:creationId xmlns:a16="http://schemas.microsoft.com/office/drawing/2014/main" id="{3E92F0C1-B5F7-48D9-BE57-592E7FB4E84E}"/>
                  </a:ext>
                </a:extLst>
              </p:cNvPr>
              <p:cNvSpPr/>
              <p:nvPr/>
            </p:nvSpPr>
            <p:spPr>
              <a:xfrm>
                <a:off x="1735666" y="8688777"/>
                <a:ext cx="20912669" cy="1590312"/>
              </a:xfrm>
              <a:prstGeom prst="roundRect">
                <a:avLst>
                  <a:gd name="adj" fmla="val 2416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42900" dist="25400" dir="5400000" rotWithShape="0">
                  <a:srgbClr val="000000">
                    <a:alpha val="1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8" name="Line">
                <a:extLst>
                  <a:ext uri="{FF2B5EF4-FFF2-40B4-BE49-F238E27FC236}">
                    <a16:creationId xmlns:a16="http://schemas.microsoft.com/office/drawing/2014/main" id="{01949638-182D-4C1F-A2E0-FDDA5FE77389}"/>
                  </a:ext>
                </a:extLst>
              </p:cNvPr>
              <p:cNvSpPr/>
              <p:nvPr/>
            </p:nvSpPr>
            <p:spPr>
              <a:xfrm flipV="1">
                <a:off x="17724969" y="8894572"/>
                <a:ext cx="1" cy="1178722"/>
              </a:xfrm>
              <a:prstGeom prst="line">
                <a:avLst/>
              </a:prstGeom>
              <a:noFill/>
              <a:ln w="25400" cap="rnd">
                <a:solidFill>
                  <a:srgbClr val="ADACB4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035F42A-A9C6-466B-B247-E2C8857FD013}"/>
                </a:ext>
              </a:extLst>
            </p:cNvPr>
            <p:cNvGrpSpPr/>
            <p:nvPr/>
          </p:nvGrpSpPr>
          <p:grpSpPr>
            <a:xfrm>
              <a:off x="1966910" y="6990764"/>
              <a:ext cx="1138222" cy="995036"/>
              <a:chOff x="1966911" y="8933332"/>
              <a:chExt cx="1138222" cy="1101201"/>
            </a:xfrm>
          </p:grpSpPr>
          <p:sp>
            <p:nvSpPr>
              <p:cNvPr id="135" name="Rounded Rectangle">
                <a:extLst>
                  <a:ext uri="{FF2B5EF4-FFF2-40B4-BE49-F238E27FC236}">
                    <a16:creationId xmlns:a16="http://schemas.microsoft.com/office/drawing/2014/main" id="{73EC5774-E55B-49B0-8787-4C937DF999B9}"/>
                  </a:ext>
                </a:extLst>
              </p:cNvPr>
              <p:cNvSpPr/>
              <p:nvPr/>
            </p:nvSpPr>
            <p:spPr>
              <a:xfrm>
                <a:off x="1966911" y="8933332"/>
                <a:ext cx="1138222" cy="1101201"/>
              </a:xfrm>
              <a:prstGeom prst="roundRect">
                <a:avLst>
                  <a:gd name="adj" fmla="val 21531"/>
                </a:avLst>
              </a:prstGeom>
              <a:gradFill flip="none" rotWithShape="1">
                <a:gsLst>
                  <a:gs pos="96000">
                    <a:srgbClr val="4FAAB6"/>
                  </a:gs>
                  <a:gs pos="0">
                    <a:srgbClr val="83D9E5"/>
                  </a:gs>
                </a:gsLst>
                <a:lin ang="6960000" scaled="0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6" name="4">
                <a:extLst>
                  <a:ext uri="{FF2B5EF4-FFF2-40B4-BE49-F238E27FC236}">
                    <a16:creationId xmlns:a16="http://schemas.microsoft.com/office/drawing/2014/main" id="{27E37215-49BE-4C88-A090-FF47D9D91C56}"/>
                  </a:ext>
                </a:extLst>
              </p:cNvPr>
              <p:cNvSpPr txBox="1"/>
              <p:nvPr/>
            </p:nvSpPr>
            <p:spPr>
              <a:xfrm>
                <a:off x="2137071" y="9171703"/>
                <a:ext cx="797902" cy="624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b="1" dirty="0">
                    <a:solidFill>
                      <a:srgbClr val="FEFCFF"/>
                    </a:solidFill>
                    <a:latin typeface="Century Gothic" panose="020B0502020202020204" pitchFamily="34" charset="0"/>
                  </a:rPr>
                  <a:t>6</a:t>
                </a:r>
                <a:endParaRPr b="1" dirty="0">
                  <a:solidFill>
                    <a:srgbClr val="FEFCFF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76753BC-1D63-4D68-B0BD-B345B8580453}"/>
                </a:ext>
              </a:extLst>
            </p:cNvPr>
            <p:cNvGrpSpPr/>
            <p:nvPr/>
          </p:nvGrpSpPr>
          <p:grpSpPr>
            <a:xfrm>
              <a:off x="3689543" y="6954206"/>
              <a:ext cx="16638690" cy="1059714"/>
              <a:chOff x="3689544" y="8892871"/>
              <a:chExt cx="16638690" cy="1172780"/>
            </a:xfrm>
          </p:grpSpPr>
          <p:sp>
            <p:nvSpPr>
              <p:cNvPr id="133" name="Lorem Ipsum has been the industry's standard dummy text ever since the 1500s, when an unknown printer took a galley of type and scrambled it to make a type specimen book.">
                <a:extLst>
                  <a:ext uri="{FF2B5EF4-FFF2-40B4-BE49-F238E27FC236}">
                    <a16:creationId xmlns:a16="http://schemas.microsoft.com/office/drawing/2014/main" id="{DC16B0EE-D1B8-4DEB-A31E-827C1E291DCC}"/>
                  </a:ext>
                </a:extLst>
              </p:cNvPr>
              <p:cNvSpPr txBox="1"/>
              <p:nvPr/>
            </p:nvSpPr>
            <p:spPr>
              <a:xfrm>
                <a:off x="3689544" y="8892871"/>
                <a:ext cx="13935219" cy="1172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200" b="0">
                    <a:solidFill>
                      <a:srgbClr val="ADADB3"/>
                    </a:solidFill>
                    <a:latin typeface="Poppins Regular"/>
                    <a:ea typeface="Poppins Regular"/>
                    <a:cs typeface="Poppins Regular"/>
                    <a:sym typeface="Poppins Regular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Dry Runs  </a:t>
                </a:r>
                <a:r>
                  <a:rPr lang="en-US" sz="24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|  Trial Execution (Usually around 50 – 500 Users) – Send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Dry Run Reports</a:t>
                </a:r>
                <a:r>
                  <a:rPr lang="en-US" sz="24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 to client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Test the functioning of the scripts – Adjust variables like Think Time and Ramp up durations. Refactor Test scripts.</a:t>
                </a:r>
              </a:p>
            </p:txBody>
          </p:sp>
          <p:sp>
            <p:nvSpPr>
              <p:cNvPr id="134" name="35%">
                <a:extLst>
                  <a:ext uri="{FF2B5EF4-FFF2-40B4-BE49-F238E27FC236}">
                    <a16:creationId xmlns:a16="http://schemas.microsoft.com/office/drawing/2014/main" id="{3104431B-2D59-46F5-83AC-07156994ED80}"/>
                  </a:ext>
                </a:extLst>
              </p:cNvPr>
              <p:cNvSpPr txBox="1"/>
              <p:nvPr/>
            </p:nvSpPr>
            <p:spPr>
              <a:xfrm>
                <a:off x="18191860" y="9021662"/>
                <a:ext cx="2136374" cy="488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sz="2200" b="0">
                    <a:solidFill>
                      <a:srgbClr val="221903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%</a:t>
                </a:r>
              </a:p>
            </p:txBody>
          </p:sp>
        </p:grpSp>
        <p:sp>
          <p:nvSpPr>
            <p:cNvPr id="131" name="Rounded Rectangle">
              <a:extLst>
                <a:ext uri="{FF2B5EF4-FFF2-40B4-BE49-F238E27FC236}">
                  <a16:creationId xmlns:a16="http://schemas.microsoft.com/office/drawing/2014/main" id="{1E980FF2-20D4-4CBE-BB1A-6DBC072D7579}"/>
                </a:ext>
              </a:extLst>
            </p:cNvPr>
            <p:cNvSpPr/>
            <p:nvPr/>
          </p:nvSpPr>
          <p:spPr>
            <a:xfrm>
              <a:off x="18240888" y="7532225"/>
              <a:ext cx="3840351" cy="248685"/>
            </a:xfrm>
            <a:prstGeom prst="roundRect">
              <a:avLst>
                <a:gd name="adj" fmla="val 50000"/>
              </a:avLst>
            </a:prstGeom>
            <a:solidFill>
              <a:srgbClr val="E3E4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2AC034B-7B99-4D28-A61F-6A0ACDBDDF99}"/>
              </a:ext>
            </a:extLst>
          </p:cNvPr>
          <p:cNvGrpSpPr/>
          <p:nvPr/>
        </p:nvGrpSpPr>
        <p:grpSpPr>
          <a:xfrm>
            <a:off x="1735666" y="8530810"/>
            <a:ext cx="20912669" cy="1436991"/>
            <a:chOff x="1735666" y="9557831"/>
            <a:chExt cx="20912669" cy="159031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F34AD7E-34CD-4073-B539-FDCFE3819028}"/>
                </a:ext>
              </a:extLst>
            </p:cNvPr>
            <p:cNvGrpSpPr/>
            <p:nvPr/>
          </p:nvGrpSpPr>
          <p:grpSpPr>
            <a:xfrm>
              <a:off x="1735666" y="9557831"/>
              <a:ext cx="20912669" cy="1590311"/>
              <a:chOff x="1735666" y="10383745"/>
              <a:chExt cx="20912669" cy="1590311"/>
            </a:xfrm>
          </p:grpSpPr>
          <p:sp>
            <p:nvSpPr>
              <p:cNvPr id="149" name="Rounded Rectangle">
                <a:extLst>
                  <a:ext uri="{FF2B5EF4-FFF2-40B4-BE49-F238E27FC236}">
                    <a16:creationId xmlns:a16="http://schemas.microsoft.com/office/drawing/2014/main" id="{1D058640-159E-45D2-858D-103D85C11BEF}"/>
                  </a:ext>
                </a:extLst>
              </p:cNvPr>
              <p:cNvSpPr/>
              <p:nvPr/>
            </p:nvSpPr>
            <p:spPr>
              <a:xfrm>
                <a:off x="1735666" y="10383745"/>
                <a:ext cx="20912669" cy="1590311"/>
              </a:xfrm>
              <a:prstGeom prst="roundRect">
                <a:avLst>
                  <a:gd name="adj" fmla="val 2416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42900" dist="25400" dir="5400000" rotWithShape="0">
                  <a:srgbClr val="000000">
                    <a:alpha val="1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0" name="Line">
                <a:extLst>
                  <a:ext uri="{FF2B5EF4-FFF2-40B4-BE49-F238E27FC236}">
                    <a16:creationId xmlns:a16="http://schemas.microsoft.com/office/drawing/2014/main" id="{33032450-2C15-4DC9-A2B1-D3DF575E5AE3}"/>
                  </a:ext>
                </a:extLst>
              </p:cNvPr>
              <p:cNvSpPr/>
              <p:nvPr/>
            </p:nvSpPr>
            <p:spPr>
              <a:xfrm flipV="1">
                <a:off x="17724969" y="10589540"/>
                <a:ext cx="1" cy="1178722"/>
              </a:xfrm>
              <a:prstGeom prst="line">
                <a:avLst/>
              </a:prstGeom>
              <a:noFill/>
              <a:ln w="25400" cap="rnd">
                <a:solidFill>
                  <a:srgbClr val="ADACB4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50904C7-E9FF-44EF-9F3E-4744843945F5}"/>
                </a:ext>
              </a:extLst>
            </p:cNvPr>
            <p:cNvGrpSpPr/>
            <p:nvPr/>
          </p:nvGrpSpPr>
          <p:grpSpPr>
            <a:xfrm>
              <a:off x="1966911" y="9802386"/>
              <a:ext cx="1138222" cy="1101202"/>
              <a:chOff x="1966911" y="10628300"/>
              <a:chExt cx="1138222" cy="1101202"/>
            </a:xfrm>
          </p:grpSpPr>
          <p:sp>
            <p:nvSpPr>
              <p:cNvPr id="147" name="Rounded Rectangle">
                <a:extLst>
                  <a:ext uri="{FF2B5EF4-FFF2-40B4-BE49-F238E27FC236}">
                    <a16:creationId xmlns:a16="http://schemas.microsoft.com/office/drawing/2014/main" id="{892915FE-C3F7-4C95-892B-478231DE870C}"/>
                  </a:ext>
                </a:extLst>
              </p:cNvPr>
              <p:cNvSpPr/>
              <p:nvPr/>
            </p:nvSpPr>
            <p:spPr>
              <a:xfrm>
                <a:off x="1966911" y="10628300"/>
                <a:ext cx="1138222" cy="1101202"/>
              </a:xfrm>
              <a:prstGeom prst="roundRect">
                <a:avLst>
                  <a:gd name="adj" fmla="val 21531"/>
                </a:avLst>
              </a:prstGeom>
              <a:gradFill flip="none" rotWithShape="1">
                <a:gsLst>
                  <a:gs pos="96000">
                    <a:srgbClr val="4FAAB6"/>
                  </a:gs>
                  <a:gs pos="0">
                    <a:srgbClr val="83D9E5"/>
                  </a:gs>
                </a:gsLst>
                <a:lin ang="6960000" scaled="0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8" name="5">
                <a:extLst>
                  <a:ext uri="{FF2B5EF4-FFF2-40B4-BE49-F238E27FC236}">
                    <a16:creationId xmlns:a16="http://schemas.microsoft.com/office/drawing/2014/main" id="{2FE42E7C-348F-48BA-A7CF-45EDAD6EC8B0}"/>
                  </a:ext>
                </a:extLst>
              </p:cNvPr>
              <p:cNvSpPr txBox="1"/>
              <p:nvPr/>
            </p:nvSpPr>
            <p:spPr>
              <a:xfrm>
                <a:off x="2137071" y="10866671"/>
                <a:ext cx="797902" cy="624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b="1" dirty="0">
                    <a:solidFill>
                      <a:srgbClr val="FEFCFF"/>
                    </a:solidFill>
                    <a:latin typeface="Century Gothic" panose="020B0502020202020204" pitchFamily="34" charset="0"/>
                  </a:rPr>
                  <a:t>5</a:t>
                </a:r>
                <a:endParaRPr b="1" dirty="0">
                  <a:solidFill>
                    <a:srgbClr val="FEFCFF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3C9943C-8471-436B-8279-C039D6577C56}"/>
                </a:ext>
              </a:extLst>
            </p:cNvPr>
            <p:cNvGrpSpPr/>
            <p:nvPr/>
          </p:nvGrpSpPr>
          <p:grpSpPr>
            <a:xfrm>
              <a:off x="3689545" y="9757608"/>
              <a:ext cx="16638689" cy="1172780"/>
              <a:chOff x="3689545" y="10583522"/>
              <a:chExt cx="16638689" cy="1172780"/>
            </a:xfrm>
          </p:grpSpPr>
          <p:sp>
            <p:nvSpPr>
              <p:cNvPr id="145" name="Lorem Ipsum has been the industry's standard dummy text ever since the 1500s, when an unknown printer took a galley of type and scrambled it to make a type specimen book.">
                <a:extLst>
                  <a:ext uri="{FF2B5EF4-FFF2-40B4-BE49-F238E27FC236}">
                    <a16:creationId xmlns:a16="http://schemas.microsoft.com/office/drawing/2014/main" id="{1F4133EA-FD01-461D-82F9-41C7E88AA4DF}"/>
                  </a:ext>
                </a:extLst>
              </p:cNvPr>
              <p:cNvSpPr txBox="1"/>
              <p:nvPr/>
            </p:nvSpPr>
            <p:spPr>
              <a:xfrm>
                <a:off x="3689545" y="10583522"/>
                <a:ext cx="12182214" cy="1172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200" b="0">
                    <a:solidFill>
                      <a:srgbClr val="ADADB3"/>
                    </a:solidFill>
                    <a:latin typeface="Poppins Regular"/>
                    <a:ea typeface="Poppins Regular"/>
                    <a:cs typeface="Poppins Regular"/>
                    <a:sym typeface="Poppins Regular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Development of Test Scripts – Load </a:t>
                </a:r>
                <a:r>
                  <a:rPr lang="en-US" sz="2400" b="1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Century Gothic" panose="020B0502020202020204" pitchFamily="34" charset="0"/>
                  </a:rPr>
                  <a:t>and Spike Testing</a:t>
                </a:r>
                <a:r>
                  <a:rPr lang="en-US" sz="24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| Usually JMeter scripts (.</a:t>
                </a:r>
                <a:r>
                  <a:rPr lang="en-US" sz="2400" dirty="0" err="1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jmx</a:t>
                </a:r>
                <a:r>
                  <a:rPr lang="en-US" sz="24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This has to be coherent with the manual user loads (Point 1). Estimate the Virtual user hours also.</a:t>
                </a:r>
              </a:p>
            </p:txBody>
          </p:sp>
          <p:sp>
            <p:nvSpPr>
              <p:cNvPr id="146" name="9%">
                <a:extLst>
                  <a:ext uri="{FF2B5EF4-FFF2-40B4-BE49-F238E27FC236}">
                    <a16:creationId xmlns:a16="http://schemas.microsoft.com/office/drawing/2014/main" id="{372BD011-7345-4DD2-ACBA-97A5675CD87A}"/>
                  </a:ext>
                </a:extLst>
              </p:cNvPr>
              <p:cNvSpPr txBox="1"/>
              <p:nvPr/>
            </p:nvSpPr>
            <p:spPr>
              <a:xfrm>
                <a:off x="18191860" y="10716629"/>
                <a:ext cx="2136374" cy="488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sz="2200" b="0">
                    <a:solidFill>
                      <a:srgbClr val="221903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%</a:t>
                </a:r>
              </a:p>
            </p:txBody>
          </p:sp>
        </p:grpSp>
        <p:sp>
          <p:nvSpPr>
            <p:cNvPr id="143" name="Rounded Rectangle">
              <a:extLst>
                <a:ext uri="{FF2B5EF4-FFF2-40B4-BE49-F238E27FC236}">
                  <a16:creationId xmlns:a16="http://schemas.microsoft.com/office/drawing/2014/main" id="{96BB1BE7-E0F1-4D89-A0E0-7AA07E8FF3D5}"/>
                </a:ext>
              </a:extLst>
            </p:cNvPr>
            <p:cNvSpPr/>
            <p:nvPr/>
          </p:nvSpPr>
          <p:spPr>
            <a:xfrm>
              <a:off x="18240889" y="10401618"/>
              <a:ext cx="3840351" cy="275219"/>
            </a:xfrm>
            <a:prstGeom prst="roundRect">
              <a:avLst>
                <a:gd name="adj" fmla="val 50000"/>
              </a:avLst>
            </a:prstGeom>
            <a:solidFill>
              <a:srgbClr val="E3E4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E745A2F-436C-48EA-BAE1-6ED168884086}"/>
              </a:ext>
            </a:extLst>
          </p:cNvPr>
          <p:cNvGrpSpPr/>
          <p:nvPr/>
        </p:nvGrpSpPr>
        <p:grpSpPr>
          <a:xfrm>
            <a:off x="1735666" y="11646770"/>
            <a:ext cx="20912669" cy="1436991"/>
            <a:chOff x="1735665" y="9842738"/>
            <a:chExt cx="20912669" cy="143699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B84493-124C-41B3-8E6B-8D35F10FF816}"/>
                </a:ext>
              </a:extLst>
            </p:cNvPr>
            <p:cNvGrpSpPr/>
            <p:nvPr/>
          </p:nvGrpSpPr>
          <p:grpSpPr>
            <a:xfrm>
              <a:off x="1735665" y="9842738"/>
              <a:ext cx="20912669" cy="1436991"/>
              <a:chOff x="1735666" y="10383745"/>
              <a:chExt cx="20912669" cy="1590311"/>
            </a:xfrm>
          </p:grpSpPr>
          <p:sp>
            <p:nvSpPr>
              <p:cNvPr id="161" name="Rounded Rectangle">
                <a:extLst>
                  <a:ext uri="{FF2B5EF4-FFF2-40B4-BE49-F238E27FC236}">
                    <a16:creationId xmlns:a16="http://schemas.microsoft.com/office/drawing/2014/main" id="{40ED282F-CEEF-46EF-98A7-43EEBCAC4450}"/>
                  </a:ext>
                </a:extLst>
              </p:cNvPr>
              <p:cNvSpPr/>
              <p:nvPr/>
            </p:nvSpPr>
            <p:spPr>
              <a:xfrm>
                <a:off x="1735666" y="10383745"/>
                <a:ext cx="20912669" cy="1590311"/>
              </a:xfrm>
              <a:prstGeom prst="roundRect">
                <a:avLst>
                  <a:gd name="adj" fmla="val 2416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42900" dist="25400" dir="5400000" rotWithShape="0">
                  <a:srgbClr val="000000">
                    <a:alpha val="1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2" name="Line">
                <a:extLst>
                  <a:ext uri="{FF2B5EF4-FFF2-40B4-BE49-F238E27FC236}">
                    <a16:creationId xmlns:a16="http://schemas.microsoft.com/office/drawing/2014/main" id="{37FE5A13-0EDC-4BF5-848A-EB10BE11189A}"/>
                  </a:ext>
                </a:extLst>
              </p:cNvPr>
              <p:cNvSpPr/>
              <p:nvPr/>
            </p:nvSpPr>
            <p:spPr>
              <a:xfrm flipV="1">
                <a:off x="17724969" y="10589540"/>
                <a:ext cx="1" cy="1178722"/>
              </a:xfrm>
              <a:prstGeom prst="line">
                <a:avLst/>
              </a:prstGeom>
              <a:noFill/>
              <a:ln w="25400" cap="rnd">
                <a:solidFill>
                  <a:srgbClr val="ADACB4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7134449-EE0D-4EAA-A964-8ABB4D631404}"/>
                </a:ext>
              </a:extLst>
            </p:cNvPr>
            <p:cNvGrpSpPr/>
            <p:nvPr/>
          </p:nvGrpSpPr>
          <p:grpSpPr>
            <a:xfrm>
              <a:off x="1966910" y="10063716"/>
              <a:ext cx="1138222" cy="995037"/>
              <a:chOff x="1966911" y="10628300"/>
              <a:chExt cx="1138222" cy="1101202"/>
            </a:xfrm>
          </p:grpSpPr>
          <p:sp>
            <p:nvSpPr>
              <p:cNvPr id="159" name="Rounded Rectangle">
                <a:extLst>
                  <a:ext uri="{FF2B5EF4-FFF2-40B4-BE49-F238E27FC236}">
                    <a16:creationId xmlns:a16="http://schemas.microsoft.com/office/drawing/2014/main" id="{81C83B40-C364-451D-97B4-C63F5F30A80F}"/>
                  </a:ext>
                </a:extLst>
              </p:cNvPr>
              <p:cNvSpPr/>
              <p:nvPr/>
            </p:nvSpPr>
            <p:spPr>
              <a:xfrm>
                <a:off x="1966911" y="10628300"/>
                <a:ext cx="1138222" cy="1101202"/>
              </a:xfrm>
              <a:prstGeom prst="roundRect">
                <a:avLst>
                  <a:gd name="adj" fmla="val 21531"/>
                </a:avLst>
              </a:prstGeom>
              <a:gradFill flip="none" rotWithShape="1">
                <a:gsLst>
                  <a:gs pos="96000">
                    <a:srgbClr val="4FAAB6"/>
                  </a:gs>
                  <a:gs pos="0">
                    <a:srgbClr val="83D9E5"/>
                  </a:gs>
                </a:gsLst>
                <a:lin ang="6960000" scaled="0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0" name="5">
                <a:extLst>
                  <a:ext uri="{FF2B5EF4-FFF2-40B4-BE49-F238E27FC236}">
                    <a16:creationId xmlns:a16="http://schemas.microsoft.com/office/drawing/2014/main" id="{93A292C5-5636-49D3-A0D6-C8C9879B0C97}"/>
                  </a:ext>
                </a:extLst>
              </p:cNvPr>
              <p:cNvSpPr txBox="1"/>
              <p:nvPr/>
            </p:nvSpPr>
            <p:spPr>
              <a:xfrm>
                <a:off x="2137071" y="10866672"/>
                <a:ext cx="797902" cy="624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b="1" dirty="0">
                    <a:solidFill>
                      <a:srgbClr val="FEFCFF"/>
                    </a:solidFill>
                    <a:latin typeface="Century Gothic" panose="020B0502020202020204" pitchFamily="34" charset="0"/>
                  </a:rPr>
                  <a:t>7</a:t>
                </a:r>
                <a:endParaRPr b="1" dirty="0">
                  <a:solidFill>
                    <a:srgbClr val="FEFCFF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2A37F07-FB9C-455D-B6DA-CACE5D83E00F}"/>
                </a:ext>
              </a:extLst>
            </p:cNvPr>
            <p:cNvGrpSpPr/>
            <p:nvPr/>
          </p:nvGrpSpPr>
          <p:grpSpPr>
            <a:xfrm>
              <a:off x="3689543" y="10023256"/>
              <a:ext cx="16638690" cy="1059714"/>
              <a:chOff x="3689544" y="10583522"/>
              <a:chExt cx="16638690" cy="1172780"/>
            </a:xfrm>
          </p:grpSpPr>
          <p:sp>
            <p:nvSpPr>
              <p:cNvPr id="157" name="Lorem Ipsum has been the industry's standard dummy text ever since the 1500s, when an unknown printer took a galley of type and scrambled it to make a type specimen book.">
                <a:extLst>
                  <a:ext uri="{FF2B5EF4-FFF2-40B4-BE49-F238E27FC236}">
                    <a16:creationId xmlns:a16="http://schemas.microsoft.com/office/drawing/2014/main" id="{DEBF5380-FA5F-4B35-8BAC-29A79202347B}"/>
                  </a:ext>
                </a:extLst>
              </p:cNvPr>
              <p:cNvSpPr txBox="1"/>
              <p:nvPr/>
            </p:nvSpPr>
            <p:spPr>
              <a:xfrm>
                <a:off x="3689544" y="10583522"/>
                <a:ext cx="13935219" cy="1172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200" b="0">
                    <a:solidFill>
                      <a:srgbClr val="ADADB3"/>
                    </a:solidFill>
                    <a:latin typeface="Poppins Regular"/>
                    <a:ea typeface="Poppins Regular"/>
                    <a:cs typeface="Poppins Regular"/>
                    <a:sym typeface="Poppins Regular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Final Execution and Reporting  </a:t>
                </a:r>
                <a:r>
                  <a:rPr lang="en-US" sz="24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|  As signed off with client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Prepare and send the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Final load test report</a:t>
                </a:r>
                <a:r>
                  <a:rPr lang="en-US" sz="20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 with observations / findings / conclusion / recommendations.</a:t>
                </a:r>
              </a:p>
            </p:txBody>
          </p:sp>
          <p:sp>
            <p:nvSpPr>
              <p:cNvPr id="158" name="9%">
                <a:extLst>
                  <a:ext uri="{FF2B5EF4-FFF2-40B4-BE49-F238E27FC236}">
                    <a16:creationId xmlns:a16="http://schemas.microsoft.com/office/drawing/2014/main" id="{CFC40BCF-A2F2-41E7-A271-4BA043C46F1B}"/>
                  </a:ext>
                </a:extLst>
              </p:cNvPr>
              <p:cNvSpPr txBox="1"/>
              <p:nvPr/>
            </p:nvSpPr>
            <p:spPr>
              <a:xfrm>
                <a:off x="18191860" y="10716629"/>
                <a:ext cx="2136374" cy="488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sz="2200" b="0">
                    <a:solidFill>
                      <a:srgbClr val="221903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%</a:t>
                </a:r>
              </a:p>
            </p:txBody>
          </p:sp>
        </p:grpSp>
        <p:sp>
          <p:nvSpPr>
            <p:cNvPr id="155" name="Rounded Rectangle">
              <a:extLst>
                <a:ext uri="{FF2B5EF4-FFF2-40B4-BE49-F238E27FC236}">
                  <a16:creationId xmlns:a16="http://schemas.microsoft.com/office/drawing/2014/main" id="{EAE46635-C332-4DD7-876E-CB414BBBF6EF}"/>
                </a:ext>
              </a:extLst>
            </p:cNvPr>
            <p:cNvSpPr/>
            <p:nvPr/>
          </p:nvSpPr>
          <p:spPr>
            <a:xfrm>
              <a:off x="18240888" y="10605176"/>
              <a:ext cx="3840351" cy="248686"/>
            </a:xfrm>
            <a:prstGeom prst="roundRect">
              <a:avLst>
                <a:gd name="adj" fmla="val 50000"/>
              </a:avLst>
            </a:prstGeom>
            <a:solidFill>
              <a:srgbClr val="E3E4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A6E2839-F8DF-4EEA-8472-324AB0852444}"/>
              </a:ext>
            </a:extLst>
          </p:cNvPr>
          <p:cNvGrpSpPr/>
          <p:nvPr/>
        </p:nvGrpSpPr>
        <p:grpSpPr>
          <a:xfrm>
            <a:off x="1735666" y="6972832"/>
            <a:ext cx="20912669" cy="1436991"/>
            <a:chOff x="1735665" y="9842738"/>
            <a:chExt cx="20912669" cy="1436991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B16EA62-6C3E-4C34-84BE-DCA8B8D7DB0D}"/>
                </a:ext>
              </a:extLst>
            </p:cNvPr>
            <p:cNvGrpSpPr/>
            <p:nvPr/>
          </p:nvGrpSpPr>
          <p:grpSpPr>
            <a:xfrm>
              <a:off x="1735665" y="9842738"/>
              <a:ext cx="20912669" cy="1436991"/>
              <a:chOff x="1735666" y="10383745"/>
              <a:chExt cx="20912669" cy="1590311"/>
            </a:xfrm>
          </p:grpSpPr>
          <p:sp>
            <p:nvSpPr>
              <p:cNvPr id="173" name="Rounded Rectangle">
                <a:extLst>
                  <a:ext uri="{FF2B5EF4-FFF2-40B4-BE49-F238E27FC236}">
                    <a16:creationId xmlns:a16="http://schemas.microsoft.com/office/drawing/2014/main" id="{35776A64-1611-4857-9830-8AA285110598}"/>
                  </a:ext>
                </a:extLst>
              </p:cNvPr>
              <p:cNvSpPr/>
              <p:nvPr/>
            </p:nvSpPr>
            <p:spPr>
              <a:xfrm>
                <a:off x="1735666" y="10383745"/>
                <a:ext cx="20912669" cy="1590311"/>
              </a:xfrm>
              <a:prstGeom prst="roundRect">
                <a:avLst>
                  <a:gd name="adj" fmla="val 2416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42900" dist="25400" dir="5400000" rotWithShape="0">
                  <a:srgbClr val="000000">
                    <a:alpha val="1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4" name="Line">
                <a:extLst>
                  <a:ext uri="{FF2B5EF4-FFF2-40B4-BE49-F238E27FC236}">
                    <a16:creationId xmlns:a16="http://schemas.microsoft.com/office/drawing/2014/main" id="{0CCF83E4-E2E3-4B0E-AA40-E061E1795907}"/>
                  </a:ext>
                </a:extLst>
              </p:cNvPr>
              <p:cNvSpPr/>
              <p:nvPr/>
            </p:nvSpPr>
            <p:spPr>
              <a:xfrm flipV="1">
                <a:off x="17724969" y="10589540"/>
                <a:ext cx="1" cy="1178722"/>
              </a:xfrm>
              <a:prstGeom prst="line">
                <a:avLst/>
              </a:prstGeom>
              <a:noFill/>
              <a:ln w="25400" cap="rnd">
                <a:solidFill>
                  <a:srgbClr val="ADACB4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5CD4CD8-9855-4FFE-B542-353C925DEEA6}"/>
                </a:ext>
              </a:extLst>
            </p:cNvPr>
            <p:cNvGrpSpPr/>
            <p:nvPr/>
          </p:nvGrpSpPr>
          <p:grpSpPr>
            <a:xfrm>
              <a:off x="1966910" y="10063716"/>
              <a:ext cx="1138222" cy="995037"/>
              <a:chOff x="1966911" y="10628300"/>
              <a:chExt cx="1138222" cy="1101202"/>
            </a:xfrm>
          </p:grpSpPr>
          <p:sp>
            <p:nvSpPr>
              <p:cNvPr id="171" name="Rounded Rectangle">
                <a:extLst>
                  <a:ext uri="{FF2B5EF4-FFF2-40B4-BE49-F238E27FC236}">
                    <a16:creationId xmlns:a16="http://schemas.microsoft.com/office/drawing/2014/main" id="{3A6ED547-A70B-43BC-997E-4F7C75A204D1}"/>
                  </a:ext>
                </a:extLst>
              </p:cNvPr>
              <p:cNvSpPr/>
              <p:nvPr/>
            </p:nvSpPr>
            <p:spPr>
              <a:xfrm>
                <a:off x="1966911" y="10628300"/>
                <a:ext cx="1138222" cy="1101202"/>
              </a:xfrm>
              <a:prstGeom prst="roundRect">
                <a:avLst>
                  <a:gd name="adj" fmla="val 21531"/>
                </a:avLst>
              </a:prstGeom>
              <a:gradFill flip="none" rotWithShape="1">
                <a:gsLst>
                  <a:gs pos="96000">
                    <a:srgbClr val="4FAAB6"/>
                  </a:gs>
                  <a:gs pos="0">
                    <a:srgbClr val="83D9E5"/>
                  </a:gs>
                </a:gsLst>
                <a:lin ang="6960000" scaled="0"/>
                <a:tileRect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3200" dirty="0">
                  <a:solidFill>
                    <a:srgbClr val="FFFFFF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2" name="5">
                <a:extLst>
                  <a:ext uri="{FF2B5EF4-FFF2-40B4-BE49-F238E27FC236}">
                    <a16:creationId xmlns:a16="http://schemas.microsoft.com/office/drawing/2014/main" id="{56F3A386-1D7E-4982-A9F1-37F74A181672}"/>
                  </a:ext>
                </a:extLst>
              </p:cNvPr>
              <p:cNvSpPr txBox="1"/>
              <p:nvPr/>
            </p:nvSpPr>
            <p:spPr>
              <a:xfrm>
                <a:off x="2137071" y="10866672"/>
                <a:ext cx="797902" cy="624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b="1" dirty="0">
                    <a:solidFill>
                      <a:srgbClr val="FEFCFF"/>
                    </a:solidFill>
                    <a:latin typeface="Century Gothic" panose="020B0502020202020204" pitchFamily="34" charset="0"/>
                  </a:rPr>
                  <a:t>4</a:t>
                </a:r>
                <a:endParaRPr b="1" dirty="0">
                  <a:solidFill>
                    <a:srgbClr val="FEFCFF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499A050-E122-4E60-B8CD-A6E7795AD293}"/>
                </a:ext>
              </a:extLst>
            </p:cNvPr>
            <p:cNvGrpSpPr/>
            <p:nvPr/>
          </p:nvGrpSpPr>
          <p:grpSpPr>
            <a:xfrm>
              <a:off x="3689543" y="9998764"/>
              <a:ext cx="16638690" cy="1059714"/>
              <a:chOff x="3689544" y="10556416"/>
              <a:chExt cx="16638690" cy="1172780"/>
            </a:xfrm>
          </p:grpSpPr>
          <p:sp>
            <p:nvSpPr>
              <p:cNvPr id="169" name="Lorem Ipsum has been the industry's standard dummy text ever since the 1500s, when an unknown printer took a galley of type and scrambled it to make a type specimen book.">
                <a:extLst>
                  <a:ext uri="{FF2B5EF4-FFF2-40B4-BE49-F238E27FC236}">
                    <a16:creationId xmlns:a16="http://schemas.microsoft.com/office/drawing/2014/main" id="{DBF77F58-8945-4DF1-A3C0-2DC3F3D8BEED}"/>
                  </a:ext>
                </a:extLst>
              </p:cNvPr>
              <p:cNvSpPr txBox="1"/>
              <p:nvPr/>
            </p:nvSpPr>
            <p:spPr>
              <a:xfrm>
                <a:off x="3689544" y="10556416"/>
                <a:ext cx="13568533" cy="1172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 algn="l">
                  <a:defRPr sz="2200" b="0">
                    <a:solidFill>
                      <a:srgbClr val="ADADB3"/>
                    </a:solidFill>
                    <a:latin typeface="Poppins Regular"/>
                    <a:ea typeface="Poppins Regular"/>
                    <a:cs typeface="Poppins Regular"/>
                    <a:sym typeface="Poppins Regular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Prepare Performance Test Execution Plan and sample report</a:t>
                </a:r>
                <a:r>
                  <a:rPr lang="en-US" sz="24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 |  Based on 1, 2 and 3.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Performance Test Execution Plan</a:t>
                </a:r>
                <a:r>
                  <a:rPr lang="en-US" sz="2000" dirty="0">
                    <a:solidFill>
                      <a:srgbClr val="ADACB4"/>
                    </a:solidFill>
                    <a:latin typeface="Century Gothic" panose="020B0502020202020204" pitchFamily="34" charset="0"/>
                  </a:rPr>
                  <a:t>: Includes tools,  no. of trial runs and the Final execution test plan.  </a:t>
                </a:r>
              </a:p>
            </p:txBody>
          </p:sp>
          <p:sp>
            <p:nvSpPr>
              <p:cNvPr id="170" name="9%">
                <a:extLst>
                  <a:ext uri="{FF2B5EF4-FFF2-40B4-BE49-F238E27FC236}">
                    <a16:creationId xmlns:a16="http://schemas.microsoft.com/office/drawing/2014/main" id="{6AEF6D78-7CA6-40CB-9E16-304DA8265846}"/>
                  </a:ext>
                </a:extLst>
              </p:cNvPr>
              <p:cNvSpPr txBox="1"/>
              <p:nvPr/>
            </p:nvSpPr>
            <p:spPr>
              <a:xfrm>
                <a:off x="18191860" y="10716629"/>
                <a:ext cx="2136374" cy="488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 sz="2200" b="0">
                    <a:solidFill>
                      <a:srgbClr val="221903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dirty="0">
                    <a:solidFill>
                      <a:srgbClr val="50ABB7"/>
                    </a:solidFill>
                    <a:latin typeface="Century Gothic" panose="020B0502020202020204" pitchFamily="34" charset="0"/>
                  </a:rPr>
                  <a:t>%</a:t>
                </a:r>
              </a:p>
            </p:txBody>
          </p:sp>
        </p:grpSp>
        <p:sp>
          <p:nvSpPr>
            <p:cNvPr id="167" name="Rounded Rectangle">
              <a:extLst>
                <a:ext uri="{FF2B5EF4-FFF2-40B4-BE49-F238E27FC236}">
                  <a16:creationId xmlns:a16="http://schemas.microsoft.com/office/drawing/2014/main" id="{C2991842-EFF0-4904-B196-02DD5C26A9AE}"/>
                </a:ext>
              </a:extLst>
            </p:cNvPr>
            <p:cNvSpPr/>
            <p:nvPr/>
          </p:nvSpPr>
          <p:spPr>
            <a:xfrm>
              <a:off x="18240888" y="10605176"/>
              <a:ext cx="3840351" cy="248686"/>
            </a:xfrm>
            <a:prstGeom prst="roundRect">
              <a:avLst>
                <a:gd name="adj" fmla="val 50000"/>
              </a:avLst>
            </a:prstGeom>
            <a:solidFill>
              <a:srgbClr val="E3E4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F26C85-174A-4FA3-9D4D-FA3C2653E426}"/>
              </a:ext>
            </a:extLst>
          </p:cNvPr>
          <p:cNvSpPr/>
          <p:nvPr/>
        </p:nvSpPr>
        <p:spPr>
          <a:xfrm>
            <a:off x="18191860" y="3357849"/>
            <a:ext cx="3789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b="0" dirty="0">
                <a:solidFill>
                  <a:srgbClr val="00B050"/>
                </a:solidFill>
                <a:latin typeface="Century Gothic" panose="020B0502020202020204" pitchFamily="34" charset="0"/>
              </a:rPr>
              <a:t>Niranjan</a:t>
            </a:r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, </a:t>
            </a:r>
            <a:r>
              <a:rPr lang="en-US" sz="1600" b="0" dirty="0">
                <a:solidFill>
                  <a:srgbClr val="00B050"/>
                </a:solidFill>
                <a:latin typeface="Century Gothic" panose="020B0502020202020204" pitchFamily="34" charset="0"/>
              </a:rPr>
              <a:t>Akshaya</a:t>
            </a:r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, </a:t>
            </a: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Babu</a:t>
            </a:r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, Meenakshi</a:t>
            </a:r>
            <a:endParaRPr lang="en-IN" sz="1800" b="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C521E7-F188-45D2-8183-1212C4E16FB4}"/>
              </a:ext>
            </a:extLst>
          </p:cNvPr>
          <p:cNvSpPr/>
          <p:nvPr/>
        </p:nvSpPr>
        <p:spPr>
          <a:xfrm>
            <a:off x="18191860" y="4938636"/>
            <a:ext cx="2787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Naga Naveen, Meenakshi</a:t>
            </a:r>
            <a:endParaRPr lang="en-IN" sz="1800" b="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87E168E-5ECE-44B5-8FA9-E69B5DBD7772}"/>
              </a:ext>
            </a:extLst>
          </p:cNvPr>
          <p:cNvSpPr/>
          <p:nvPr/>
        </p:nvSpPr>
        <p:spPr>
          <a:xfrm>
            <a:off x="18191860" y="6444593"/>
            <a:ext cx="295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Vikesh, Meenakshi, Akshaya</a:t>
            </a:r>
            <a:endParaRPr lang="en-IN" sz="1800" b="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33900CE-3F8A-4C59-9874-9482C6F773F1}"/>
              </a:ext>
            </a:extLst>
          </p:cNvPr>
          <p:cNvSpPr/>
          <p:nvPr/>
        </p:nvSpPr>
        <p:spPr>
          <a:xfrm>
            <a:off x="18176468" y="8008533"/>
            <a:ext cx="3663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Vikesh, Meenakshi, </a:t>
            </a:r>
            <a:r>
              <a:rPr lang="en-US" sz="1600" b="0" dirty="0">
                <a:solidFill>
                  <a:srgbClr val="FFC000"/>
                </a:solidFill>
                <a:latin typeface="Century Gothic" panose="020B0502020202020204" pitchFamily="34" charset="0"/>
              </a:rPr>
              <a:t>Business Analyst</a:t>
            </a:r>
            <a:endParaRPr lang="en-IN" sz="1800" b="0" dirty="0">
              <a:solidFill>
                <a:srgbClr val="FFC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14B8A12-4982-4A4B-AF33-DC9F9B52523A}"/>
              </a:ext>
            </a:extLst>
          </p:cNvPr>
          <p:cNvSpPr/>
          <p:nvPr/>
        </p:nvSpPr>
        <p:spPr>
          <a:xfrm>
            <a:off x="18240889" y="9585589"/>
            <a:ext cx="1992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Meenakshi, Vikesh</a:t>
            </a:r>
            <a:endParaRPr lang="en-IN" sz="1800" b="0" dirty="0">
              <a:solidFill>
                <a:srgbClr val="FFC00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BE10EBC-F1DE-4BEB-B795-6E34879CCA3A}"/>
              </a:ext>
            </a:extLst>
          </p:cNvPr>
          <p:cNvSpPr/>
          <p:nvPr/>
        </p:nvSpPr>
        <p:spPr>
          <a:xfrm>
            <a:off x="18176468" y="11149460"/>
            <a:ext cx="3831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Meenakshi, Vikesh, , </a:t>
            </a:r>
            <a:r>
              <a:rPr lang="en-US" sz="1600" b="0" dirty="0">
                <a:solidFill>
                  <a:srgbClr val="FFC000"/>
                </a:solidFill>
                <a:latin typeface="Century Gothic" panose="020B0502020202020204" pitchFamily="34" charset="0"/>
              </a:rPr>
              <a:t>Business Analyst</a:t>
            </a:r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 </a:t>
            </a:r>
            <a:endParaRPr lang="en-IN" sz="1800" b="0" dirty="0">
              <a:solidFill>
                <a:srgbClr val="FFC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B1B9A2F-34BD-4E5F-9730-A48F0CC54E6C}"/>
              </a:ext>
            </a:extLst>
          </p:cNvPr>
          <p:cNvSpPr/>
          <p:nvPr/>
        </p:nvSpPr>
        <p:spPr>
          <a:xfrm>
            <a:off x="18193799" y="12687710"/>
            <a:ext cx="3594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600" b="0" dirty="0">
                <a:solidFill>
                  <a:srgbClr val="ADACB4"/>
                </a:solidFill>
                <a:latin typeface="Century Gothic" panose="020B0502020202020204" pitchFamily="34" charset="0"/>
              </a:rPr>
              <a:t>Meenakshi, Niranjan, Akshaya , </a:t>
            </a:r>
            <a:r>
              <a:rPr lang="en-US" sz="1600" b="0" dirty="0">
                <a:solidFill>
                  <a:srgbClr val="FFC000"/>
                </a:solidFill>
                <a:latin typeface="Century Gothic" panose="020B0502020202020204" pitchFamily="34" charset="0"/>
              </a:rPr>
              <a:t>BA</a:t>
            </a:r>
            <a:endParaRPr lang="en-IN" sz="1800" b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469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93C58-85F6-4204-AD31-0CF221444A03}"/>
              </a:ext>
            </a:extLst>
          </p:cNvPr>
          <p:cNvGrpSpPr/>
          <p:nvPr/>
        </p:nvGrpSpPr>
        <p:grpSpPr>
          <a:xfrm>
            <a:off x="12192000" y="3620980"/>
            <a:ext cx="11559083" cy="8839674"/>
            <a:chOff x="12871490" y="3738529"/>
            <a:chExt cx="8386195" cy="3999374"/>
          </a:xfrm>
        </p:grpSpPr>
        <p:sp>
          <p:nvSpPr>
            <p:cNvPr id="1559" name="Line"/>
            <p:cNvSpPr/>
            <p:nvPr/>
          </p:nvSpPr>
          <p:spPr>
            <a:xfrm>
              <a:off x="13160658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0" name="Line"/>
            <p:cNvSpPr/>
            <p:nvPr/>
          </p:nvSpPr>
          <p:spPr>
            <a:xfrm>
              <a:off x="13717883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1" name="Line"/>
            <p:cNvSpPr/>
            <p:nvPr/>
          </p:nvSpPr>
          <p:spPr>
            <a:xfrm flipH="1">
              <a:off x="14275107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2" name="Line"/>
            <p:cNvSpPr/>
            <p:nvPr/>
          </p:nvSpPr>
          <p:spPr>
            <a:xfrm flipH="1">
              <a:off x="14832333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3" name="Line"/>
            <p:cNvSpPr/>
            <p:nvPr/>
          </p:nvSpPr>
          <p:spPr>
            <a:xfrm flipH="1">
              <a:off x="15389557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4" name="Line"/>
            <p:cNvSpPr/>
            <p:nvPr/>
          </p:nvSpPr>
          <p:spPr>
            <a:xfrm>
              <a:off x="15946782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5" name="Line"/>
            <p:cNvSpPr/>
            <p:nvPr/>
          </p:nvSpPr>
          <p:spPr>
            <a:xfrm flipH="1">
              <a:off x="16504009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6" name="Line"/>
            <p:cNvSpPr/>
            <p:nvPr/>
          </p:nvSpPr>
          <p:spPr>
            <a:xfrm flipH="1">
              <a:off x="17061233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7" name="Line"/>
            <p:cNvSpPr/>
            <p:nvPr/>
          </p:nvSpPr>
          <p:spPr>
            <a:xfrm flipH="1">
              <a:off x="17618459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8" name="Line"/>
            <p:cNvSpPr/>
            <p:nvPr/>
          </p:nvSpPr>
          <p:spPr>
            <a:xfrm flipH="1">
              <a:off x="18175683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9" name="Line"/>
            <p:cNvSpPr/>
            <p:nvPr/>
          </p:nvSpPr>
          <p:spPr>
            <a:xfrm flipH="1">
              <a:off x="18732908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70" name="Line"/>
            <p:cNvSpPr/>
            <p:nvPr/>
          </p:nvSpPr>
          <p:spPr>
            <a:xfrm flipH="1">
              <a:off x="19290132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71" name="Line"/>
            <p:cNvSpPr/>
            <p:nvPr/>
          </p:nvSpPr>
          <p:spPr>
            <a:xfrm flipH="1">
              <a:off x="19847357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72" name="Line"/>
            <p:cNvSpPr/>
            <p:nvPr/>
          </p:nvSpPr>
          <p:spPr>
            <a:xfrm flipH="1">
              <a:off x="20404582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73" name="Line"/>
            <p:cNvSpPr/>
            <p:nvPr/>
          </p:nvSpPr>
          <p:spPr>
            <a:xfrm flipH="1">
              <a:off x="20961807" y="3971614"/>
              <a:ext cx="1" cy="3766289"/>
            </a:xfrm>
            <a:prstGeom prst="line">
              <a:avLst/>
            </a:prstGeom>
            <a:noFill/>
            <a:ln w="25400" cap="rnd">
              <a:solidFill>
                <a:srgbClr val="ADACB4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89" name="2"/>
            <p:cNvSpPr txBox="1"/>
            <p:nvPr/>
          </p:nvSpPr>
          <p:spPr>
            <a:xfrm>
              <a:off x="12871490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2</a:t>
              </a:r>
              <a:r>
                <a: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2</a:t>
              </a:r>
            </a:p>
          </p:txBody>
        </p:sp>
        <p:sp>
          <p:nvSpPr>
            <p:cNvPr id="1590" name="3"/>
            <p:cNvSpPr txBox="1"/>
            <p:nvPr/>
          </p:nvSpPr>
          <p:spPr>
            <a:xfrm>
              <a:off x="13429134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2</a:t>
              </a:r>
              <a:r>
                <a: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3</a:t>
              </a:r>
            </a:p>
          </p:txBody>
        </p:sp>
        <p:sp>
          <p:nvSpPr>
            <p:cNvPr id="1591" name="4"/>
            <p:cNvSpPr txBox="1"/>
            <p:nvPr/>
          </p:nvSpPr>
          <p:spPr>
            <a:xfrm>
              <a:off x="13986777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2</a:t>
              </a:r>
              <a:r>
                <a: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4</a:t>
              </a:r>
            </a:p>
          </p:txBody>
        </p:sp>
        <p:sp>
          <p:nvSpPr>
            <p:cNvPr id="1592" name="5"/>
            <p:cNvSpPr txBox="1"/>
            <p:nvPr/>
          </p:nvSpPr>
          <p:spPr>
            <a:xfrm>
              <a:off x="14544421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2</a:t>
              </a:r>
              <a:r>
                <a: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5</a:t>
              </a:r>
            </a:p>
          </p:txBody>
        </p:sp>
        <p:sp>
          <p:nvSpPr>
            <p:cNvPr id="1593" name="6"/>
            <p:cNvSpPr txBox="1"/>
            <p:nvPr/>
          </p:nvSpPr>
          <p:spPr>
            <a:xfrm>
              <a:off x="15102066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2</a:t>
              </a:r>
              <a:r>
                <a: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6</a:t>
              </a:r>
            </a:p>
          </p:txBody>
        </p:sp>
        <p:sp>
          <p:nvSpPr>
            <p:cNvPr id="1594" name="7"/>
            <p:cNvSpPr txBox="1"/>
            <p:nvPr/>
          </p:nvSpPr>
          <p:spPr>
            <a:xfrm>
              <a:off x="15659710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29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sp>
          <p:nvSpPr>
            <p:cNvPr id="1595" name="8"/>
            <p:cNvSpPr txBox="1"/>
            <p:nvPr/>
          </p:nvSpPr>
          <p:spPr>
            <a:xfrm>
              <a:off x="16217354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30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sp>
          <p:nvSpPr>
            <p:cNvPr id="1596" name="9"/>
            <p:cNvSpPr txBox="1"/>
            <p:nvPr/>
          </p:nvSpPr>
          <p:spPr>
            <a:xfrm>
              <a:off x="16775000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01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sp>
          <p:nvSpPr>
            <p:cNvPr id="1597" name="10"/>
            <p:cNvSpPr txBox="1"/>
            <p:nvPr/>
          </p:nvSpPr>
          <p:spPr>
            <a:xfrm>
              <a:off x="17332643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02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sp>
          <p:nvSpPr>
            <p:cNvPr id="1598" name="11"/>
            <p:cNvSpPr txBox="1"/>
            <p:nvPr/>
          </p:nvSpPr>
          <p:spPr>
            <a:xfrm>
              <a:off x="17890287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03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sp>
          <p:nvSpPr>
            <p:cNvPr id="1599" name="12"/>
            <p:cNvSpPr txBox="1"/>
            <p:nvPr/>
          </p:nvSpPr>
          <p:spPr>
            <a:xfrm>
              <a:off x="18447932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06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sp>
          <p:nvSpPr>
            <p:cNvPr id="1600" name="13"/>
            <p:cNvSpPr txBox="1"/>
            <p:nvPr/>
          </p:nvSpPr>
          <p:spPr>
            <a:xfrm>
              <a:off x="19005576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07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sp>
          <p:nvSpPr>
            <p:cNvPr id="1601" name="14"/>
            <p:cNvSpPr txBox="1"/>
            <p:nvPr/>
          </p:nvSpPr>
          <p:spPr>
            <a:xfrm>
              <a:off x="19563220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08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sp>
          <p:nvSpPr>
            <p:cNvPr id="1602" name="15"/>
            <p:cNvSpPr txBox="1"/>
            <p:nvPr/>
          </p:nvSpPr>
          <p:spPr>
            <a:xfrm>
              <a:off x="20120864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09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sp>
          <p:nvSpPr>
            <p:cNvPr id="1603" name="16"/>
            <p:cNvSpPr txBox="1"/>
            <p:nvPr/>
          </p:nvSpPr>
          <p:spPr>
            <a:xfrm>
              <a:off x="20678508" y="3738529"/>
              <a:ext cx="579177" cy="14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10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</p:grpSp>
      <p:sp>
        <p:nvSpPr>
          <p:cNvPr id="111" name="Daily Plan">
            <a:extLst>
              <a:ext uri="{FF2B5EF4-FFF2-40B4-BE49-F238E27FC236}">
                <a16:creationId xmlns:a16="http://schemas.microsoft.com/office/drawing/2014/main" id="{40EBFE77-D4B0-8643-844D-0F1508A64C75}"/>
              </a:ext>
            </a:extLst>
          </p:cNvPr>
          <p:cNvSpPr txBox="1"/>
          <p:nvPr/>
        </p:nvSpPr>
        <p:spPr>
          <a:xfrm>
            <a:off x="1735665" y="948276"/>
            <a:ext cx="10390516" cy="204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6000" b="0">
                <a:solidFill>
                  <a:srgbClr val="22190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ADACB4"/>
                </a:solidFill>
                <a:latin typeface="Century Gothic" panose="020B0502020202020204" pitchFamily="34" charset="0"/>
              </a:rPr>
              <a:t>Reckitt Benkiser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Load Test Schedule</a:t>
            </a:r>
            <a:endParaRPr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0" name="Rounded Rectangle">
            <a:extLst>
              <a:ext uri="{FF2B5EF4-FFF2-40B4-BE49-F238E27FC236}">
                <a16:creationId xmlns:a16="http://schemas.microsoft.com/office/drawing/2014/main" id="{54FE059F-1E48-48F3-9052-A5439F6EB1C8}"/>
              </a:ext>
            </a:extLst>
          </p:cNvPr>
          <p:cNvSpPr/>
          <p:nvPr/>
        </p:nvSpPr>
        <p:spPr>
          <a:xfrm>
            <a:off x="12621620" y="4733572"/>
            <a:ext cx="1512596" cy="275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6000">
                <a:srgbClr val="4FAAB6"/>
              </a:gs>
              <a:gs pos="0">
                <a:srgbClr val="83D9E5"/>
              </a:gs>
            </a:gsLst>
            <a:lin ang="6960000" scaled="0"/>
            <a:tileRect/>
          </a:gradFill>
          <a:ln w="12700" cap="flat">
            <a:noFill/>
            <a:miter lim="400000"/>
          </a:ln>
          <a:effectLst>
            <a:glow rad="508000">
              <a:srgbClr val="F6F6FB">
                <a:alpha val="35000"/>
              </a:srgbClr>
            </a:glow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Helvetica Neue Medium"/>
              <a:cs typeface="Helvetica Neue Medium"/>
              <a:sym typeface="Helvetica Neue"/>
            </a:endParaRPr>
          </a:p>
        </p:txBody>
      </p:sp>
      <p:sp>
        <p:nvSpPr>
          <p:cNvPr id="132" name="Rounded Rectangle">
            <a:extLst>
              <a:ext uri="{FF2B5EF4-FFF2-40B4-BE49-F238E27FC236}">
                <a16:creationId xmlns:a16="http://schemas.microsoft.com/office/drawing/2014/main" id="{9106902A-D0B7-4BAE-8B08-961F3F5244C3}"/>
              </a:ext>
            </a:extLst>
          </p:cNvPr>
          <p:cNvSpPr/>
          <p:nvPr/>
        </p:nvSpPr>
        <p:spPr>
          <a:xfrm>
            <a:off x="12595497" y="5865486"/>
            <a:ext cx="1538719" cy="275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6000">
                <a:srgbClr val="4FAAB6"/>
              </a:gs>
              <a:gs pos="0">
                <a:srgbClr val="83D9E5"/>
              </a:gs>
            </a:gsLst>
            <a:lin ang="6960000" scaled="0"/>
            <a:tileRect/>
          </a:gradFill>
          <a:ln w="12700" cap="flat">
            <a:noFill/>
            <a:miter lim="400000"/>
          </a:ln>
          <a:effectLst>
            <a:glow rad="508000">
              <a:srgbClr val="F6F6FB">
                <a:alpha val="35000"/>
              </a:srgbClr>
            </a:glow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Helvetica Neue Medium"/>
              <a:cs typeface="Helvetica Neue Medium"/>
              <a:sym typeface="Helvetica Neue"/>
            </a:endParaRPr>
          </a:p>
        </p:txBody>
      </p:sp>
      <p:sp>
        <p:nvSpPr>
          <p:cNvPr id="134" name="Rounded Rectangle">
            <a:extLst>
              <a:ext uri="{FF2B5EF4-FFF2-40B4-BE49-F238E27FC236}">
                <a16:creationId xmlns:a16="http://schemas.microsoft.com/office/drawing/2014/main" id="{88B90C4D-CE44-4E7A-AFD1-A58CE14F2E8D}"/>
              </a:ext>
            </a:extLst>
          </p:cNvPr>
          <p:cNvSpPr/>
          <p:nvPr/>
        </p:nvSpPr>
        <p:spPr>
          <a:xfrm>
            <a:off x="14134217" y="7251910"/>
            <a:ext cx="1538718" cy="275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6000">
                <a:srgbClr val="4FAAB6"/>
              </a:gs>
              <a:gs pos="0">
                <a:srgbClr val="83D9E5"/>
              </a:gs>
            </a:gsLst>
            <a:lin ang="6960000" scaled="0"/>
            <a:tileRect/>
          </a:gradFill>
          <a:ln w="12700" cap="flat">
            <a:noFill/>
            <a:miter lim="400000"/>
          </a:ln>
          <a:effectLst>
            <a:glow rad="508000">
              <a:srgbClr val="F6F6FB">
                <a:alpha val="35000"/>
              </a:srgbClr>
            </a:glow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Helvetica Neue Medium"/>
              <a:cs typeface="Helvetica Neue Medium"/>
              <a:sym typeface="Helvetica Neue"/>
            </a:endParaRPr>
          </a:p>
        </p:txBody>
      </p:sp>
      <p:sp>
        <p:nvSpPr>
          <p:cNvPr id="136" name="Rounded Rectangle">
            <a:extLst>
              <a:ext uri="{FF2B5EF4-FFF2-40B4-BE49-F238E27FC236}">
                <a16:creationId xmlns:a16="http://schemas.microsoft.com/office/drawing/2014/main" id="{CEA10EBF-4C52-4007-89EB-F1E70325E35C}"/>
              </a:ext>
            </a:extLst>
          </p:cNvPr>
          <p:cNvSpPr/>
          <p:nvPr/>
        </p:nvSpPr>
        <p:spPr>
          <a:xfrm>
            <a:off x="16438364" y="8467407"/>
            <a:ext cx="760508" cy="275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6000">
                <a:srgbClr val="4FAAB6"/>
              </a:gs>
              <a:gs pos="0">
                <a:srgbClr val="83D9E5"/>
              </a:gs>
            </a:gsLst>
            <a:lin ang="6960000" scaled="0"/>
            <a:tileRect/>
          </a:gradFill>
          <a:ln w="12700" cap="flat">
            <a:noFill/>
            <a:miter lim="400000"/>
          </a:ln>
          <a:effectLst>
            <a:glow rad="508000">
              <a:srgbClr val="F6F6FB">
                <a:alpha val="35000"/>
              </a:srgbClr>
            </a:glow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Helvetica Neue Medium"/>
              <a:cs typeface="Helvetica Neue Medium"/>
              <a:sym typeface="Helvetica Neue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40022F-B113-4114-AFFB-AAE05CC1A90C}"/>
              </a:ext>
            </a:extLst>
          </p:cNvPr>
          <p:cNvCxnSpPr>
            <a:cxnSpLocks/>
          </p:cNvCxnSpPr>
          <p:nvPr/>
        </p:nvCxnSpPr>
        <p:spPr>
          <a:xfrm>
            <a:off x="1735666" y="1913152"/>
            <a:ext cx="6455834" cy="0"/>
          </a:xfrm>
          <a:prstGeom prst="line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19" name="Lorem Ipsum is simply"/>
          <p:cNvSpPr txBox="1"/>
          <p:nvPr/>
        </p:nvSpPr>
        <p:spPr>
          <a:xfrm>
            <a:off x="3157491" y="4542254"/>
            <a:ext cx="95556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Calculate load per user </a:t>
            </a:r>
          </a:p>
          <a:p>
            <a:pPr lvl="0">
              <a:defRPr/>
            </a:pPr>
            <a:r>
              <a:rPr kumimoji="0" lang="en-US" sz="2200" u="none" strike="noStrike" kern="0" cap="none" spc="0" normalizeH="0" baseline="0" noProof="0" dirty="0">
                <a:ln>
                  <a:noFill/>
                </a:ln>
                <a:solidFill>
                  <a:srgbClr val="ADACB4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rPr>
              <a:t>No artifact</a:t>
            </a:r>
            <a:endParaRPr kumimoji="0" sz="2200" u="none" strike="noStrike" kern="0" cap="none" spc="0" normalizeH="0" baseline="0" noProof="0" dirty="0">
              <a:ln>
                <a:noFill/>
              </a:ln>
              <a:solidFill>
                <a:srgbClr val="ADACB4"/>
              </a:solidFill>
              <a:effectLst/>
              <a:uLnTx/>
              <a:uFillTx/>
              <a:latin typeface="Century Gothic" panose="020B0502020202020204" pitchFamily="34" charset="0"/>
              <a:sym typeface="Poppins Medium"/>
            </a:endParaRPr>
          </a:p>
        </p:txBody>
      </p:sp>
      <p:sp>
        <p:nvSpPr>
          <p:cNvPr id="153" name="2">
            <a:extLst>
              <a:ext uri="{FF2B5EF4-FFF2-40B4-BE49-F238E27FC236}">
                <a16:creationId xmlns:a16="http://schemas.microsoft.com/office/drawing/2014/main" id="{824563D5-A3AC-40BF-8088-0EE97AEBA1AF}"/>
              </a:ext>
            </a:extLst>
          </p:cNvPr>
          <p:cNvSpPr txBox="1"/>
          <p:nvPr/>
        </p:nvSpPr>
        <p:spPr>
          <a:xfrm>
            <a:off x="12313958" y="3126527"/>
            <a:ext cx="7983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rPr>
              <a:t>June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363940"/>
              </a:solidFill>
              <a:effectLst/>
              <a:uLnTx/>
              <a:uFillTx/>
              <a:latin typeface="Century Gothic" panose="020B0502020202020204" pitchFamily="34" charset="0"/>
              <a:sym typeface="Poppins Medium"/>
            </a:endParaRPr>
          </a:p>
        </p:txBody>
      </p:sp>
      <p:sp>
        <p:nvSpPr>
          <p:cNvPr id="1620" name="Lorem Ipsum is simply"/>
          <p:cNvSpPr txBox="1"/>
          <p:nvPr/>
        </p:nvSpPr>
        <p:spPr>
          <a:xfrm>
            <a:off x="3157491" y="7052690"/>
            <a:ext cx="95556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Preparation of performance test scenarios and Execution Plan</a:t>
            </a:r>
          </a:p>
          <a:p>
            <a:pPr lvl="0">
              <a:defRPr/>
            </a:pPr>
            <a:r>
              <a:rPr lang="en-US" dirty="0">
                <a:solidFill>
                  <a:srgbClr val="ADACB4"/>
                </a:solidFill>
                <a:latin typeface="Century Gothic" panose="020B0502020202020204" pitchFamily="34" charset="0"/>
              </a:rPr>
              <a:t>Draft Performance Test Execution Plan</a:t>
            </a:r>
            <a:endParaRPr kumimoji="0" sz="2200" i="0" u="none" strike="noStrike" kern="0" cap="none" spc="0" normalizeH="0" baseline="0" noProof="0" dirty="0">
              <a:ln>
                <a:noFill/>
              </a:ln>
              <a:solidFill>
                <a:srgbClr val="ADACB4"/>
              </a:solidFill>
              <a:effectLst/>
              <a:uLnTx/>
              <a:uFillTx/>
              <a:latin typeface="Century Gothic" panose="020B0502020202020204" pitchFamily="34" charset="0"/>
              <a:sym typeface="Poppins Medium"/>
            </a:endParaRPr>
          </a:p>
        </p:txBody>
      </p:sp>
      <p:sp>
        <p:nvSpPr>
          <p:cNvPr id="1624" name="Lorem Ipsum is simply"/>
          <p:cNvSpPr txBox="1"/>
          <p:nvPr/>
        </p:nvSpPr>
        <p:spPr>
          <a:xfrm>
            <a:off x="3157491" y="8293162"/>
            <a:ext cx="9555621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Preparation of performance test scenarios and Execution Plan</a:t>
            </a:r>
          </a:p>
          <a:p>
            <a:pPr lvl="0">
              <a:defRPr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Performance Test Execution Plan</a:t>
            </a:r>
            <a:endParaRPr lang="en-US" dirty="0">
              <a:solidFill>
                <a:srgbClr val="ADACB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23" name="Lorem Ipsum is simply"/>
          <p:cNvSpPr txBox="1"/>
          <p:nvPr/>
        </p:nvSpPr>
        <p:spPr>
          <a:xfrm>
            <a:off x="3157492" y="5723730"/>
            <a:ext cx="89161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Identification of Peak load and most visited pages</a:t>
            </a:r>
          </a:p>
          <a:p>
            <a:pPr lvl="0">
              <a:defRPr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GA Load Insights Document</a:t>
            </a:r>
          </a:p>
        </p:txBody>
      </p:sp>
      <p:sp>
        <p:nvSpPr>
          <p:cNvPr id="148" name="Lorem Ipsum is simply">
            <a:extLst>
              <a:ext uri="{FF2B5EF4-FFF2-40B4-BE49-F238E27FC236}">
                <a16:creationId xmlns:a16="http://schemas.microsoft.com/office/drawing/2014/main" id="{29455D0B-1B53-4C72-B619-E9B8584FCB07}"/>
              </a:ext>
            </a:extLst>
          </p:cNvPr>
          <p:cNvSpPr txBox="1"/>
          <p:nvPr/>
        </p:nvSpPr>
        <p:spPr>
          <a:xfrm>
            <a:off x="1093105" y="4542255"/>
            <a:ext cx="1454178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# 001</a:t>
            </a:r>
            <a:endParaRPr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9" name="Lorem Ipsum is simply">
            <a:extLst>
              <a:ext uri="{FF2B5EF4-FFF2-40B4-BE49-F238E27FC236}">
                <a16:creationId xmlns:a16="http://schemas.microsoft.com/office/drawing/2014/main" id="{FF0E6C75-93B5-4E7D-99CC-9DE6F21CD4B1}"/>
              </a:ext>
            </a:extLst>
          </p:cNvPr>
          <p:cNvSpPr txBox="1"/>
          <p:nvPr/>
        </p:nvSpPr>
        <p:spPr>
          <a:xfrm>
            <a:off x="1093105" y="6991353"/>
            <a:ext cx="1454178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# 001</a:t>
            </a:r>
          </a:p>
        </p:txBody>
      </p:sp>
      <p:sp>
        <p:nvSpPr>
          <p:cNvPr id="150" name="Lorem Ipsum is simply">
            <a:extLst>
              <a:ext uri="{FF2B5EF4-FFF2-40B4-BE49-F238E27FC236}">
                <a16:creationId xmlns:a16="http://schemas.microsoft.com/office/drawing/2014/main" id="{200FE559-A5CA-4EB3-A028-13E14F6DD63C}"/>
              </a:ext>
            </a:extLst>
          </p:cNvPr>
          <p:cNvSpPr txBox="1"/>
          <p:nvPr/>
        </p:nvSpPr>
        <p:spPr>
          <a:xfrm>
            <a:off x="1093105" y="5766804"/>
            <a:ext cx="1454178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# 001</a:t>
            </a:r>
          </a:p>
        </p:txBody>
      </p:sp>
      <p:sp>
        <p:nvSpPr>
          <p:cNvPr id="151" name="Lorem Ipsum is simply">
            <a:extLst>
              <a:ext uri="{FF2B5EF4-FFF2-40B4-BE49-F238E27FC236}">
                <a16:creationId xmlns:a16="http://schemas.microsoft.com/office/drawing/2014/main" id="{FF093DB7-5844-47FA-8267-A6A1C6B2551F}"/>
              </a:ext>
            </a:extLst>
          </p:cNvPr>
          <p:cNvSpPr txBox="1"/>
          <p:nvPr/>
        </p:nvSpPr>
        <p:spPr>
          <a:xfrm>
            <a:off x="1093105" y="8215902"/>
            <a:ext cx="1454178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# 001</a:t>
            </a:r>
          </a:p>
        </p:txBody>
      </p:sp>
      <p:sp>
        <p:nvSpPr>
          <p:cNvPr id="157" name="Lorem Ipsum is simply">
            <a:extLst>
              <a:ext uri="{FF2B5EF4-FFF2-40B4-BE49-F238E27FC236}">
                <a16:creationId xmlns:a16="http://schemas.microsoft.com/office/drawing/2014/main" id="{13ADBAAF-9966-49F6-A71B-9FD7B42EB990}"/>
              </a:ext>
            </a:extLst>
          </p:cNvPr>
          <p:cNvSpPr txBox="1"/>
          <p:nvPr/>
        </p:nvSpPr>
        <p:spPr>
          <a:xfrm>
            <a:off x="1093105" y="9559778"/>
            <a:ext cx="1454178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# 001</a:t>
            </a:r>
          </a:p>
        </p:txBody>
      </p:sp>
      <p:sp>
        <p:nvSpPr>
          <p:cNvPr id="161" name="Lorem Ipsum is simply">
            <a:extLst>
              <a:ext uri="{FF2B5EF4-FFF2-40B4-BE49-F238E27FC236}">
                <a16:creationId xmlns:a16="http://schemas.microsoft.com/office/drawing/2014/main" id="{C242FB7C-0B98-466D-8770-BFBA9225C3F6}"/>
              </a:ext>
            </a:extLst>
          </p:cNvPr>
          <p:cNvSpPr txBox="1"/>
          <p:nvPr/>
        </p:nvSpPr>
        <p:spPr>
          <a:xfrm>
            <a:off x="1063608" y="10710218"/>
            <a:ext cx="1454178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# 001</a:t>
            </a:r>
          </a:p>
        </p:txBody>
      </p:sp>
      <p:sp>
        <p:nvSpPr>
          <p:cNvPr id="162" name="Lorem Ipsum is simply">
            <a:extLst>
              <a:ext uri="{FF2B5EF4-FFF2-40B4-BE49-F238E27FC236}">
                <a16:creationId xmlns:a16="http://schemas.microsoft.com/office/drawing/2014/main" id="{46E5EBB3-BE6B-4DE5-A7A2-1B15988E5631}"/>
              </a:ext>
            </a:extLst>
          </p:cNvPr>
          <p:cNvSpPr txBox="1"/>
          <p:nvPr/>
        </p:nvSpPr>
        <p:spPr>
          <a:xfrm>
            <a:off x="1093105" y="11978647"/>
            <a:ext cx="1454178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# 001</a:t>
            </a:r>
          </a:p>
        </p:txBody>
      </p:sp>
      <p:sp>
        <p:nvSpPr>
          <p:cNvPr id="163" name="Lorem Ipsum is simply">
            <a:extLst>
              <a:ext uri="{FF2B5EF4-FFF2-40B4-BE49-F238E27FC236}">
                <a16:creationId xmlns:a16="http://schemas.microsoft.com/office/drawing/2014/main" id="{337E6266-3B77-49D2-9C5F-98B9BA8422AC}"/>
              </a:ext>
            </a:extLst>
          </p:cNvPr>
          <p:cNvSpPr txBox="1"/>
          <p:nvPr/>
        </p:nvSpPr>
        <p:spPr>
          <a:xfrm>
            <a:off x="3249462" y="9556702"/>
            <a:ext cx="9555621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Development of Test Scripts </a:t>
            </a:r>
          </a:p>
          <a:p>
            <a:pPr lvl="0">
              <a:defRPr/>
            </a:pPr>
            <a:r>
              <a:rPr lang="en-US" sz="2400" u="sng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Jmeter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scripts</a:t>
            </a:r>
            <a:endParaRPr kumimoji="0" sz="2200" u="none" strike="noStrike" kern="0" cap="none" spc="0" normalizeH="0" baseline="0" noProof="0" dirty="0">
              <a:ln>
                <a:noFill/>
              </a:ln>
              <a:solidFill>
                <a:srgbClr val="ADACB4"/>
              </a:solidFill>
              <a:effectLst/>
              <a:uLnTx/>
              <a:uFillTx/>
              <a:latin typeface="Century Gothic" panose="020B0502020202020204" pitchFamily="34" charset="0"/>
              <a:sym typeface="Poppins Medium"/>
            </a:endParaRPr>
          </a:p>
        </p:txBody>
      </p:sp>
      <p:sp>
        <p:nvSpPr>
          <p:cNvPr id="164" name="Lorem Ipsum is simply">
            <a:extLst>
              <a:ext uri="{FF2B5EF4-FFF2-40B4-BE49-F238E27FC236}">
                <a16:creationId xmlns:a16="http://schemas.microsoft.com/office/drawing/2014/main" id="{E35CD6BD-1039-44CB-828E-4A0D28BB2438}"/>
              </a:ext>
            </a:extLst>
          </p:cNvPr>
          <p:cNvSpPr txBox="1"/>
          <p:nvPr/>
        </p:nvSpPr>
        <p:spPr>
          <a:xfrm>
            <a:off x="3249462" y="11919653"/>
            <a:ext cx="9555621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Final Execution and Reporting </a:t>
            </a:r>
          </a:p>
          <a:p>
            <a:pPr lvl="0">
              <a:defRPr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Final / </a:t>
            </a:r>
            <a:r>
              <a:rPr lang="en-US" sz="2400" u="sng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Conslidated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load test report</a:t>
            </a:r>
            <a:endParaRPr kumimoji="0" sz="2200" i="0" u="none" strike="noStrike" kern="0" cap="none" spc="0" normalizeH="0" baseline="0" noProof="0" dirty="0">
              <a:ln>
                <a:noFill/>
              </a:ln>
              <a:solidFill>
                <a:srgbClr val="ADACB4"/>
              </a:solidFill>
              <a:effectLst/>
              <a:uLnTx/>
              <a:uFillTx/>
              <a:latin typeface="Century Gothic" panose="020B0502020202020204" pitchFamily="34" charset="0"/>
              <a:sym typeface="Poppins Medium"/>
            </a:endParaRPr>
          </a:p>
        </p:txBody>
      </p:sp>
      <p:sp>
        <p:nvSpPr>
          <p:cNvPr id="165" name="Lorem Ipsum is simply">
            <a:extLst>
              <a:ext uri="{FF2B5EF4-FFF2-40B4-BE49-F238E27FC236}">
                <a16:creationId xmlns:a16="http://schemas.microsoft.com/office/drawing/2014/main" id="{504EBFE6-0264-46E0-A553-AD0DC29B5E60}"/>
              </a:ext>
            </a:extLst>
          </p:cNvPr>
          <p:cNvSpPr txBox="1"/>
          <p:nvPr/>
        </p:nvSpPr>
        <p:spPr>
          <a:xfrm>
            <a:off x="3249463" y="10679184"/>
            <a:ext cx="8916198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Dry Runs </a:t>
            </a:r>
          </a:p>
          <a:p>
            <a:pPr lvl="0">
              <a:defRPr/>
            </a:pPr>
            <a:r>
              <a:rPr lang="en-US" dirty="0">
                <a:solidFill>
                  <a:srgbClr val="ADACB4"/>
                </a:solidFill>
                <a:latin typeface="Century Gothic" panose="020B0502020202020204" pitchFamily="34" charset="0"/>
              </a:rPr>
              <a:t>Final Configurations,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Dry Run Reports  </a:t>
            </a:r>
          </a:p>
        </p:txBody>
      </p:sp>
      <p:sp>
        <p:nvSpPr>
          <p:cNvPr id="166" name="Rounded Rectangle">
            <a:extLst>
              <a:ext uri="{FF2B5EF4-FFF2-40B4-BE49-F238E27FC236}">
                <a16:creationId xmlns:a16="http://schemas.microsoft.com/office/drawing/2014/main" id="{2AA87E1D-469F-4656-AF48-770EC1532262}"/>
              </a:ext>
            </a:extLst>
          </p:cNvPr>
          <p:cNvSpPr/>
          <p:nvPr/>
        </p:nvSpPr>
        <p:spPr>
          <a:xfrm>
            <a:off x="16438364" y="9628647"/>
            <a:ext cx="3832703" cy="275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6000">
                <a:srgbClr val="4FAAB6"/>
              </a:gs>
              <a:gs pos="0">
                <a:srgbClr val="83D9E5"/>
              </a:gs>
            </a:gsLst>
            <a:lin ang="6960000" scaled="0"/>
            <a:tileRect/>
          </a:gradFill>
          <a:ln w="12700" cap="flat">
            <a:noFill/>
            <a:miter lim="400000"/>
          </a:ln>
          <a:effectLst>
            <a:glow rad="508000">
              <a:srgbClr val="F6F6FB">
                <a:alpha val="35000"/>
              </a:srgbClr>
            </a:glow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Helvetica Neue Medium"/>
              <a:cs typeface="Helvetica Neue Medium"/>
              <a:sym typeface="Helvetica Neue"/>
            </a:endParaRPr>
          </a:p>
        </p:txBody>
      </p:sp>
      <p:sp>
        <p:nvSpPr>
          <p:cNvPr id="167" name="Rounded Rectangle">
            <a:extLst>
              <a:ext uri="{FF2B5EF4-FFF2-40B4-BE49-F238E27FC236}">
                <a16:creationId xmlns:a16="http://schemas.microsoft.com/office/drawing/2014/main" id="{4A6526E9-38EA-4CD7-8ED3-BD994CF3DA92}"/>
              </a:ext>
            </a:extLst>
          </p:cNvPr>
          <p:cNvSpPr/>
          <p:nvPr/>
        </p:nvSpPr>
        <p:spPr>
          <a:xfrm>
            <a:off x="20271067" y="10772569"/>
            <a:ext cx="2304146" cy="275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6000">
                <a:srgbClr val="4FAAB6"/>
              </a:gs>
              <a:gs pos="0">
                <a:srgbClr val="83D9E5"/>
              </a:gs>
            </a:gsLst>
            <a:lin ang="6960000" scaled="0"/>
            <a:tileRect/>
          </a:gradFill>
          <a:ln w="12700" cap="flat">
            <a:noFill/>
            <a:miter lim="400000"/>
          </a:ln>
          <a:effectLst>
            <a:glow rad="508000">
              <a:srgbClr val="F6F6FB">
                <a:alpha val="35000"/>
              </a:srgbClr>
            </a:glow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Helvetica Neue Medium"/>
              <a:cs typeface="Helvetica Neue Medium"/>
              <a:sym typeface="Helvetica Neue"/>
            </a:endParaRPr>
          </a:p>
        </p:txBody>
      </p:sp>
      <p:sp>
        <p:nvSpPr>
          <p:cNvPr id="168" name="Rounded Rectangle">
            <a:extLst>
              <a:ext uri="{FF2B5EF4-FFF2-40B4-BE49-F238E27FC236}">
                <a16:creationId xmlns:a16="http://schemas.microsoft.com/office/drawing/2014/main" id="{9F14E915-D35C-4CFB-B868-DE6E992A6504}"/>
              </a:ext>
            </a:extLst>
          </p:cNvPr>
          <p:cNvSpPr/>
          <p:nvPr/>
        </p:nvSpPr>
        <p:spPr>
          <a:xfrm>
            <a:off x="22575210" y="12038122"/>
            <a:ext cx="768051" cy="275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6000">
                <a:srgbClr val="4FAAB6"/>
              </a:gs>
              <a:gs pos="0">
                <a:srgbClr val="83D9E5"/>
              </a:gs>
            </a:gsLst>
            <a:lin ang="6960000" scaled="0"/>
            <a:tileRect/>
          </a:gradFill>
          <a:ln w="12700" cap="flat">
            <a:noFill/>
            <a:miter lim="400000"/>
          </a:ln>
          <a:effectLst>
            <a:glow rad="508000">
              <a:srgbClr val="F6F6FB">
                <a:alpha val="35000"/>
              </a:srgbClr>
            </a:glow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Helvetica Neue Medium"/>
              <a:cs typeface="Helvetica Neue Medium"/>
              <a:sym typeface="Helvetica Neue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6167D4-9C8B-48FE-83F4-106A90F5009F}"/>
              </a:ext>
            </a:extLst>
          </p:cNvPr>
          <p:cNvCxnSpPr>
            <a:cxnSpLocks/>
            <a:stCxn id="153" idx="3"/>
          </p:cNvCxnSpPr>
          <p:nvPr/>
        </p:nvCxnSpPr>
        <p:spPr>
          <a:xfrm flipV="1">
            <a:off x="13112265" y="3300933"/>
            <a:ext cx="427918" cy="1"/>
          </a:xfrm>
          <a:prstGeom prst="straightConnector1">
            <a:avLst/>
          </a:prstGeom>
          <a:noFill/>
          <a:ln w="635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CE9A0DA-7206-43BA-ADB2-6C7C63AA28D1}"/>
              </a:ext>
            </a:extLst>
          </p:cNvPr>
          <p:cNvGrpSpPr/>
          <p:nvPr/>
        </p:nvGrpSpPr>
        <p:grpSpPr>
          <a:xfrm>
            <a:off x="17602067" y="3150743"/>
            <a:ext cx="1226225" cy="348813"/>
            <a:chOff x="12466358" y="2895466"/>
            <a:chExt cx="1226225" cy="348813"/>
          </a:xfrm>
        </p:grpSpPr>
        <p:sp>
          <p:nvSpPr>
            <p:cNvPr id="60" name="2">
              <a:extLst>
                <a:ext uri="{FF2B5EF4-FFF2-40B4-BE49-F238E27FC236}">
                  <a16:creationId xmlns:a16="http://schemas.microsoft.com/office/drawing/2014/main" id="{7DAEE8BF-F2B6-4F7E-A912-CEE93A7FBDCA}"/>
                </a:ext>
              </a:extLst>
            </p:cNvPr>
            <p:cNvSpPr txBox="1"/>
            <p:nvPr/>
          </p:nvSpPr>
          <p:spPr>
            <a:xfrm>
              <a:off x="12466358" y="2895466"/>
              <a:ext cx="79830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 b="0">
                  <a:solidFill>
                    <a:srgbClr val="221903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63940"/>
                  </a:solidFill>
                  <a:effectLst/>
                  <a:uLnTx/>
                  <a:uFillTx/>
                  <a:latin typeface="Century Gothic" panose="020B0502020202020204" pitchFamily="34" charset="0"/>
                  <a:sym typeface="Poppins Medium"/>
                </a:rPr>
                <a:t>July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363940"/>
                </a:solidFill>
                <a:effectLst/>
                <a:uLnTx/>
                <a:uFillTx/>
                <a:latin typeface="Century Gothic" panose="020B0502020202020204" pitchFamily="34" charset="0"/>
                <a:sym typeface="Poppins Medium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A646DD6-B27C-4EEB-B9AA-712694C72510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13264665" y="3069872"/>
              <a:ext cx="427918" cy="1"/>
            </a:xfrm>
            <a:prstGeom prst="straightConnector1">
              <a:avLst/>
            </a:prstGeom>
            <a:noFill/>
            <a:ln w="6350" cap="flat">
              <a:solidFill>
                <a:schemeClr val="tx2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Rounded Rectangle">
            <a:extLst>
              <a:ext uri="{FF2B5EF4-FFF2-40B4-BE49-F238E27FC236}">
                <a16:creationId xmlns:a16="http://schemas.microsoft.com/office/drawing/2014/main" id="{72CCBC95-5C33-490B-8BEA-FC9556150B85}"/>
              </a:ext>
            </a:extLst>
          </p:cNvPr>
          <p:cNvSpPr/>
          <p:nvPr/>
        </p:nvSpPr>
        <p:spPr>
          <a:xfrm>
            <a:off x="15786101" y="7258260"/>
            <a:ext cx="1469616" cy="275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6000">
                <a:srgbClr val="4FAAB6"/>
              </a:gs>
              <a:gs pos="0">
                <a:srgbClr val="83D9E5"/>
              </a:gs>
            </a:gsLst>
            <a:lin ang="6960000" scaled="0"/>
            <a:tileRect/>
          </a:gradFill>
          <a:ln w="12700" cap="flat">
            <a:noFill/>
            <a:miter lim="400000"/>
          </a:ln>
          <a:effectLst>
            <a:glow rad="508000">
              <a:srgbClr val="F6F6FB">
                <a:alpha val="35000"/>
              </a:srgbClr>
            </a:glow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latin typeface="Century Gothic" panose="020B0502020202020204" pitchFamily="34" charset="0"/>
                <a:ea typeface="Helvetica Neue Medium"/>
                <a:cs typeface="Helvetica Neue Medium"/>
              </a:rPr>
              <a:t>SIGN-OFF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Helvetica Neue Medium"/>
              <a:cs typeface="Helvetica Neue Medium"/>
              <a:sym typeface="Helvetica Neue"/>
            </a:endParaRPr>
          </a:p>
        </p:txBody>
      </p:sp>
      <p:sp>
        <p:nvSpPr>
          <p:cNvPr id="66" name="Rounded Rectangle">
            <a:extLst>
              <a:ext uri="{FF2B5EF4-FFF2-40B4-BE49-F238E27FC236}">
                <a16:creationId xmlns:a16="http://schemas.microsoft.com/office/drawing/2014/main" id="{5800F156-825A-4148-8AAC-E1174643B44B}"/>
              </a:ext>
            </a:extLst>
          </p:cNvPr>
          <p:cNvSpPr/>
          <p:nvPr/>
        </p:nvSpPr>
        <p:spPr>
          <a:xfrm>
            <a:off x="17264690" y="8467407"/>
            <a:ext cx="1470279" cy="2752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6000">
                <a:srgbClr val="4FAAB6"/>
              </a:gs>
              <a:gs pos="0">
                <a:srgbClr val="83D9E5"/>
              </a:gs>
            </a:gsLst>
            <a:lin ang="6960000" scaled="0"/>
            <a:tileRect/>
          </a:gradFill>
          <a:ln w="12700" cap="flat">
            <a:noFill/>
            <a:miter lim="400000"/>
          </a:ln>
          <a:effectLst>
            <a:glow rad="508000">
              <a:srgbClr val="F6F6FB">
                <a:alpha val="35000"/>
              </a:srgbClr>
            </a:glow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latin typeface="Century Gothic" panose="020B0502020202020204" pitchFamily="34" charset="0"/>
                <a:ea typeface="Helvetica Neue Medium"/>
                <a:cs typeface="Helvetica Neue Medium"/>
              </a:rPr>
              <a:t>SIGN-OFF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Helvetica Neue Medium"/>
              <a:cs typeface="Helvetica Neue Medium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26967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White">
  <a:themeElements>
    <a:clrScheme name="WDP 01">
      <a:dk1>
        <a:srgbClr val="231800"/>
      </a:dk1>
      <a:lt1>
        <a:srgbClr val="F5F7FA"/>
      </a:lt1>
      <a:dk2>
        <a:srgbClr val="ACABB4"/>
      </a:dk2>
      <a:lt2>
        <a:srgbClr val="E3E2ED"/>
      </a:lt2>
      <a:accent1>
        <a:srgbClr val="F5CF68"/>
      </a:accent1>
      <a:accent2>
        <a:srgbClr val="F38D59"/>
      </a:accent2>
      <a:accent3>
        <a:srgbClr val="F5CF66"/>
      </a:accent3>
      <a:accent4>
        <a:srgbClr val="D07E3C"/>
      </a:accent4>
      <a:accent5>
        <a:srgbClr val="F5CE68"/>
      </a:accent5>
      <a:accent6>
        <a:srgbClr val="F6CF68"/>
      </a:accent6>
      <a:hlink>
        <a:srgbClr val="F48C59"/>
      </a:hlink>
      <a:folHlink>
        <a:srgbClr val="F38D58"/>
      </a:folHlink>
    </a:clrScheme>
    <a:fontScheme name="Custom 1">
      <a:majorFont>
        <a:latin typeface="Century Gothic"/>
        <a:ea typeface="Helvetica Neue Medium"/>
        <a:cs typeface="Helvetica Neue Medium"/>
      </a:majorFont>
      <a:minorFont>
        <a:latin typeface="Century Gothic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414</Words>
  <Application>Microsoft Office PowerPoint</Application>
  <PresentationFormat>Custom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Helvetica Neue</vt:lpstr>
      <vt:lpstr>1_White</vt:lpstr>
      <vt:lpstr>PowerPoint Presentation</vt:lpstr>
      <vt:lpstr>PowerPoint Presentation</vt:lpstr>
    </vt:vector>
  </TitlesOfParts>
  <Manager>You Exec (https://youexec.com/resources)</Manager>
  <Company>You Exec (https://youexec.com/resources)</Company>
  <LinksUpToDate>false</LinksUpToDate>
  <SharedDoc>false</SharedDoc>
  <HyperlinkBase>You Exec (https://youexec.com/resources)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Planner - Light Mode</dc:title>
  <dc:subject>Productivity Planner - Light Mode</dc:subject>
  <dc:creator>You Exec (https://youexec.com/resources)</dc:creator>
  <cp:keywords>You Exec (https://youexec.com/resources)</cp:keywords>
  <dc:description>You Exec (https://youexec.com/resources)</dc:description>
  <cp:lastModifiedBy>Karthikeyan Rajendran</cp:lastModifiedBy>
  <cp:revision>954</cp:revision>
  <dcterms:modified xsi:type="dcterms:W3CDTF">2020-06-22T11:19:16Z</dcterms:modified>
  <cp:category>You Exec (https://youexec.com/resources)</cp:category>
</cp:coreProperties>
</file>