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3DFD-5EC7-4B48-B65C-B7C2D4FE4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A3952-A5CB-4AFB-B9EA-84BEB14FB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EFD3-9197-4924-BC0A-4BCB6F40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423C-DC64-4B74-B825-CA7EBEC2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1E9B4-2A76-48C6-8AF4-796D4748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19AA-C403-4E8C-A59B-7ACB8B2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774F-EC59-4368-913E-AA93B3EC2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3615-124C-48D9-AC8B-B8E46077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C6D0-480B-431C-903D-64256FBC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94CC-F4E1-4E32-9F31-0C8A56EF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70BE-1B76-478F-95E4-8EE75EC78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7612-DED6-4E32-9F1C-C8BFC4BF2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660E-3408-4FDA-A803-1667F064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8DCC-BDC5-4882-A227-C7EE5AFD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B02B-185D-4041-AA1F-5B2272BA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8426-F780-4260-A709-4F91854B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7A80-A2A4-43B8-8CE3-57B2A0B2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1B283-10E0-470D-8DEA-3153E219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5689-670D-4F3A-82AE-6BA5A181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EC894-D70B-4BE6-AA98-546D57C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B429-F9AE-4143-ADC2-6EEEAE3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D82D-3193-465E-82D3-65CCBEA6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125E-D2F2-4D05-B5DB-A492B3B5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49AA-40C7-44E7-A20C-65BBB18A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9001-D86E-4AB5-A9A8-D7968EC5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D1B7-5335-4B7E-8D75-C4984981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9F0D-F5CD-4136-AC9F-FE9B8B008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89D61-3A5C-43E2-8FA0-E42ECC05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FA3DE-F642-4EB3-AA4A-9767060C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6974-3FCB-40DE-A898-D0576E0C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DB481-82F0-4667-BCFB-158EC11E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17A0-A21F-4ACA-97FD-26426410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9B622-9C38-4B08-A801-3B9F487A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1BAD6-D6D3-4C44-8D8C-A0F683A0D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9B80C-983A-476D-9540-37343812D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10E5C-4E2B-4876-A3B4-DE36FAA44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28B88-222C-4C7F-B2DF-ACEC549E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C60A1-91DB-44FF-8E84-944AE1CB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09516-A602-461F-8305-3C8A2E1E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602C-E2CC-48BE-804E-F101F12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8582D-1277-42F2-B05B-6A33BA7E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24D4C-BD6C-4EA5-B854-691034A2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C234F-53E3-44AD-8267-864B97D6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D28D6-8949-40C2-96AC-B49740B9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2D031-114D-49B4-8236-464E9EE8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69F10-C9C9-4814-ADB4-A2BA388C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1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6F8E-F841-49EB-A9BF-235B3F84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D186-9620-4AE7-BC8F-35013263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58013-280B-42BF-9825-80F63CD7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C50D9-EFF9-44E2-B023-B0CA6BC5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96A42-1A6D-4B33-A478-862F761F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532B-9F53-4F36-BD46-EF261AEB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91A4-29F7-442F-9779-7D08092C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0EF3E-868F-4E48-8C2A-902EAEEB1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06C1C-19B1-425D-A5A5-6A9177B02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F702-CD3A-44EA-BC8D-1B95BA0C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62A3F-14F5-46DF-9F07-F06D0176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04E2F-482B-4C15-AF35-478F77C6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4A698-04F4-4693-A020-52924A2C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6990-5059-4093-9BBA-F863C288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749F-D5EB-4675-B3D3-CBAC7702E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839A-447D-45A5-892E-36577105AD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8668-3E48-4330-BE0F-C702F83D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906C-5294-4A5D-A747-A0AB74067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5470-11B2-467B-B0DF-2113FEAB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4CAB-72FB-4F35-9475-CAA91AE82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121" y="1679235"/>
            <a:ext cx="4962840" cy="3514294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Test</a:t>
            </a:r>
            <a:r>
              <a:rPr lang="en-US" sz="8000" dirty="0"/>
              <a:t> </a:t>
            </a:r>
            <a:r>
              <a:rPr lang="en-US" sz="5400" dirty="0"/>
              <a:t>Automation</a:t>
            </a:r>
            <a:br>
              <a:rPr lang="en-US" sz="5400" dirty="0"/>
            </a:br>
            <a:r>
              <a:rPr lang="en-US" sz="4000" dirty="0"/>
              <a:t>Roadmap</a:t>
            </a:r>
            <a:br>
              <a:rPr lang="en-US" sz="4000" dirty="0"/>
            </a:br>
            <a:r>
              <a:rPr lang="en-US" sz="7200" dirty="0"/>
              <a:t>2021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E064-F6F0-4694-81C6-822F64C85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886" y="4951837"/>
            <a:ext cx="3988244" cy="1441706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Karthikeyan Rajendran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Automation Test Specialist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QA Team - Ameex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3C585D-7660-48B2-9615-6CB7318D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75" y="2591421"/>
            <a:ext cx="2850717" cy="2602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A8566-B17A-4836-83A7-B5B93045E8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064" y="115410"/>
            <a:ext cx="1360594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4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6312DD-7C5E-4B22-9F73-8E4211C33914}"/>
              </a:ext>
            </a:extLst>
          </p:cNvPr>
          <p:cNvSpPr/>
          <p:nvPr/>
        </p:nvSpPr>
        <p:spPr>
          <a:xfrm>
            <a:off x="1318083" y="3888143"/>
            <a:ext cx="1246476" cy="371910"/>
          </a:xfrm>
          <a:prstGeom prst="roundRect">
            <a:avLst>
              <a:gd name="adj" fmla="val 1163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Projects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557ADB-E5A0-4DB9-8B4E-C84052F3DB7A}"/>
              </a:ext>
            </a:extLst>
          </p:cNvPr>
          <p:cNvSpPr/>
          <p:nvPr/>
        </p:nvSpPr>
        <p:spPr>
          <a:xfrm>
            <a:off x="3197865" y="2752794"/>
            <a:ext cx="2578826" cy="371910"/>
          </a:xfrm>
          <a:prstGeom prst="roundRect">
            <a:avLst>
              <a:gd name="adj" fmla="val 1163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Small Projects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D6951C-3332-4E05-800D-5F4D65E6D38D}"/>
              </a:ext>
            </a:extLst>
          </p:cNvPr>
          <p:cNvSpPr/>
          <p:nvPr/>
        </p:nvSpPr>
        <p:spPr>
          <a:xfrm>
            <a:off x="3197865" y="3878012"/>
            <a:ext cx="2578826" cy="371910"/>
          </a:xfrm>
          <a:prstGeom prst="roundRect">
            <a:avLst>
              <a:gd name="adj" fmla="val 100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Medium Sized Projects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1C39DA-948B-41BD-864C-68F9B191A1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564559" y="2938749"/>
            <a:ext cx="633306" cy="1135349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4789B7E-A677-4CE8-A91B-A5073BCEFB2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564559" y="4063967"/>
            <a:ext cx="633306" cy="10131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BAF127-606B-4382-9675-C424B6CD76D3}"/>
              </a:ext>
            </a:extLst>
          </p:cNvPr>
          <p:cNvSpPr/>
          <p:nvPr/>
        </p:nvSpPr>
        <p:spPr>
          <a:xfrm>
            <a:off x="3197865" y="5029493"/>
            <a:ext cx="2578826" cy="371910"/>
          </a:xfrm>
          <a:prstGeom prst="roundRect">
            <a:avLst>
              <a:gd name="adj" fmla="val 100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Large Projects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AE92D50-63B4-4998-8424-338D4982ADE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564559" y="4074098"/>
            <a:ext cx="633306" cy="1141350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336C95-2846-4CDC-8B0C-36A2145FBE9D}"/>
              </a:ext>
            </a:extLst>
          </p:cNvPr>
          <p:cNvSpPr txBox="1"/>
          <p:nvPr/>
        </p:nvSpPr>
        <p:spPr>
          <a:xfrm>
            <a:off x="5884603" y="2665710"/>
            <a:ext cx="3043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Ranging from  10k to 25k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Or, if QA hours is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Or, if the number of test cases &lt;100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A8AF1-0A87-4A4B-84A5-2A7042C4A7C8}"/>
              </a:ext>
            </a:extLst>
          </p:cNvPr>
          <p:cNvSpPr txBox="1"/>
          <p:nvPr/>
        </p:nvSpPr>
        <p:spPr>
          <a:xfrm>
            <a:off x="5884603" y="3801059"/>
            <a:ext cx="329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Ranging from  25k to 100k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if 100 &lt; number of test cases &lt; 400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DB568-9C2E-4404-B0A3-19917DA9CF7F}"/>
              </a:ext>
            </a:extLst>
          </p:cNvPr>
          <p:cNvSpPr txBox="1"/>
          <p:nvPr/>
        </p:nvSpPr>
        <p:spPr>
          <a:xfrm>
            <a:off x="5884603" y="4933014"/>
            <a:ext cx="314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Ranging above 100k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if number of test cases &gt; 400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D8703103-B2B7-4C34-BCEF-918848C7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6814"/>
            <a:ext cx="10515600" cy="1325563"/>
          </a:xfrm>
        </p:spPr>
        <p:txBody>
          <a:bodyPr/>
          <a:lstStyle/>
          <a:p>
            <a:r>
              <a:rPr lang="en-US" dirty="0"/>
              <a:t>Projects Classification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A99117-A445-4D1B-BDB7-55BA847D15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064" y="115410"/>
            <a:ext cx="1360594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4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7AAD37-0FEF-4AEE-9591-934CA84F527B}"/>
              </a:ext>
            </a:extLst>
          </p:cNvPr>
          <p:cNvSpPr/>
          <p:nvPr/>
        </p:nvSpPr>
        <p:spPr>
          <a:xfrm>
            <a:off x="6259742" y="885469"/>
            <a:ext cx="5702746" cy="5885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6DE12F-5917-424F-B3E4-18106DEFB31A}"/>
              </a:ext>
            </a:extLst>
          </p:cNvPr>
          <p:cNvGrpSpPr/>
          <p:nvPr/>
        </p:nvGrpSpPr>
        <p:grpSpPr>
          <a:xfrm>
            <a:off x="229512" y="2680222"/>
            <a:ext cx="5786668" cy="3163341"/>
            <a:chOff x="1318083" y="2752794"/>
            <a:chExt cx="5786668" cy="31633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6312DD-7C5E-4B22-9F73-8E4211C33914}"/>
                </a:ext>
              </a:extLst>
            </p:cNvPr>
            <p:cNvSpPr/>
            <p:nvPr/>
          </p:nvSpPr>
          <p:spPr>
            <a:xfrm>
              <a:off x="1318083" y="3888143"/>
              <a:ext cx="1246476" cy="371910"/>
            </a:xfrm>
            <a:prstGeom prst="roundRect">
              <a:avLst>
                <a:gd name="adj" fmla="val 1163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Projects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557ADB-E5A0-4DB9-8B4E-C84052F3DB7A}"/>
                </a:ext>
              </a:extLst>
            </p:cNvPr>
            <p:cNvSpPr/>
            <p:nvPr/>
          </p:nvSpPr>
          <p:spPr>
            <a:xfrm>
              <a:off x="3197865" y="2752794"/>
              <a:ext cx="3580306" cy="371910"/>
            </a:xfrm>
            <a:prstGeom prst="roundRect">
              <a:avLst>
                <a:gd name="adj" fmla="val 1163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Small Projects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ED6951C-3332-4E05-800D-5F4D65E6D38D}"/>
                </a:ext>
              </a:extLst>
            </p:cNvPr>
            <p:cNvSpPr/>
            <p:nvPr/>
          </p:nvSpPr>
          <p:spPr>
            <a:xfrm>
              <a:off x="3197865" y="3994126"/>
              <a:ext cx="2012763" cy="371910"/>
            </a:xfrm>
            <a:prstGeom prst="roundRect">
              <a:avLst>
                <a:gd name="adj" fmla="val 1008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Medium Sized Projects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481C39DA-948B-41BD-864C-68F9B191A10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564559" y="2938749"/>
              <a:ext cx="633306" cy="1135349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4789B7E-A677-4CE8-A91B-A5073BCEFB28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2564559" y="4074098"/>
              <a:ext cx="633306" cy="105983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3BAF127-606B-4382-9675-C424B6CD76D3}"/>
                </a:ext>
              </a:extLst>
            </p:cNvPr>
            <p:cNvSpPr/>
            <p:nvPr/>
          </p:nvSpPr>
          <p:spPr>
            <a:xfrm>
              <a:off x="3197865" y="5029493"/>
              <a:ext cx="2012763" cy="371910"/>
            </a:xfrm>
            <a:prstGeom prst="roundRect">
              <a:avLst>
                <a:gd name="adj" fmla="val 1008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Large Projects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AE92D50-63B4-4998-8424-338D4982ADEC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2564559" y="4074098"/>
              <a:ext cx="633306" cy="1141350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36C95-2846-4CDC-8B0C-36A2145FBE9D}"/>
                </a:ext>
              </a:extLst>
            </p:cNvPr>
            <p:cNvSpPr txBox="1"/>
            <p:nvPr/>
          </p:nvSpPr>
          <p:spPr>
            <a:xfrm>
              <a:off x="4201894" y="3165973"/>
              <a:ext cx="2902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Ranging from  10k to 25k USD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Or, if QA hours is low.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Or, if the number of test cases &lt;100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A8AF1-0A87-4A4B-84A5-2A7042C4A7C8}"/>
                </a:ext>
              </a:extLst>
            </p:cNvPr>
            <p:cNvSpPr txBox="1"/>
            <p:nvPr/>
          </p:nvSpPr>
          <p:spPr>
            <a:xfrm>
              <a:off x="3708409" y="4412336"/>
              <a:ext cx="3149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Ranging from  25k to 100k USD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Or if 100 &lt; number of test cases &lt; 400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1DB568-9C2E-4404-B0A3-19917DA9CF7F}"/>
                </a:ext>
              </a:extLst>
            </p:cNvPr>
            <p:cNvSpPr txBox="1"/>
            <p:nvPr/>
          </p:nvSpPr>
          <p:spPr>
            <a:xfrm>
              <a:off x="3708409" y="5454470"/>
              <a:ext cx="3149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Ranging above 100k USD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Or if number of test cases &gt; 400</a:t>
              </a:r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D8703103-B2B7-4C34-BCEF-918848C7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6814"/>
            <a:ext cx="10515600" cy="1325563"/>
          </a:xfrm>
        </p:spPr>
        <p:txBody>
          <a:bodyPr/>
          <a:lstStyle/>
          <a:p>
            <a:r>
              <a:rPr lang="en-US" dirty="0"/>
              <a:t>Small Projects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B7E91B-0707-4A3A-88EB-32E808F20B80}"/>
              </a:ext>
            </a:extLst>
          </p:cNvPr>
          <p:cNvSpPr/>
          <p:nvPr/>
        </p:nvSpPr>
        <p:spPr>
          <a:xfrm>
            <a:off x="6259742" y="534414"/>
            <a:ext cx="3043915" cy="371910"/>
          </a:xfrm>
          <a:prstGeom prst="roundRect">
            <a:avLst>
              <a:gd name="adj" fmla="val 1163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Approach for 2021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41DE3-7C41-484B-AE60-D5265F25BB38}"/>
              </a:ext>
            </a:extLst>
          </p:cNvPr>
          <p:cNvSpPr txBox="1"/>
          <p:nvPr/>
        </p:nvSpPr>
        <p:spPr>
          <a:xfrm>
            <a:off x="6531427" y="993181"/>
            <a:ext cx="4891315" cy="515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b="1" i="0" dirty="0">
                <a:effectLst/>
                <a:latin typeface="Segoe UI" panose="020B0502040204020203" pitchFamily="34" charset="0"/>
              </a:rPr>
              <a:t>Scripting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 – Using </a:t>
            </a:r>
            <a:r>
              <a:rPr lang="en-US" sz="1050" b="1" i="0" dirty="0">
                <a:effectLst/>
                <a:latin typeface="Segoe UI" panose="020B0502040204020203" pitchFamily="34" charset="0"/>
              </a:rPr>
              <a:t>Record and play tool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 only, as the project size is very small and script writing may become a costly affair.</a:t>
            </a:r>
          </a:p>
          <a:p>
            <a:pPr algn="just">
              <a:lnSpc>
                <a:spcPct val="150000"/>
              </a:lnSpc>
            </a:pPr>
            <a:r>
              <a:rPr lang="en-US" sz="1050" dirty="0">
                <a:latin typeface="Segoe UI" panose="020B0502040204020203" pitchFamily="34" charset="0"/>
              </a:rPr>
              <a:t>This method c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an be used for retesting and smoke testing, sanity tests.</a:t>
            </a:r>
          </a:p>
          <a:p>
            <a:pPr algn="just">
              <a:lnSpc>
                <a:spcPct val="150000"/>
              </a:lnSpc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50" b="1" i="0" dirty="0">
                <a:effectLst/>
                <a:latin typeface="Segoe UI" panose="020B0502040204020203" pitchFamily="34" charset="0"/>
              </a:rPr>
              <a:t>Benefits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Does not need any scripting knowledge - If there is a plugin, that is enough; Same as manual testing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Once they have completed, they have to refactor the script (UI only)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Cross browser testing - Chrome and Firefox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Extract and run this using node.js and integrate with CI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Manual resources can be employed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50" b="1" i="0" dirty="0">
                <a:effectLst/>
                <a:latin typeface="Segoe UI" panose="020B0502040204020203" pitchFamily="34" charset="0"/>
              </a:rPr>
              <a:t>Demerits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Very mild automation coverage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Data driven approach is slightly complex and may not be practical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No report generation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Further Customization / Automation not possible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No functional testing.</a:t>
            </a:r>
          </a:p>
          <a:p>
            <a:pPr algn="just"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50" b="1" dirty="0">
                <a:latin typeface="Segoe UI" panose="020B0502040204020203" pitchFamily="34" charset="0"/>
              </a:rPr>
              <a:t>Roadmap for 2021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21504A-8283-4C7A-9400-2B8C10361C9F}"/>
              </a:ext>
            </a:extLst>
          </p:cNvPr>
          <p:cNvGrpSpPr/>
          <p:nvPr/>
        </p:nvGrpSpPr>
        <p:grpSpPr>
          <a:xfrm>
            <a:off x="6599459" y="6233614"/>
            <a:ext cx="6096000" cy="375320"/>
            <a:chOff x="6599459" y="6002118"/>
            <a:chExt cx="6096000" cy="3753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C6B70E-5688-4F90-B496-8AAF6BC4FF68}"/>
                </a:ext>
              </a:extLst>
            </p:cNvPr>
            <p:cNvGrpSpPr/>
            <p:nvPr/>
          </p:nvGrpSpPr>
          <p:grpSpPr>
            <a:xfrm>
              <a:off x="6848478" y="6002118"/>
              <a:ext cx="4844137" cy="172192"/>
              <a:chOff x="6848478" y="6002118"/>
              <a:chExt cx="4844137" cy="17219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F07918E-9ED0-40BF-AE8E-5786CA591CE4}"/>
                  </a:ext>
                </a:extLst>
              </p:cNvPr>
              <p:cNvSpPr/>
              <p:nvPr/>
            </p:nvSpPr>
            <p:spPr>
              <a:xfrm>
                <a:off x="6928757" y="6071173"/>
                <a:ext cx="47498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3C79714-27BA-4233-8B06-7D48F62D56F8}"/>
                  </a:ext>
                </a:extLst>
              </p:cNvPr>
              <p:cNvGrpSpPr/>
              <p:nvPr/>
            </p:nvGrpSpPr>
            <p:grpSpPr>
              <a:xfrm>
                <a:off x="6848478" y="6013753"/>
                <a:ext cx="160557" cy="160557"/>
                <a:chOff x="6848478" y="6013753"/>
                <a:chExt cx="160557" cy="16055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4879629-67B4-4C0F-BB9C-7B0DBE14AC9D}"/>
                    </a:ext>
                  </a:extLst>
                </p:cNvPr>
                <p:cNvSpPr/>
                <p:nvPr/>
              </p:nvSpPr>
              <p:spPr>
                <a:xfrm>
                  <a:off x="6848478" y="6013753"/>
                  <a:ext cx="160557" cy="1605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29EFE21-5248-44DB-85C7-7A31E7473875}"/>
                    </a:ext>
                  </a:extLst>
                </p:cNvPr>
                <p:cNvSpPr/>
                <p:nvPr/>
              </p:nvSpPr>
              <p:spPr>
                <a:xfrm>
                  <a:off x="6861813" y="6025829"/>
                  <a:ext cx="131189" cy="13118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4BBF88-3B2D-41D2-9F81-31064072CA5F}"/>
                  </a:ext>
                </a:extLst>
              </p:cNvPr>
              <p:cNvGrpSpPr/>
              <p:nvPr/>
            </p:nvGrpSpPr>
            <p:grpSpPr>
              <a:xfrm>
                <a:off x="9601748" y="6002118"/>
                <a:ext cx="160557" cy="160557"/>
                <a:chOff x="9190268" y="6002118"/>
                <a:chExt cx="160557" cy="160557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FBA8070-7973-4B56-A23A-0379BD71DAC9}"/>
                    </a:ext>
                  </a:extLst>
                </p:cNvPr>
                <p:cNvSpPr/>
                <p:nvPr/>
              </p:nvSpPr>
              <p:spPr>
                <a:xfrm>
                  <a:off x="9190268" y="6002118"/>
                  <a:ext cx="160557" cy="1605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119A929-49A4-480A-9662-975686AE9230}"/>
                    </a:ext>
                  </a:extLst>
                </p:cNvPr>
                <p:cNvSpPr/>
                <p:nvPr/>
              </p:nvSpPr>
              <p:spPr>
                <a:xfrm>
                  <a:off x="9203296" y="6016305"/>
                  <a:ext cx="131189" cy="13118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A3CD495-5E9C-4142-A255-E8A96E5851F4}"/>
                  </a:ext>
                </a:extLst>
              </p:cNvPr>
              <p:cNvGrpSpPr/>
              <p:nvPr/>
            </p:nvGrpSpPr>
            <p:grpSpPr>
              <a:xfrm>
                <a:off x="11532058" y="6013753"/>
                <a:ext cx="160557" cy="160557"/>
                <a:chOff x="11532058" y="6013753"/>
                <a:chExt cx="160557" cy="160557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8772A4DD-2C85-4A06-9A5A-B7FEDCD9BC1E}"/>
                    </a:ext>
                  </a:extLst>
                </p:cNvPr>
                <p:cNvSpPr/>
                <p:nvPr/>
              </p:nvSpPr>
              <p:spPr>
                <a:xfrm>
                  <a:off x="11532058" y="6013753"/>
                  <a:ext cx="160557" cy="1605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0F5F146-7A84-424A-B3BD-735CCEAF471E}"/>
                    </a:ext>
                  </a:extLst>
                </p:cNvPr>
                <p:cNvSpPr/>
                <p:nvPr/>
              </p:nvSpPr>
              <p:spPr>
                <a:xfrm>
                  <a:off x="11547159" y="6028210"/>
                  <a:ext cx="131189" cy="13118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148F58-0503-43AA-BBDB-5C247F82427C}"/>
                </a:ext>
              </a:extLst>
            </p:cNvPr>
            <p:cNvSpPr txBox="1"/>
            <p:nvPr/>
          </p:nvSpPr>
          <p:spPr>
            <a:xfrm>
              <a:off x="6599459" y="6131217"/>
              <a:ext cx="60960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i="0" dirty="0">
                  <a:effectLst/>
                  <a:latin typeface="Segoe UI" panose="020B0502040204020203" pitchFamily="34" charset="0"/>
                </a:rPr>
                <a:t>Jan 2021		</a:t>
              </a:r>
              <a:r>
                <a:rPr lang="en-US" sz="1000" dirty="0">
                  <a:latin typeface="Segoe UI" panose="020B0502040204020203" pitchFamily="34" charset="0"/>
                </a:rPr>
                <a:t>	</a:t>
              </a:r>
              <a:r>
                <a:rPr lang="en-US" sz="1000" b="0" i="0" dirty="0">
                  <a:effectLst/>
                  <a:latin typeface="Segoe UI" panose="020B0502040204020203" pitchFamily="34" charset="0"/>
                </a:rPr>
                <a:t>Aug 2021		Dec 2021</a:t>
              </a:r>
              <a:endParaRPr lang="en-US" sz="10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372160F-83F7-4831-936C-133255B24AC2}"/>
              </a:ext>
            </a:extLst>
          </p:cNvPr>
          <p:cNvGrpSpPr/>
          <p:nvPr/>
        </p:nvGrpSpPr>
        <p:grpSpPr>
          <a:xfrm>
            <a:off x="6638476" y="5937198"/>
            <a:ext cx="5113400" cy="217881"/>
            <a:chOff x="6638476" y="5937198"/>
            <a:chExt cx="5113400" cy="2178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44D34E-2675-4593-B205-41C2454A4D56}"/>
                </a:ext>
              </a:extLst>
            </p:cNvPr>
            <p:cNvGrpSpPr/>
            <p:nvPr/>
          </p:nvGrpSpPr>
          <p:grpSpPr>
            <a:xfrm>
              <a:off x="6638476" y="5937198"/>
              <a:ext cx="867421" cy="217881"/>
              <a:chOff x="6493696" y="5967678"/>
              <a:chExt cx="867421" cy="217881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FBE033A-B0E2-41BC-87CA-99B1F428E1C9}"/>
                  </a:ext>
                </a:extLst>
              </p:cNvPr>
              <p:cNvSpPr/>
              <p:nvPr/>
            </p:nvSpPr>
            <p:spPr>
              <a:xfrm>
                <a:off x="6493696" y="5967678"/>
                <a:ext cx="867421" cy="177302"/>
              </a:xfrm>
              <a:prstGeom prst="roundRect">
                <a:avLst>
                  <a:gd name="adj" fmla="val 1163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latin typeface="Arial Nova" panose="020B0504020202020204" pitchFamily="34" charset="0"/>
                  </a:rPr>
                  <a:t>10% Test Coverage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B8B5C071-A8FA-4D9E-ABAF-09DA4BB8FF22}"/>
                  </a:ext>
                </a:extLst>
              </p:cNvPr>
              <p:cNvSpPr/>
              <p:nvPr/>
            </p:nvSpPr>
            <p:spPr>
              <a:xfrm rot="10800000">
                <a:off x="6710109" y="6139840"/>
                <a:ext cx="138113" cy="45719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B132AF6-AD64-45F6-BF6B-8A87D03023FE}"/>
                </a:ext>
              </a:extLst>
            </p:cNvPr>
            <p:cNvGrpSpPr/>
            <p:nvPr/>
          </p:nvGrpSpPr>
          <p:grpSpPr>
            <a:xfrm>
              <a:off x="9229276" y="5937198"/>
              <a:ext cx="867421" cy="217881"/>
              <a:chOff x="6493696" y="5967678"/>
              <a:chExt cx="867421" cy="217881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22DFE38-C99D-4D9A-AF4F-A70D9B605C4D}"/>
                  </a:ext>
                </a:extLst>
              </p:cNvPr>
              <p:cNvSpPr/>
              <p:nvPr/>
            </p:nvSpPr>
            <p:spPr>
              <a:xfrm>
                <a:off x="6493696" y="5967678"/>
                <a:ext cx="867421" cy="177302"/>
              </a:xfrm>
              <a:prstGeom prst="roundRect">
                <a:avLst>
                  <a:gd name="adj" fmla="val 1163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latin typeface="Arial Nova" panose="020B0504020202020204" pitchFamily="34" charset="0"/>
                  </a:rPr>
                  <a:t>15% Test Coverage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9D545D9B-9CDA-435A-9708-6556AFF68964}"/>
                  </a:ext>
                </a:extLst>
              </p:cNvPr>
              <p:cNvSpPr/>
              <p:nvPr/>
            </p:nvSpPr>
            <p:spPr>
              <a:xfrm rot="10800000">
                <a:off x="6854889" y="6139840"/>
                <a:ext cx="138113" cy="45719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506C8BA-531E-491E-BCF1-98C60F91143F}"/>
                </a:ext>
              </a:extLst>
            </p:cNvPr>
            <p:cNvGrpSpPr/>
            <p:nvPr/>
          </p:nvGrpSpPr>
          <p:grpSpPr>
            <a:xfrm>
              <a:off x="10884455" y="5937198"/>
              <a:ext cx="867421" cy="217881"/>
              <a:chOff x="6493696" y="5967678"/>
              <a:chExt cx="867421" cy="217881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496E52A6-9719-40FA-8D30-AC7118B7133F}"/>
                  </a:ext>
                </a:extLst>
              </p:cNvPr>
              <p:cNvSpPr/>
              <p:nvPr/>
            </p:nvSpPr>
            <p:spPr>
              <a:xfrm>
                <a:off x="6493696" y="5967678"/>
                <a:ext cx="867421" cy="177302"/>
              </a:xfrm>
              <a:prstGeom prst="roundRect">
                <a:avLst>
                  <a:gd name="adj" fmla="val 1163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latin typeface="Arial Nova" panose="020B0504020202020204" pitchFamily="34" charset="0"/>
                  </a:rPr>
                  <a:t>20% Test Coverage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BBB664E0-2AC6-487E-80CD-A5757AE73484}"/>
                  </a:ext>
                </a:extLst>
              </p:cNvPr>
              <p:cNvSpPr/>
              <p:nvPr/>
            </p:nvSpPr>
            <p:spPr>
              <a:xfrm rot="10800000">
                <a:off x="7135877" y="6139840"/>
                <a:ext cx="138113" cy="45719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41827B7-6AAF-4346-8013-8ACECAAD7A1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689600" y="720369"/>
            <a:ext cx="570142" cy="214580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7DF8193-4C49-4E6E-84CC-A912DE40A0D1}"/>
              </a:ext>
            </a:extLst>
          </p:cNvPr>
          <p:cNvSpPr/>
          <p:nvPr/>
        </p:nvSpPr>
        <p:spPr>
          <a:xfrm>
            <a:off x="1275521" y="770951"/>
            <a:ext cx="1034983" cy="235361"/>
          </a:xfrm>
          <a:prstGeom prst="roundRect">
            <a:avLst>
              <a:gd name="adj" fmla="val 1163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ova" panose="020B0504020202020204" pitchFamily="34" charset="0"/>
              </a:rPr>
              <a:t>Basic Plan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07F7D5B-7881-4953-874A-64D875F692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7868" y="119571"/>
            <a:ext cx="1360594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7AAD37-0FEF-4AEE-9591-934CA84F527B}"/>
              </a:ext>
            </a:extLst>
          </p:cNvPr>
          <p:cNvSpPr/>
          <p:nvPr/>
        </p:nvSpPr>
        <p:spPr>
          <a:xfrm>
            <a:off x="6259742" y="885469"/>
            <a:ext cx="5702746" cy="5885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6DE12F-5917-424F-B3E4-18106DEFB31A}"/>
              </a:ext>
            </a:extLst>
          </p:cNvPr>
          <p:cNvGrpSpPr/>
          <p:nvPr/>
        </p:nvGrpSpPr>
        <p:grpSpPr>
          <a:xfrm>
            <a:off x="229512" y="2680222"/>
            <a:ext cx="5786669" cy="3163341"/>
            <a:chOff x="1318083" y="2752794"/>
            <a:chExt cx="5786669" cy="31633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6312DD-7C5E-4B22-9F73-8E4211C33914}"/>
                </a:ext>
              </a:extLst>
            </p:cNvPr>
            <p:cNvSpPr/>
            <p:nvPr/>
          </p:nvSpPr>
          <p:spPr>
            <a:xfrm>
              <a:off x="1318083" y="3888143"/>
              <a:ext cx="1246476" cy="371910"/>
            </a:xfrm>
            <a:prstGeom prst="roundRect">
              <a:avLst>
                <a:gd name="adj" fmla="val 1163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Projects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557ADB-E5A0-4DB9-8B4E-C84052F3DB7A}"/>
                </a:ext>
              </a:extLst>
            </p:cNvPr>
            <p:cNvSpPr/>
            <p:nvPr/>
          </p:nvSpPr>
          <p:spPr>
            <a:xfrm>
              <a:off x="3197865" y="2752794"/>
              <a:ext cx="2012763" cy="371910"/>
            </a:xfrm>
            <a:prstGeom prst="roundRect">
              <a:avLst>
                <a:gd name="adj" fmla="val 1163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Arial Nova" panose="020B0504020202020204" pitchFamily="34" charset="0"/>
                </a:rPr>
                <a:t>Small Projects</a:t>
              </a:r>
              <a:endParaRPr lang="en-US" sz="1400" dirty="0">
                <a:latin typeface="Arial Nova" panose="020B05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ED6951C-3332-4E05-800D-5F4D65E6D38D}"/>
                </a:ext>
              </a:extLst>
            </p:cNvPr>
            <p:cNvSpPr/>
            <p:nvPr/>
          </p:nvSpPr>
          <p:spPr>
            <a:xfrm>
              <a:off x="3197864" y="3994126"/>
              <a:ext cx="3589139" cy="371910"/>
            </a:xfrm>
            <a:prstGeom prst="roundRect">
              <a:avLst>
                <a:gd name="adj" fmla="val 1008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Medium Sized Projects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481C39DA-948B-41BD-864C-68F9B191A10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564559" y="2938749"/>
              <a:ext cx="633306" cy="1135349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4789B7E-A677-4CE8-A91B-A5073BCEFB28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2564559" y="4074098"/>
              <a:ext cx="633305" cy="105983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3BAF127-606B-4382-9675-C424B6CD76D3}"/>
                </a:ext>
              </a:extLst>
            </p:cNvPr>
            <p:cNvSpPr/>
            <p:nvPr/>
          </p:nvSpPr>
          <p:spPr>
            <a:xfrm>
              <a:off x="3197865" y="5029493"/>
              <a:ext cx="2012763" cy="371910"/>
            </a:xfrm>
            <a:prstGeom prst="roundRect">
              <a:avLst>
                <a:gd name="adj" fmla="val 1008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Large Projects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AE92D50-63B4-4998-8424-338D4982ADEC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2564559" y="4074098"/>
              <a:ext cx="633306" cy="1141350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36C95-2846-4CDC-8B0C-36A2145FBE9D}"/>
                </a:ext>
              </a:extLst>
            </p:cNvPr>
            <p:cNvSpPr txBox="1"/>
            <p:nvPr/>
          </p:nvSpPr>
          <p:spPr>
            <a:xfrm>
              <a:off x="3708410" y="3152721"/>
              <a:ext cx="339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dirty="0"/>
                <a:t>Ranging from  10k to 25k USD</a:t>
              </a:r>
            </a:p>
            <a:p>
              <a:r>
                <a:rPr lang="en-US" dirty="0"/>
                <a:t>Or, if QA hours is low.</a:t>
              </a:r>
            </a:p>
            <a:p>
              <a:r>
                <a:rPr lang="en-US" dirty="0"/>
                <a:t>Or, if the number of test cases &lt;100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A8AF1-0A87-4A4B-84A5-2A7042C4A7C8}"/>
                </a:ext>
              </a:extLst>
            </p:cNvPr>
            <p:cNvSpPr txBox="1"/>
            <p:nvPr/>
          </p:nvSpPr>
          <p:spPr>
            <a:xfrm>
              <a:off x="4198719" y="4412336"/>
              <a:ext cx="2820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Ranging from  25k to 100k USD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Or if 100 &lt; number of test cases &lt; 400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1DB568-9C2E-4404-B0A3-19917DA9CF7F}"/>
                </a:ext>
              </a:extLst>
            </p:cNvPr>
            <p:cNvSpPr txBox="1"/>
            <p:nvPr/>
          </p:nvSpPr>
          <p:spPr>
            <a:xfrm>
              <a:off x="3708409" y="5454470"/>
              <a:ext cx="3149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Ranging above 100k USD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Or if number of test cases &gt; 400</a:t>
              </a:r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D8703103-B2B7-4C34-BCEF-918848C7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6814"/>
            <a:ext cx="10515600" cy="1325563"/>
          </a:xfrm>
        </p:spPr>
        <p:txBody>
          <a:bodyPr/>
          <a:lstStyle/>
          <a:p>
            <a:r>
              <a:rPr lang="en-US" dirty="0"/>
              <a:t>Medium Projects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B7E91B-0707-4A3A-88EB-32E808F20B80}"/>
              </a:ext>
            </a:extLst>
          </p:cNvPr>
          <p:cNvSpPr/>
          <p:nvPr/>
        </p:nvSpPr>
        <p:spPr>
          <a:xfrm>
            <a:off x="6259742" y="534414"/>
            <a:ext cx="3043915" cy="371910"/>
          </a:xfrm>
          <a:prstGeom prst="roundRect">
            <a:avLst>
              <a:gd name="adj" fmla="val 1163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Approach for 2021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41DE3-7C41-484B-AE60-D5265F25BB38}"/>
              </a:ext>
            </a:extLst>
          </p:cNvPr>
          <p:cNvSpPr txBox="1"/>
          <p:nvPr/>
        </p:nvSpPr>
        <p:spPr>
          <a:xfrm>
            <a:off x="6531427" y="993181"/>
            <a:ext cx="5161188" cy="490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i="0" dirty="0">
                <a:effectLst/>
                <a:latin typeface="Segoe UI" panose="020B0502040204020203" pitchFamily="34" charset="0"/>
              </a:rPr>
              <a:t>Scripting</a:t>
            </a:r>
            <a:r>
              <a:rPr lang="en-US" sz="1050" dirty="0">
                <a:latin typeface="Segoe UI" panose="020B0502040204020203" pitchFamily="34" charset="0"/>
              </a:rPr>
              <a:t>:</a:t>
            </a:r>
            <a:endParaRPr lang="en-US" sz="1050" b="0" i="0" dirty="0">
              <a:effectLst/>
              <a:latin typeface="Segoe UI" panose="020B0502040204020203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</a:rPr>
              <a:t>General Vanilla script (TestNG + Report).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</a:rPr>
              <a:t>Reuse existing MVP Framework (For slightly premium) without customizations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Functional and regression tests can be covered</a:t>
            </a:r>
            <a:endParaRPr lang="en-US" sz="1050" dirty="0"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50" b="1" i="0" dirty="0">
                <a:effectLst/>
                <a:latin typeface="Segoe UI" panose="020B0502040204020203" pitchFamily="34" charset="0"/>
              </a:rPr>
              <a:t>Benefits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No framework needed	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All browsers supported by Selenium	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Parallel running	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Basic Reporting	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Data driven tests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</a:rPr>
              <a:t>Changes can be accommodated (Agile)</a:t>
            </a:r>
            <a:endParaRPr lang="en-US" sz="1050" b="0" i="0" dirty="0"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50" b="1" i="0" dirty="0">
                <a:effectLst/>
                <a:latin typeface="Segoe UI" panose="020B0502040204020203" pitchFamily="34" charset="0"/>
              </a:rPr>
              <a:t>Demerits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Not very high test coverage	Complex customization not possible (Only OOTB)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Number of test cases – Maximum 400 Test Cases - Not more than that - Otherwise automation will burden the project delivery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50" b="1" dirty="0">
                <a:latin typeface="Segoe UI" panose="020B0502040204020203" pitchFamily="34" charset="0"/>
              </a:rPr>
              <a:t>Roadmap for 2021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21504A-8283-4C7A-9400-2B8C10361C9F}"/>
              </a:ext>
            </a:extLst>
          </p:cNvPr>
          <p:cNvGrpSpPr/>
          <p:nvPr/>
        </p:nvGrpSpPr>
        <p:grpSpPr>
          <a:xfrm>
            <a:off x="6599459" y="6117500"/>
            <a:ext cx="6096000" cy="375320"/>
            <a:chOff x="6599459" y="6002118"/>
            <a:chExt cx="6096000" cy="3753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C6B70E-5688-4F90-B496-8AAF6BC4FF68}"/>
                </a:ext>
              </a:extLst>
            </p:cNvPr>
            <p:cNvGrpSpPr/>
            <p:nvPr/>
          </p:nvGrpSpPr>
          <p:grpSpPr>
            <a:xfrm>
              <a:off x="6848478" y="6002118"/>
              <a:ext cx="4844137" cy="172192"/>
              <a:chOff x="6848478" y="6002118"/>
              <a:chExt cx="4844137" cy="17219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F07918E-9ED0-40BF-AE8E-5786CA591CE4}"/>
                  </a:ext>
                </a:extLst>
              </p:cNvPr>
              <p:cNvSpPr/>
              <p:nvPr/>
            </p:nvSpPr>
            <p:spPr>
              <a:xfrm>
                <a:off x="6928757" y="6071173"/>
                <a:ext cx="47498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3C79714-27BA-4233-8B06-7D48F62D56F8}"/>
                  </a:ext>
                </a:extLst>
              </p:cNvPr>
              <p:cNvGrpSpPr/>
              <p:nvPr/>
            </p:nvGrpSpPr>
            <p:grpSpPr>
              <a:xfrm>
                <a:off x="6848478" y="6013753"/>
                <a:ext cx="160557" cy="160557"/>
                <a:chOff x="6848478" y="6013753"/>
                <a:chExt cx="160557" cy="16055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4879629-67B4-4C0F-BB9C-7B0DBE14AC9D}"/>
                    </a:ext>
                  </a:extLst>
                </p:cNvPr>
                <p:cNvSpPr/>
                <p:nvPr/>
              </p:nvSpPr>
              <p:spPr>
                <a:xfrm>
                  <a:off x="6848478" y="6013753"/>
                  <a:ext cx="160557" cy="1605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29EFE21-5248-44DB-85C7-7A31E7473875}"/>
                    </a:ext>
                  </a:extLst>
                </p:cNvPr>
                <p:cNvSpPr/>
                <p:nvPr/>
              </p:nvSpPr>
              <p:spPr>
                <a:xfrm>
                  <a:off x="6861813" y="6025829"/>
                  <a:ext cx="131189" cy="13118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4BBF88-3B2D-41D2-9F81-31064072CA5F}"/>
                  </a:ext>
                </a:extLst>
              </p:cNvPr>
              <p:cNvGrpSpPr/>
              <p:nvPr/>
            </p:nvGrpSpPr>
            <p:grpSpPr>
              <a:xfrm>
                <a:off x="9601748" y="6002118"/>
                <a:ext cx="160557" cy="160557"/>
                <a:chOff x="9190268" y="6002118"/>
                <a:chExt cx="160557" cy="160557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FBA8070-7973-4B56-A23A-0379BD71DAC9}"/>
                    </a:ext>
                  </a:extLst>
                </p:cNvPr>
                <p:cNvSpPr/>
                <p:nvPr/>
              </p:nvSpPr>
              <p:spPr>
                <a:xfrm>
                  <a:off x="9190268" y="6002118"/>
                  <a:ext cx="160557" cy="1605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119A929-49A4-480A-9662-975686AE9230}"/>
                    </a:ext>
                  </a:extLst>
                </p:cNvPr>
                <p:cNvSpPr/>
                <p:nvPr/>
              </p:nvSpPr>
              <p:spPr>
                <a:xfrm>
                  <a:off x="9203296" y="6016305"/>
                  <a:ext cx="131189" cy="13118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A3CD495-5E9C-4142-A255-E8A96E5851F4}"/>
                  </a:ext>
                </a:extLst>
              </p:cNvPr>
              <p:cNvGrpSpPr/>
              <p:nvPr/>
            </p:nvGrpSpPr>
            <p:grpSpPr>
              <a:xfrm>
                <a:off x="11532058" y="6013753"/>
                <a:ext cx="160557" cy="160557"/>
                <a:chOff x="11532058" y="6013753"/>
                <a:chExt cx="160557" cy="160557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8772A4DD-2C85-4A06-9A5A-B7FEDCD9BC1E}"/>
                    </a:ext>
                  </a:extLst>
                </p:cNvPr>
                <p:cNvSpPr/>
                <p:nvPr/>
              </p:nvSpPr>
              <p:spPr>
                <a:xfrm>
                  <a:off x="11532058" y="6013753"/>
                  <a:ext cx="160557" cy="1605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0F5F146-7A84-424A-B3BD-735CCEAF471E}"/>
                    </a:ext>
                  </a:extLst>
                </p:cNvPr>
                <p:cNvSpPr/>
                <p:nvPr/>
              </p:nvSpPr>
              <p:spPr>
                <a:xfrm>
                  <a:off x="11547159" y="6028210"/>
                  <a:ext cx="131189" cy="13118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148F58-0503-43AA-BBDB-5C247F82427C}"/>
                </a:ext>
              </a:extLst>
            </p:cNvPr>
            <p:cNvSpPr txBox="1"/>
            <p:nvPr/>
          </p:nvSpPr>
          <p:spPr>
            <a:xfrm>
              <a:off x="6599459" y="6131217"/>
              <a:ext cx="60960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i="0" dirty="0">
                  <a:effectLst/>
                  <a:latin typeface="Segoe UI" panose="020B0502040204020203" pitchFamily="34" charset="0"/>
                </a:rPr>
                <a:t>Jan 2021		</a:t>
              </a:r>
              <a:r>
                <a:rPr lang="en-US" sz="1000" dirty="0">
                  <a:latin typeface="Segoe UI" panose="020B0502040204020203" pitchFamily="34" charset="0"/>
                </a:rPr>
                <a:t>	</a:t>
              </a:r>
              <a:r>
                <a:rPr lang="en-US" sz="1000" b="0" i="0" dirty="0">
                  <a:effectLst/>
                  <a:latin typeface="Segoe UI" panose="020B0502040204020203" pitchFamily="34" charset="0"/>
                </a:rPr>
                <a:t>Aug 2021		Dec 2021</a:t>
              </a:r>
              <a:endParaRPr lang="en-US" sz="10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372160F-83F7-4831-936C-133255B24AC2}"/>
              </a:ext>
            </a:extLst>
          </p:cNvPr>
          <p:cNvGrpSpPr/>
          <p:nvPr/>
        </p:nvGrpSpPr>
        <p:grpSpPr>
          <a:xfrm>
            <a:off x="6638476" y="5792054"/>
            <a:ext cx="5113400" cy="217881"/>
            <a:chOff x="6638476" y="5937198"/>
            <a:chExt cx="5113400" cy="2178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44D34E-2675-4593-B205-41C2454A4D56}"/>
                </a:ext>
              </a:extLst>
            </p:cNvPr>
            <p:cNvGrpSpPr/>
            <p:nvPr/>
          </p:nvGrpSpPr>
          <p:grpSpPr>
            <a:xfrm>
              <a:off x="6638476" y="5937198"/>
              <a:ext cx="867421" cy="217881"/>
              <a:chOff x="6493696" y="5967678"/>
              <a:chExt cx="867421" cy="217881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FBE033A-B0E2-41BC-87CA-99B1F428E1C9}"/>
                  </a:ext>
                </a:extLst>
              </p:cNvPr>
              <p:cNvSpPr/>
              <p:nvPr/>
            </p:nvSpPr>
            <p:spPr>
              <a:xfrm>
                <a:off x="6493696" y="5967678"/>
                <a:ext cx="867421" cy="177302"/>
              </a:xfrm>
              <a:prstGeom prst="roundRect">
                <a:avLst>
                  <a:gd name="adj" fmla="val 1163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latin typeface="Arial Nova" panose="020B0504020202020204" pitchFamily="34" charset="0"/>
                  </a:rPr>
                  <a:t>20% Test Coverage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B8B5C071-A8FA-4D9E-ABAF-09DA4BB8FF22}"/>
                  </a:ext>
                </a:extLst>
              </p:cNvPr>
              <p:cNvSpPr/>
              <p:nvPr/>
            </p:nvSpPr>
            <p:spPr>
              <a:xfrm rot="10800000">
                <a:off x="6710109" y="6139840"/>
                <a:ext cx="138113" cy="45719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B132AF6-AD64-45F6-BF6B-8A87D03023FE}"/>
                </a:ext>
              </a:extLst>
            </p:cNvPr>
            <p:cNvGrpSpPr/>
            <p:nvPr/>
          </p:nvGrpSpPr>
          <p:grpSpPr>
            <a:xfrm>
              <a:off x="9229276" y="5937198"/>
              <a:ext cx="867421" cy="217881"/>
              <a:chOff x="6493696" y="5967678"/>
              <a:chExt cx="867421" cy="217881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22DFE38-C99D-4D9A-AF4F-A70D9B605C4D}"/>
                  </a:ext>
                </a:extLst>
              </p:cNvPr>
              <p:cNvSpPr/>
              <p:nvPr/>
            </p:nvSpPr>
            <p:spPr>
              <a:xfrm>
                <a:off x="6493696" y="5967678"/>
                <a:ext cx="867421" cy="177302"/>
              </a:xfrm>
              <a:prstGeom prst="roundRect">
                <a:avLst>
                  <a:gd name="adj" fmla="val 1163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latin typeface="Arial Nova" panose="020B0504020202020204" pitchFamily="34" charset="0"/>
                  </a:rPr>
                  <a:t>40% Test Coverage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9D545D9B-9CDA-435A-9708-6556AFF68964}"/>
                  </a:ext>
                </a:extLst>
              </p:cNvPr>
              <p:cNvSpPr/>
              <p:nvPr/>
            </p:nvSpPr>
            <p:spPr>
              <a:xfrm rot="10800000">
                <a:off x="6854889" y="6139840"/>
                <a:ext cx="138113" cy="45719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506C8BA-531E-491E-BCF1-98C60F91143F}"/>
                </a:ext>
              </a:extLst>
            </p:cNvPr>
            <p:cNvGrpSpPr/>
            <p:nvPr/>
          </p:nvGrpSpPr>
          <p:grpSpPr>
            <a:xfrm>
              <a:off x="10884455" y="5937198"/>
              <a:ext cx="867421" cy="217881"/>
              <a:chOff x="6493696" y="5967678"/>
              <a:chExt cx="867421" cy="217881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496E52A6-9719-40FA-8D30-AC7118B7133F}"/>
                  </a:ext>
                </a:extLst>
              </p:cNvPr>
              <p:cNvSpPr/>
              <p:nvPr/>
            </p:nvSpPr>
            <p:spPr>
              <a:xfrm>
                <a:off x="6493696" y="5967678"/>
                <a:ext cx="867421" cy="177302"/>
              </a:xfrm>
              <a:prstGeom prst="roundRect">
                <a:avLst>
                  <a:gd name="adj" fmla="val 1163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latin typeface="Arial Nova" panose="020B0504020202020204" pitchFamily="34" charset="0"/>
                  </a:rPr>
                  <a:t>60% Test Coverage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BBB664E0-2AC6-487E-80CD-A5757AE73484}"/>
                  </a:ext>
                </a:extLst>
              </p:cNvPr>
              <p:cNvSpPr/>
              <p:nvPr/>
            </p:nvSpPr>
            <p:spPr>
              <a:xfrm rot="10800000">
                <a:off x="7135877" y="6139840"/>
                <a:ext cx="138113" cy="45719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9789C99-8C56-49F6-A32C-6B9DF73948BB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5698432" y="720369"/>
            <a:ext cx="561310" cy="33871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D87E3ED-A0B0-4EE5-A61A-F5F350A68E2C}"/>
              </a:ext>
            </a:extLst>
          </p:cNvPr>
          <p:cNvSpPr/>
          <p:nvPr/>
        </p:nvSpPr>
        <p:spPr>
          <a:xfrm>
            <a:off x="1265373" y="766282"/>
            <a:ext cx="1301683" cy="235361"/>
          </a:xfrm>
          <a:prstGeom prst="roundRect">
            <a:avLst>
              <a:gd name="adj" fmla="val 1163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ova" panose="020B0504020202020204" pitchFamily="34" charset="0"/>
              </a:rPr>
              <a:t>Premium Plan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D9EFF81-E7BE-41E7-AA30-028942D54F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064" y="115410"/>
            <a:ext cx="1360594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7AAD37-0FEF-4AEE-9591-934CA84F527B}"/>
              </a:ext>
            </a:extLst>
          </p:cNvPr>
          <p:cNvSpPr/>
          <p:nvPr/>
        </p:nvSpPr>
        <p:spPr>
          <a:xfrm>
            <a:off x="6259742" y="885469"/>
            <a:ext cx="5702746" cy="5885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6DE12F-5917-424F-B3E4-18106DEFB31A}"/>
              </a:ext>
            </a:extLst>
          </p:cNvPr>
          <p:cNvGrpSpPr/>
          <p:nvPr/>
        </p:nvGrpSpPr>
        <p:grpSpPr>
          <a:xfrm>
            <a:off x="229512" y="2680222"/>
            <a:ext cx="5786669" cy="3348007"/>
            <a:chOff x="1318083" y="2752794"/>
            <a:chExt cx="5786669" cy="334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6312DD-7C5E-4B22-9F73-8E4211C33914}"/>
                </a:ext>
              </a:extLst>
            </p:cNvPr>
            <p:cNvSpPr/>
            <p:nvPr/>
          </p:nvSpPr>
          <p:spPr>
            <a:xfrm>
              <a:off x="1318083" y="3888143"/>
              <a:ext cx="1246476" cy="371910"/>
            </a:xfrm>
            <a:prstGeom prst="roundRect">
              <a:avLst>
                <a:gd name="adj" fmla="val 1163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Projects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557ADB-E5A0-4DB9-8B4E-C84052F3DB7A}"/>
                </a:ext>
              </a:extLst>
            </p:cNvPr>
            <p:cNvSpPr/>
            <p:nvPr/>
          </p:nvSpPr>
          <p:spPr>
            <a:xfrm>
              <a:off x="3197865" y="2752794"/>
              <a:ext cx="2012763" cy="371910"/>
            </a:xfrm>
            <a:prstGeom prst="roundRect">
              <a:avLst>
                <a:gd name="adj" fmla="val 1163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Arial Nova" panose="020B0504020202020204" pitchFamily="34" charset="0"/>
                </a:rPr>
                <a:t>Small Projects</a:t>
              </a:r>
              <a:endParaRPr lang="en-US" sz="1400" dirty="0">
                <a:latin typeface="Arial Nova" panose="020B05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ED6951C-3332-4E05-800D-5F4D65E6D38D}"/>
                </a:ext>
              </a:extLst>
            </p:cNvPr>
            <p:cNvSpPr/>
            <p:nvPr/>
          </p:nvSpPr>
          <p:spPr>
            <a:xfrm>
              <a:off x="3197865" y="3994126"/>
              <a:ext cx="2012763" cy="371910"/>
            </a:xfrm>
            <a:prstGeom prst="roundRect">
              <a:avLst>
                <a:gd name="adj" fmla="val 1008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Medium </a:t>
              </a:r>
              <a:r>
                <a:rPr lang="en-US" sz="1400">
                  <a:latin typeface="Arial Nova" panose="020B0504020202020204" pitchFamily="34" charset="0"/>
                </a:rPr>
                <a:t>Sized Projects</a:t>
              </a:r>
              <a:endParaRPr lang="en-US" sz="1400" dirty="0">
                <a:latin typeface="Arial Nova" panose="020B0504020202020204" pitchFamily="34" charset="0"/>
              </a:endParaRP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481C39DA-948B-41BD-864C-68F9B191A10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564559" y="2938749"/>
              <a:ext cx="633306" cy="1135349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4789B7E-A677-4CE8-A91B-A5073BCEFB28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2564559" y="4074098"/>
              <a:ext cx="633306" cy="105983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3BAF127-606B-4382-9675-C424B6CD76D3}"/>
                </a:ext>
              </a:extLst>
            </p:cNvPr>
            <p:cNvSpPr/>
            <p:nvPr/>
          </p:nvSpPr>
          <p:spPr>
            <a:xfrm>
              <a:off x="3197865" y="5029493"/>
              <a:ext cx="3589139" cy="371910"/>
            </a:xfrm>
            <a:prstGeom prst="roundRect">
              <a:avLst>
                <a:gd name="adj" fmla="val 1008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504020202020204" pitchFamily="34" charset="0"/>
                </a:rPr>
                <a:t>Large Projects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AE92D50-63B4-4998-8424-338D4982ADEC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2564559" y="4074098"/>
              <a:ext cx="633306" cy="1141350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36C95-2846-4CDC-8B0C-36A2145FBE9D}"/>
                </a:ext>
              </a:extLst>
            </p:cNvPr>
            <p:cNvSpPr txBox="1"/>
            <p:nvPr/>
          </p:nvSpPr>
          <p:spPr>
            <a:xfrm>
              <a:off x="3708410" y="3112965"/>
              <a:ext cx="339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dirty="0"/>
                <a:t>Ranging from  10k to 25k USD</a:t>
              </a:r>
            </a:p>
            <a:p>
              <a:r>
                <a:rPr lang="en-US" dirty="0"/>
                <a:t>Or, if QA hours is low.</a:t>
              </a:r>
            </a:p>
            <a:p>
              <a:r>
                <a:rPr lang="en-US" dirty="0"/>
                <a:t>Or, if the number of test cases &lt;100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A8AF1-0A87-4A4B-84A5-2A7042C4A7C8}"/>
                </a:ext>
              </a:extLst>
            </p:cNvPr>
            <p:cNvSpPr txBox="1"/>
            <p:nvPr/>
          </p:nvSpPr>
          <p:spPr>
            <a:xfrm>
              <a:off x="3708409" y="4412336"/>
              <a:ext cx="3310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Ranging from  25k to 100k USD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Or if 100 &lt; number of test cases &lt; 400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1DB568-9C2E-4404-B0A3-19917DA9CF7F}"/>
                </a:ext>
              </a:extLst>
            </p:cNvPr>
            <p:cNvSpPr txBox="1"/>
            <p:nvPr/>
          </p:nvSpPr>
          <p:spPr>
            <a:xfrm>
              <a:off x="4388362" y="5454470"/>
              <a:ext cx="2469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Ranging above 100k USD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Or if number of test cases &gt; 400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Or standalone testing projects</a:t>
              </a:r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D8703103-B2B7-4C34-BCEF-918848C7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6814"/>
            <a:ext cx="10515600" cy="1325563"/>
          </a:xfrm>
        </p:spPr>
        <p:txBody>
          <a:bodyPr/>
          <a:lstStyle/>
          <a:p>
            <a:r>
              <a:rPr lang="en-US" dirty="0"/>
              <a:t>Large Projects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B7E91B-0707-4A3A-88EB-32E808F20B80}"/>
              </a:ext>
            </a:extLst>
          </p:cNvPr>
          <p:cNvSpPr/>
          <p:nvPr/>
        </p:nvSpPr>
        <p:spPr>
          <a:xfrm>
            <a:off x="6259742" y="534414"/>
            <a:ext cx="3043915" cy="371910"/>
          </a:xfrm>
          <a:prstGeom prst="roundRect">
            <a:avLst>
              <a:gd name="adj" fmla="val 1163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Approach for 2021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41DE3-7C41-484B-AE60-D5265F25BB38}"/>
              </a:ext>
            </a:extLst>
          </p:cNvPr>
          <p:cNvSpPr txBox="1"/>
          <p:nvPr/>
        </p:nvSpPr>
        <p:spPr>
          <a:xfrm>
            <a:off x="6531427" y="993181"/>
            <a:ext cx="5161188" cy="490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i="0" dirty="0">
                <a:effectLst/>
                <a:latin typeface="Segoe UI" panose="020B0502040204020203" pitchFamily="34" charset="0"/>
              </a:rPr>
              <a:t>Scripting</a:t>
            </a:r>
            <a:r>
              <a:rPr lang="en-US" sz="1050" dirty="0">
                <a:latin typeface="Segoe UI" panose="020B0502040204020203" pitchFamily="34" charset="0"/>
              </a:rPr>
              <a:t>:</a:t>
            </a:r>
            <a:endParaRPr lang="en-US" sz="1050" b="0" i="0" dirty="0">
              <a:effectLst/>
              <a:latin typeface="Segoe UI" panose="020B0502040204020203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</a:rPr>
              <a:t>Customized Ameex’s proprietary test framework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</a:rPr>
              <a:t>The framework is Ameex’s product and will be maintained by Ameex</a:t>
            </a:r>
          </a:p>
          <a:p>
            <a:pPr algn="just">
              <a:lnSpc>
                <a:spcPct val="150000"/>
              </a:lnSpc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50" b="1" i="0" dirty="0">
                <a:effectLst/>
                <a:latin typeface="Segoe UI" panose="020B0502040204020203" pitchFamily="34" charset="0"/>
              </a:rPr>
              <a:t>Benefits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All browsers supported by Selenium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</a:rPr>
              <a:t>Complex customizations and cloud based integrations like </a:t>
            </a:r>
            <a:r>
              <a:rPr lang="en-US" sz="1050" dirty="0" err="1">
                <a:latin typeface="Segoe UI" panose="020B0502040204020203" pitchFamily="34" charset="0"/>
              </a:rPr>
              <a:t>browserstack</a:t>
            </a:r>
            <a:r>
              <a:rPr lang="en-US" sz="1050" dirty="0">
                <a:latin typeface="Segoe UI" panose="020B0502040204020203" pitchFamily="34" charset="0"/>
              </a:rPr>
              <a:t>, </a:t>
            </a:r>
            <a:r>
              <a:rPr lang="en-US" sz="1050" dirty="0" err="1">
                <a:latin typeface="Segoe UI" panose="020B0502040204020203" pitchFamily="34" charset="0"/>
              </a:rPr>
              <a:t>saaslab</a:t>
            </a:r>
            <a:r>
              <a:rPr lang="en-US" sz="1050" dirty="0">
                <a:latin typeface="Segoe UI" panose="020B0502040204020203" pitchFamily="34" charset="0"/>
              </a:rPr>
              <a:t>  can be accommodated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High test coverage is possible	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Parallel running, Advanced Reporting, Data driven tests can be run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</a:rPr>
              <a:t>Changes can be accommodated (Agile)</a:t>
            </a:r>
            <a:endParaRPr lang="en-US" sz="1050" b="0" i="0" dirty="0"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50" b="1" i="0" dirty="0">
                <a:effectLst/>
                <a:latin typeface="Segoe UI" panose="020B0502040204020203" pitchFamily="34" charset="0"/>
              </a:rPr>
              <a:t>Demerits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Framework setup would be time consuming and would be applicable to large projects only – Includes intense analysis and automation strategy.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latin typeface="Segoe UI" panose="020B0502040204020203" pitchFamily="34" charset="0"/>
              </a:rPr>
              <a:t>Highly skilled resources needed to create and maintain the framewo</a:t>
            </a:r>
            <a:r>
              <a:rPr lang="en-US" sz="1050" dirty="0">
                <a:latin typeface="Segoe UI" panose="020B0502040204020203" pitchFamily="34" charset="0"/>
              </a:rPr>
              <a:t>rk. Multiple resources would be needed per project.</a:t>
            </a:r>
          </a:p>
          <a:p>
            <a:pPr algn="just">
              <a:lnSpc>
                <a:spcPct val="150000"/>
              </a:lnSpc>
            </a:pPr>
            <a:endParaRPr lang="en-US" sz="1050" b="1" dirty="0"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50" b="1" dirty="0">
                <a:latin typeface="Segoe UI" panose="020B0502040204020203" pitchFamily="34" charset="0"/>
              </a:rPr>
              <a:t>Roadmap for 2021</a:t>
            </a:r>
            <a:r>
              <a:rPr lang="en-US" sz="1050" b="0" i="0" dirty="0">
                <a:effectLst/>
                <a:latin typeface="Segoe UI" panose="020B0502040204020203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21504A-8283-4C7A-9400-2B8C10361C9F}"/>
              </a:ext>
            </a:extLst>
          </p:cNvPr>
          <p:cNvGrpSpPr/>
          <p:nvPr/>
        </p:nvGrpSpPr>
        <p:grpSpPr>
          <a:xfrm>
            <a:off x="6599459" y="6090994"/>
            <a:ext cx="6096000" cy="375320"/>
            <a:chOff x="6599459" y="6002118"/>
            <a:chExt cx="6096000" cy="3753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C6B70E-5688-4F90-B496-8AAF6BC4FF68}"/>
                </a:ext>
              </a:extLst>
            </p:cNvPr>
            <p:cNvGrpSpPr/>
            <p:nvPr/>
          </p:nvGrpSpPr>
          <p:grpSpPr>
            <a:xfrm>
              <a:off x="6848478" y="6002118"/>
              <a:ext cx="4844137" cy="172192"/>
              <a:chOff x="6848478" y="6002118"/>
              <a:chExt cx="4844137" cy="17219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F07918E-9ED0-40BF-AE8E-5786CA591CE4}"/>
                  </a:ext>
                </a:extLst>
              </p:cNvPr>
              <p:cNvSpPr/>
              <p:nvPr/>
            </p:nvSpPr>
            <p:spPr>
              <a:xfrm>
                <a:off x="6928757" y="6071173"/>
                <a:ext cx="47498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3C79714-27BA-4233-8B06-7D48F62D56F8}"/>
                  </a:ext>
                </a:extLst>
              </p:cNvPr>
              <p:cNvGrpSpPr/>
              <p:nvPr/>
            </p:nvGrpSpPr>
            <p:grpSpPr>
              <a:xfrm>
                <a:off x="6848478" y="6013753"/>
                <a:ext cx="160557" cy="160557"/>
                <a:chOff x="6848478" y="6013753"/>
                <a:chExt cx="160557" cy="16055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4879629-67B4-4C0F-BB9C-7B0DBE14AC9D}"/>
                    </a:ext>
                  </a:extLst>
                </p:cNvPr>
                <p:cNvSpPr/>
                <p:nvPr/>
              </p:nvSpPr>
              <p:spPr>
                <a:xfrm>
                  <a:off x="6848478" y="6013753"/>
                  <a:ext cx="160557" cy="1605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29EFE21-5248-44DB-85C7-7A31E7473875}"/>
                    </a:ext>
                  </a:extLst>
                </p:cNvPr>
                <p:cNvSpPr/>
                <p:nvPr/>
              </p:nvSpPr>
              <p:spPr>
                <a:xfrm>
                  <a:off x="6861813" y="6025829"/>
                  <a:ext cx="131189" cy="13118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4BBF88-3B2D-41D2-9F81-31064072CA5F}"/>
                  </a:ext>
                </a:extLst>
              </p:cNvPr>
              <p:cNvGrpSpPr/>
              <p:nvPr/>
            </p:nvGrpSpPr>
            <p:grpSpPr>
              <a:xfrm>
                <a:off x="9601748" y="6002118"/>
                <a:ext cx="160557" cy="160557"/>
                <a:chOff x="9190268" y="6002118"/>
                <a:chExt cx="160557" cy="160557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FBA8070-7973-4B56-A23A-0379BD71DAC9}"/>
                    </a:ext>
                  </a:extLst>
                </p:cNvPr>
                <p:cNvSpPr/>
                <p:nvPr/>
              </p:nvSpPr>
              <p:spPr>
                <a:xfrm>
                  <a:off x="9190268" y="6002118"/>
                  <a:ext cx="160557" cy="1605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119A929-49A4-480A-9662-975686AE9230}"/>
                    </a:ext>
                  </a:extLst>
                </p:cNvPr>
                <p:cNvSpPr/>
                <p:nvPr/>
              </p:nvSpPr>
              <p:spPr>
                <a:xfrm>
                  <a:off x="9203296" y="6016305"/>
                  <a:ext cx="131189" cy="13118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A3CD495-5E9C-4142-A255-E8A96E5851F4}"/>
                  </a:ext>
                </a:extLst>
              </p:cNvPr>
              <p:cNvGrpSpPr/>
              <p:nvPr/>
            </p:nvGrpSpPr>
            <p:grpSpPr>
              <a:xfrm>
                <a:off x="11532058" y="6013753"/>
                <a:ext cx="160557" cy="160557"/>
                <a:chOff x="11532058" y="6013753"/>
                <a:chExt cx="160557" cy="160557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8772A4DD-2C85-4A06-9A5A-B7FEDCD9BC1E}"/>
                    </a:ext>
                  </a:extLst>
                </p:cNvPr>
                <p:cNvSpPr/>
                <p:nvPr/>
              </p:nvSpPr>
              <p:spPr>
                <a:xfrm>
                  <a:off x="11532058" y="6013753"/>
                  <a:ext cx="160557" cy="1605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0F5F146-7A84-424A-B3BD-735CCEAF471E}"/>
                    </a:ext>
                  </a:extLst>
                </p:cNvPr>
                <p:cNvSpPr/>
                <p:nvPr/>
              </p:nvSpPr>
              <p:spPr>
                <a:xfrm>
                  <a:off x="11547159" y="6028210"/>
                  <a:ext cx="131189" cy="131189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148F58-0503-43AA-BBDB-5C247F82427C}"/>
                </a:ext>
              </a:extLst>
            </p:cNvPr>
            <p:cNvSpPr txBox="1"/>
            <p:nvPr/>
          </p:nvSpPr>
          <p:spPr>
            <a:xfrm>
              <a:off x="6599459" y="6131217"/>
              <a:ext cx="60960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i="0" dirty="0">
                  <a:effectLst/>
                  <a:latin typeface="Segoe UI" panose="020B0502040204020203" pitchFamily="34" charset="0"/>
                </a:rPr>
                <a:t>Jan 2021		</a:t>
              </a:r>
              <a:r>
                <a:rPr lang="en-US" sz="1000" dirty="0">
                  <a:latin typeface="Segoe UI" panose="020B0502040204020203" pitchFamily="34" charset="0"/>
                </a:rPr>
                <a:t>	</a:t>
              </a:r>
              <a:r>
                <a:rPr lang="en-US" sz="1000" b="0" i="0" dirty="0">
                  <a:effectLst/>
                  <a:latin typeface="Segoe UI" panose="020B0502040204020203" pitchFamily="34" charset="0"/>
                </a:rPr>
                <a:t>Aug 2021		Dec 2021</a:t>
              </a:r>
              <a:endParaRPr lang="en-US" sz="10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372160F-83F7-4831-936C-133255B24AC2}"/>
              </a:ext>
            </a:extLst>
          </p:cNvPr>
          <p:cNvGrpSpPr/>
          <p:nvPr/>
        </p:nvGrpSpPr>
        <p:grpSpPr>
          <a:xfrm>
            <a:off x="6638476" y="5778800"/>
            <a:ext cx="5113400" cy="217881"/>
            <a:chOff x="6638476" y="5937198"/>
            <a:chExt cx="5113400" cy="2178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44D34E-2675-4593-B205-41C2454A4D56}"/>
                </a:ext>
              </a:extLst>
            </p:cNvPr>
            <p:cNvGrpSpPr/>
            <p:nvPr/>
          </p:nvGrpSpPr>
          <p:grpSpPr>
            <a:xfrm>
              <a:off x="6638476" y="5937198"/>
              <a:ext cx="867421" cy="217881"/>
              <a:chOff x="6493696" y="5967678"/>
              <a:chExt cx="867421" cy="217881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FBE033A-B0E2-41BC-87CA-99B1F428E1C9}"/>
                  </a:ext>
                </a:extLst>
              </p:cNvPr>
              <p:cNvSpPr/>
              <p:nvPr/>
            </p:nvSpPr>
            <p:spPr>
              <a:xfrm>
                <a:off x="6493696" y="5967678"/>
                <a:ext cx="867421" cy="177302"/>
              </a:xfrm>
              <a:prstGeom prst="roundRect">
                <a:avLst>
                  <a:gd name="adj" fmla="val 1163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latin typeface="Arial Nova" panose="020B0504020202020204" pitchFamily="34" charset="0"/>
                  </a:rPr>
                  <a:t>40% Test Coverage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B8B5C071-A8FA-4D9E-ABAF-09DA4BB8FF22}"/>
                  </a:ext>
                </a:extLst>
              </p:cNvPr>
              <p:cNvSpPr/>
              <p:nvPr/>
            </p:nvSpPr>
            <p:spPr>
              <a:xfrm rot="10800000">
                <a:off x="6710109" y="6139840"/>
                <a:ext cx="138113" cy="45719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B132AF6-AD64-45F6-BF6B-8A87D03023FE}"/>
                </a:ext>
              </a:extLst>
            </p:cNvPr>
            <p:cNvGrpSpPr/>
            <p:nvPr/>
          </p:nvGrpSpPr>
          <p:grpSpPr>
            <a:xfrm>
              <a:off x="9229276" y="5937198"/>
              <a:ext cx="867421" cy="217881"/>
              <a:chOff x="6493696" y="5967678"/>
              <a:chExt cx="867421" cy="217881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22DFE38-C99D-4D9A-AF4F-A70D9B605C4D}"/>
                  </a:ext>
                </a:extLst>
              </p:cNvPr>
              <p:cNvSpPr/>
              <p:nvPr/>
            </p:nvSpPr>
            <p:spPr>
              <a:xfrm>
                <a:off x="6493696" y="5967678"/>
                <a:ext cx="867421" cy="177302"/>
              </a:xfrm>
              <a:prstGeom prst="roundRect">
                <a:avLst>
                  <a:gd name="adj" fmla="val 1163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latin typeface="Arial Nova" panose="020B0504020202020204" pitchFamily="34" charset="0"/>
                  </a:rPr>
                  <a:t>60% Test Coverage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9D545D9B-9CDA-435A-9708-6556AFF68964}"/>
                  </a:ext>
                </a:extLst>
              </p:cNvPr>
              <p:cNvSpPr/>
              <p:nvPr/>
            </p:nvSpPr>
            <p:spPr>
              <a:xfrm rot="10800000">
                <a:off x="6854889" y="6139840"/>
                <a:ext cx="138113" cy="45719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506C8BA-531E-491E-BCF1-98C60F91143F}"/>
                </a:ext>
              </a:extLst>
            </p:cNvPr>
            <p:cNvGrpSpPr/>
            <p:nvPr/>
          </p:nvGrpSpPr>
          <p:grpSpPr>
            <a:xfrm>
              <a:off x="10884455" y="5937198"/>
              <a:ext cx="867421" cy="217881"/>
              <a:chOff x="6493696" y="5967678"/>
              <a:chExt cx="867421" cy="217881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496E52A6-9719-40FA-8D30-AC7118B7133F}"/>
                  </a:ext>
                </a:extLst>
              </p:cNvPr>
              <p:cNvSpPr/>
              <p:nvPr/>
            </p:nvSpPr>
            <p:spPr>
              <a:xfrm>
                <a:off x="6493696" y="5967678"/>
                <a:ext cx="867421" cy="177302"/>
              </a:xfrm>
              <a:prstGeom prst="roundRect">
                <a:avLst>
                  <a:gd name="adj" fmla="val 1163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latin typeface="Arial Nova" panose="020B0504020202020204" pitchFamily="34" charset="0"/>
                  </a:rPr>
                  <a:t>80% Test Coverage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BBB664E0-2AC6-487E-80CD-A5757AE73484}"/>
                  </a:ext>
                </a:extLst>
              </p:cNvPr>
              <p:cNvSpPr/>
              <p:nvPr/>
            </p:nvSpPr>
            <p:spPr>
              <a:xfrm rot="10800000">
                <a:off x="7135877" y="6139840"/>
                <a:ext cx="138113" cy="45719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474D324-DA06-4404-A66D-702D18126246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5698433" y="720369"/>
            <a:ext cx="561309" cy="44225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2F318B-533B-4FB5-A53B-766436389922}"/>
              </a:ext>
            </a:extLst>
          </p:cNvPr>
          <p:cNvSpPr/>
          <p:nvPr/>
        </p:nvSpPr>
        <p:spPr>
          <a:xfrm>
            <a:off x="1276095" y="776651"/>
            <a:ext cx="1136583" cy="235361"/>
          </a:xfrm>
          <a:prstGeom prst="roundRect">
            <a:avLst>
              <a:gd name="adj" fmla="val 1163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ova" panose="020B0504020202020204" pitchFamily="34" charset="0"/>
              </a:rPr>
              <a:t>Luxury Plan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FFC287-E07E-4373-BF02-B811B65C9C60}"/>
              </a:ext>
            </a:extLst>
          </p:cNvPr>
          <p:cNvSpPr txBox="1"/>
          <p:nvPr/>
        </p:nvSpPr>
        <p:spPr>
          <a:xfrm>
            <a:off x="1189011" y="1610817"/>
            <a:ext cx="4348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be suited for large standalone testing projects also.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9C18126-FF2C-4FD1-A90B-F8AFD2700B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064" y="115410"/>
            <a:ext cx="1360594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7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4CAB-72FB-4F35-9475-CAA91AE82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841" y="1702452"/>
            <a:ext cx="4962840" cy="3514294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Thank you!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E064-F6F0-4694-81C6-822F64C85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7037" y="5216746"/>
            <a:ext cx="3988244" cy="1441706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Karthikeyan Rajendran</a:t>
            </a:r>
          </a:p>
          <a:p>
            <a:pPr algn="l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Automation Test Specialist</a:t>
            </a:r>
          </a:p>
          <a:p>
            <a:pPr algn="l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QA Team - Ameex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D1B01CC-6FED-4473-B997-1A8E56BDC9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75" y="2605935"/>
            <a:ext cx="2850717" cy="2602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BDCD01-C744-4138-94F9-665DA78FFD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064" y="115410"/>
            <a:ext cx="1360594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8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</vt:lpstr>
      <vt:lpstr>Calibri</vt:lpstr>
      <vt:lpstr>Calibri Light</vt:lpstr>
      <vt:lpstr>Segoe UI</vt:lpstr>
      <vt:lpstr>Office Theme</vt:lpstr>
      <vt:lpstr>Test Automation Roadmap 2021</vt:lpstr>
      <vt:lpstr>Projects Classification</vt:lpstr>
      <vt:lpstr>Small Projects</vt:lpstr>
      <vt:lpstr>Medium Projects</vt:lpstr>
      <vt:lpstr>Large Projects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</dc:title>
  <dc:creator>Jenef Jeshurun</dc:creator>
  <cp:lastModifiedBy>Karthikeyan Rajendran</cp:lastModifiedBy>
  <cp:revision>13</cp:revision>
  <dcterms:created xsi:type="dcterms:W3CDTF">2020-12-25T10:07:35Z</dcterms:created>
  <dcterms:modified xsi:type="dcterms:W3CDTF">2020-12-28T11:53:16Z</dcterms:modified>
</cp:coreProperties>
</file>