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7/23/2024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7/23/2024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7/23/2024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7/23/2024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7/23/2024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879A-0CE9-3D73-9BBE-4378044A3A7E}"/>
              </a:ext>
            </a:extLst>
          </p:cNvPr>
          <p:cNvSpPr>
            <a:spLocks noGrp="1"/>
          </p:cNvSpPr>
          <p:nvPr>
            <p:ph type="ctrTitle"/>
          </p:nvPr>
        </p:nvSpPr>
        <p:spPr/>
        <p:txBody>
          <a:bodyPr/>
          <a:lstStyle/>
          <a:p>
            <a:r>
              <a:rPr lang="en-US" dirty="0"/>
              <a:t>Predicting Stock Market Trends Using Advanced</a:t>
            </a:r>
            <a:br>
              <a:rPr lang="en-US" dirty="0"/>
            </a:br>
            <a:r>
              <a:rPr lang="en-US" dirty="0"/>
              <a:t>Machine Learning Techniques</a:t>
            </a:r>
            <a:endParaRPr lang="en-IN" dirty="0"/>
          </a:p>
        </p:txBody>
      </p:sp>
      <p:sp>
        <p:nvSpPr>
          <p:cNvPr id="3" name="Subtitle 2">
            <a:extLst>
              <a:ext uri="{FF2B5EF4-FFF2-40B4-BE49-F238E27FC236}">
                <a16:creationId xmlns:a16="http://schemas.microsoft.com/office/drawing/2014/main" id="{FBD4D464-C601-6B1B-B8FC-EFA20B296768}"/>
              </a:ext>
            </a:extLst>
          </p:cNvPr>
          <p:cNvSpPr>
            <a:spLocks noGrp="1"/>
          </p:cNvSpPr>
          <p:nvPr>
            <p:ph type="subTitle" idx="1"/>
          </p:nvPr>
        </p:nvSpPr>
        <p:spPr/>
        <p:txBody>
          <a:bodyPr/>
          <a:lstStyle/>
          <a:p>
            <a:r>
              <a:rPr lang="en-IN" dirty="0"/>
              <a:t>Names:</a:t>
            </a:r>
          </a:p>
        </p:txBody>
      </p:sp>
    </p:spTree>
    <p:extLst>
      <p:ext uri="{BB962C8B-B14F-4D97-AF65-F5344CB8AC3E}">
        <p14:creationId xmlns:p14="http://schemas.microsoft.com/office/powerpoint/2010/main" val="344032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1520-A300-0A8A-8F1C-30CDBD073FF9}"/>
              </a:ext>
            </a:extLst>
          </p:cNvPr>
          <p:cNvSpPr>
            <a:spLocks noGrp="1"/>
          </p:cNvSpPr>
          <p:nvPr>
            <p:ph type="title"/>
          </p:nvPr>
        </p:nvSpPr>
        <p:spPr/>
        <p:txBody>
          <a:bodyPr/>
          <a:lstStyle/>
          <a:p>
            <a:r>
              <a:rPr lang="en-IN" dirty="0"/>
              <a:t>Results - GOOGL Stock</a:t>
            </a:r>
          </a:p>
        </p:txBody>
      </p:sp>
      <p:sp>
        <p:nvSpPr>
          <p:cNvPr id="3" name="Content Placeholder 2">
            <a:extLst>
              <a:ext uri="{FF2B5EF4-FFF2-40B4-BE49-F238E27FC236}">
                <a16:creationId xmlns:a16="http://schemas.microsoft.com/office/drawing/2014/main" id="{DEFCD876-30C2-4DCB-579F-FDBF078C3F2B}"/>
              </a:ext>
            </a:extLst>
          </p:cNvPr>
          <p:cNvSpPr>
            <a:spLocks noGrp="1"/>
          </p:cNvSpPr>
          <p:nvPr>
            <p:ph idx="1"/>
          </p:nvPr>
        </p:nvSpPr>
        <p:spPr/>
        <p:txBody>
          <a:bodyPr>
            <a:normAutofit lnSpcReduction="10000"/>
          </a:bodyPr>
          <a:lstStyle/>
          <a:p>
            <a:pPr marL="0" indent="0">
              <a:buNone/>
            </a:pPr>
            <a:r>
              <a:rPr lang="en-US" b="1" dirty="0"/>
              <a:t>Table III: Model Performance for GOOGL</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Key Findings:</a:t>
            </a:r>
          </a:p>
          <a:p>
            <a:pPr>
              <a:buFont typeface="Arial" panose="020B0604020202020204" pitchFamily="34" charset="0"/>
              <a:buChar char="•"/>
            </a:pPr>
            <a:r>
              <a:rPr lang="en-US" b="1" dirty="0"/>
              <a:t>ARIMA:</a:t>
            </a:r>
            <a:r>
              <a:rPr lang="en-US" dirty="0"/>
              <a:t> Superior performance compared to LSTM.</a:t>
            </a:r>
          </a:p>
          <a:p>
            <a:pPr>
              <a:buFont typeface="Arial" panose="020B0604020202020204" pitchFamily="34" charset="0"/>
              <a:buChar char="•"/>
            </a:pPr>
            <a:r>
              <a:rPr lang="en-US" b="1" dirty="0"/>
              <a:t>Interpretation:</a:t>
            </a:r>
            <a:r>
              <a:rPr lang="en-US" dirty="0"/>
              <a:t> ARIMA offers better forecasting accuracy for GOOGL.</a:t>
            </a:r>
          </a:p>
          <a:p>
            <a:endParaRPr lang="en-IN" dirty="0"/>
          </a:p>
        </p:txBody>
      </p:sp>
      <p:graphicFrame>
        <p:nvGraphicFramePr>
          <p:cNvPr id="4" name="Table 3">
            <a:extLst>
              <a:ext uri="{FF2B5EF4-FFF2-40B4-BE49-F238E27FC236}">
                <a16:creationId xmlns:a16="http://schemas.microsoft.com/office/drawing/2014/main" id="{7ECD3405-A1F2-78E9-8E02-4D1BA8FC4321}"/>
              </a:ext>
            </a:extLst>
          </p:cNvPr>
          <p:cNvGraphicFramePr>
            <a:graphicFrameLocks noGrp="1"/>
          </p:cNvGraphicFramePr>
          <p:nvPr>
            <p:extLst>
              <p:ext uri="{D42A27DB-BD31-4B8C-83A1-F6EECF244321}">
                <p14:modId xmlns:p14="http://schemas.microsoft.com/office/powerpoint/2010/main" val="2610893688"/>
              </p:ext>
            </p:extLst>
          </p:nvPr>
        </p:nvGraphicFramePr>
        <p:xfrm>
          <a:off x="1578487" y="3429000"/>
          <a:ext cx="5363088" cy="1097280"/>
        </p:xfrm>
        <a:graphic>
          <a:graphicData uri="http://schemas.openxmlformats.org/drawingml/2006/table">
            <a:tbl>
              <a:tblPr>
                <a:tableStyleId>{616DA210-FB5B-4158-B5E0-FEB733F419BA}</a:tableStyleId>
              </a:tblPr>
              <a:tblGrid>
                <a:gridCol w="1787696">
                  <a:extLst>
                    <a:ext uri="{9D8B030D-6E8A-4147-A177-3AD203B41FA5}">
                      <a16:colId xmlns:a16="http://schemas.microsoft.com/office/drawing/2014/main" val="3658454114"/>
                    </a:ext>
                  </a:extLst>
                </a:gridCol>
                <a:gridCol w="1787696">
                  <a:extLst>
                    <a:ext uri="{9D8B030D-6E8A-4147-A177-3AD203B41FA5}">
                      <a16:colId xmlns:a16="http://schemas.microsoft.com/office/drawing/2014/main" val="4072777370"/>
                    </a:ext>
                  </a:extLst>
                </a:gridCol>
                <a:gridCol w="1787696">
                  <a:extLst>
                    <a:ext uri="{9D8B030D-6E8A-4147-A177-3AD203B41FA5}">
                      <a16:colId xmlns:a16="http://schemas.microsoft.com/office/drawing/2014/main" val="1761172431"/>
                    </a:ext>
                  </a:extLst>
                </a:gridCol>
              </a:tblGrid>
              <a:tr h="223779">
                <a:tc>
                  <a:txBody>
                    <a:bodyPr/>
                    <a:lstStyle/>
                    <a:p>
                      <a:r>
                        <a:rPr lang="en-IN" b="1" dirty="0"/>
                        <a:t>Model</a:t>
                      </a:r>
                      <a:endParaRPr lang="en-IN" dirty="0"/>
                    </a:p>
                  </a:txBody>
                  <a:tcPr anchor="ctr"/>
                </a:tc>
                <a:tc>
                  <a:txBody>
                    <a:bodyPr/>
                    <a:lstStyle/>
                    <a:p>
                      <a:r>
                        <a:rPr lang="en-IN" b="1"/>
                        <a:t>MAE</a:t>
                      </a:r>
                      <a:endParaRPr lang="en-IN"/>
                    </a:p>
                  </a:txBody>
                  <a:tcPr anchor="ctr"/>
                </a:tc>
                <a:tc>
                  <a:txBody>
                    <a:bodyPr/>
                    <a:lstStyle/>
                    <a:p>
                      <a:r>
                        <a:rPr lang="en-IN" b="1"/>
                        <a:t>RMSE</a:t>
                      </a:r>
                      <a:endParaRPr lang="en-IN"/>
                    </a:p>
                  </a:txBody>
                  <a:tcPr anchor="ctr"/>
                </a:tc>
                <a:extLst>
                  <a:ext uri="{0D108BD9-81ED-4DB2-BD59-A6C34878D82A}">
                    <a16:rowId xmlns:a16="http://schemas.microsoft.com/office/drawing/2014/main" val="1453006360"/>
                  </a:ext>
                </a:extLst>
              </a:tr>
              <a:tr h="223779">
                <a:tc>
                  <a:txBody>
                    <a:bodyPr/>
                    <a:lstStyle/>
                    <a:p>
                      <a:r>
                        <a:rPr lang="en-IN" b="0"/>
                        <a:t>ARIMA</a:t>
                      </a:r>
                    </a:p>
                  </a:txBody>
                  <a:tcPr anchor="ctr"/>
                </a:tc>
                <a:tc>
                  <a:txBody>
                    <a:bodyPr/>
                    <a:lstStyle/>
                    <a:p>
                      <a:r>
                        <a:rPr lang="en-IN"/>
                        <a:t>5.86</a:t>
                      </a:r>
                    </a:p>
                  </a:txBody>
                  <a:tcPr anchor="ctr"/>
                </a:tc>
                <a:tc>
                  <a:txBody>
                    <a:bodyPr/>
                    <a:lstStyle/>
                    <a:p>
                      <a:r>
                        <a:rPr lang="en-IN"/>
                        <a:t>7.18</a:t>
                      </a:r>
                    </a:p>
                  </a:txBody>
                  <a:tcPr anchor="ctr"/>
                </a:tc>
                <a:extLst>
                  <a:ext uri="{0D108BD9-81ED-4DB2-BD59-A6C34878D82A}">
                    <a16:rowId xmlns:a16="http://schemas.microsoft.com/office/drawing/2014/main" val="397175622"/>
                  </a:ext>
                </a:extLst>
              </a:tr>
              <a:tr h="223779">
                <a:tc>
                  <a:txBody>
                    <a:bodyPr/>
                    <a:lstStyle/>
                    <a:p>
                      <a:r>
                        <a:rPr lang="en-IN" b="0" dirty="0"/>
                        <a:t>LSTM</a:t>
                      </a:r>
                    </a:p>
                  </a:txBody>
                  <a:tcPr anchor="ctr"/>
                </a:tc>
                <a:tc>
                  <a:txBody>
                    <a:bodyPr/>
                    <a:lstStyle/>
                    <a:p>
                      <a:r>
                        <a:rPr lang="en-IN"/>
                        <a:t>8.08</a:t>
                      </a:r>
                    </a:p>
                  </a:txBody>
                  <a:tcPr anchor="ctr"/>
                </a:tc>
                <a:tc>
                  <a:txBody>
                    <a:bodyPr/>
                    <a:lstStyle/>
                    <a:p>
                      <a:r>
                        <a:rPr lang="en-IN" dirty="0"/>
                        <a:t>9.22</a:t>
                      </a:r>
                    </a:p>
                  </a:txBody>
                  <a:tcPr anchor="ctr"/>
                </a:tc>
                <a:extLst>
                  <a:ext uri="{0D108BD9-81ED-4DB2-BD59-A6C34878D82A}">
                    <a16:rowId xmlns:a16="http://schemas.microsoft.com/office/drawing/2014/main" val="2379612817"/>
                  </a:ext>
                </a:extLst>
              </a:tr>
            </a:tbl>
          </a:graphicData>
        </a:graphic>
      </p:graphicFrame>
    </p:spTree>
    <p:extLst>
      <p:ext uri="{BB962C8B-B14F-4D97-AF65-F5344CB8AC3E}">
        <p14:creationId xmlns:p14="http://schemas.microsoft.com/office/powerpoint/2010/main" val="93709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A652-FF71-F36F-ED4C-04C572E54D23}"/>
              </a:ext>
            </a:extLst>
          </p:cNvPr>
          <p:cNvSpPr>
            <a:spLocks noGrp="1"/>
          </p:cNvSpPr>
          <p:nvPr>
            <p:ph type="title"/>
          </p:nvPr>
        </p:nvSpPr>
        <p:spPr/>
        <p:txBody>
          <a:bodyPr/>
          <a:lstStyle/>
          <a:p>
            <a:r>
              <a:rPr lang="en-IN" dirty="0"/>
              <a:t>Visualization of AAPL, MSFT, GOOGL</a:t>
            </a:r>
          </a:p>
        </p:txBody>
      </p:sp>
      <p:pic>
        <p:nvPicPr>
          <p:cNvPr id="5" name="Picture 4">
            <a:extLst>
              <a:ext uri="{FF2B5EF4-FFF2-40B4-BE49-F238E27FC236}">
                <a16:creationId xmlns:a16="http://schemas.microsoft.com/office/drawing/2014/main" id="{BD677468-67E0-2FB5-FB59-7B75329C8DFF}"/>
              </a:ext>
            </a:extLst>
          </p:cNvPr>
          <p:cNvPicPr>
            <a:picLocks noChangeAspect="1"/>
          </p:cNvPicPr>
          <p:nvPr/>
        </p:nvPicPr>
        <p:blipFill>
          <a:blip r:embed="rId2"/>
          <a:stretch>
            <a:fillRect/>
          </a:stretch>
        </p:blipFill>
        <p:spPr>
          <a:xfrm>
            <a:off x="0" y="2930706"/>
            <a:ext cx="2915057" cy="3258005"/>
          </a:xfrm>
          <a:prstGeom prst="rect">
            <a:avLst/>
          </a:prstGeom>
        </p:spPr>
      </p:pic>
      <p:pic>
        <p:nvPicPr>
          <p:cNvPr id="7" name="Picture 6">
            <a:extLst>
              <a:ext uri="{FF2B5EF4-FFF2-40B4-BE49-F238E27FC236}">
                <a16:creationId xmlns:a16="http://schemas.microsoft.com/office/drawing/2014/main" id="{888D885F-058C-3085-495C-9B22C9E73036}"/>
              </a:ext>
            </a:extLst>
          </p:cNvPr>
          <p:cNvPicPr>
            <a:picLocks noChangeAspect="1"/>
          </p:cNvPicPr>
          <p:nvPr/>
        </p:nvPicPr>
        <p:blipFill>
          <a:blip r:embed="rId3"/>
          <a:stretch>
            <a:fillRect/>
          </a:stretch>
        </p:blipFill>
        <p:spPr>
          <a:xfrm>
            <a:off x="2915057" y="3021206"/>
            <a:ext cx="2248214" cy="3077004"/>
          </a:xfrm>
          <a:prstGeom prst="rect">
            <a:avLst/>
          </a:prstGeom>
        </p:spPr>
      </p:pic>
      <p:pic>
        <p:nvPicPr>
          <p:cNvPr id="9" name="Picture 8">
            <a:extLst>
              <a:ext uri="{FF2B5EF4-FFF2-40B4-BE49-F238E27FC236}">
                <a16:creationId xmlns:a16="http://schemas.microsoft.com/office/drawing/2014/main" id="{C3164036-9E64-B57B-09DC-6048CAA04BC1}"/>
              </a:ext>
            </a:extLst>
          </p:cNvPr>
          <p:cNvPicPr>
            <a:picLocks noChangeAspect="1"/>
          </p:cNvPicPr>
          <p:nvPr/>
        </p:nvPicPr>
        <p:blipFill>
          <a:blip r:embed="rId4"/>
          <a:stretch>
            <a:fillRect/>
          </a:stretch>
        </p:blipFill>
        <p:spPr>
          <a:xfrm>
            <a:off x="5163271" y="2992627"/>
            <a:ext cx="2353003" cy="3134162"/>
          </a:xfrm>
          <a:prstGeom prst="rect">
            <a:avLst/>
          </a:prstGeom>
        </p:spPr>
      </p:pic>
      <p:pic>
        <p:nvPicPr>
          <p:cNvPr id="11" name="Picture 10">
            <a:extLst>
              <a:ext uri="{FF2B5EF4-FFF2-40B4-BE49-F238E27FC236}">
                <a16:creationId xmlns:a16="http://schemas.microsoft.com/office/drawing/2014/main" id="{F7A27666-CF7F-1F19-D578-A770EB6A7C74}"/>
              </a:ext>
            </a:extLst>
          </p:cNvPr>
          <p:cNvPicPr>
            <a:picLocks noChangeAspect="1"/>
          </p:cNvPicPr>
          <p:nvPr/>
        </p:nvPicPr>
        <p:blipFill>
          <a:blip r:embed="rId5"/>
          <a:stretch>
            <a:fillRect/>
          </a:stretch>
        </p:blipFill>
        <p:spPr>
          <a:xfrm>
            <a:off x="7411485" y="2973574"/>
            <a:ext cx="2314898" cy="3124636"/>
          </a:xfrm>
          <a:prstGeom prst="rect">
            <a:avLst/>
          </a:prstGeom>
        </p:spPr>
      </p:pic>
      <p:pic>
        <p:nvPicPr>
          <p:cNvPr id="13" name="Picture 12">
            <a:extLst>
              <a:ext uri="{FF2B5EF4-FFF2-40B4-BE49-F238E27FC236}">
                <a16:creationId xmlns:a16="http://schemas.microsoft.com/office/drawing/2014/main" id="{CB3F33F8-96FB-269A-4AFE-7852FCAFA7F8}"/>
              </a:ext>
            </a:extLst>
          </p:cNvPr>
          <p:cNvPicPr>
            <a:picLocks noChangeAspect="1"/>
          </p:cNvPicPr>
          <p:nvPr/>
        </p:nvPicPr>
        <p:blipFill>
          <a:blip r:embed="rId6"/>
          <a:stretch>
            <a:fillRect/>
          </a:stretch>
        </p:blipFill>
        <p:spPr>
          <a:xfrm>
            <a:off x="9678751" y="3021206"/>
            <a:ext cx="2333951" cy="1467055"/>
          </a:xfrm>
          <a:prstGeom prst="rect">
            <a:avLst/>
          </a:prstGeom>
        </p:spPr>
      </p:pic>
      <p:pic>
        <p:nvPicPr>
          <p:cNvPr id="15" name="Picture 14">
            <a:extLst>
              <a:ext uri="{FF2B5EF4-FFF2-40B4-BE49-F238E27FC236}">
                <a16:creationId xmlns:a16="http://schemas.microsoft.com/office/drawing/2014/main" id="{406F1A40-2ABF-5E91-B838-B3CDB0544428}"/>
              </a:ext>
            </a:extLst>
          </p:cNvPr>
          <p:cNvPicPr>
            <a:picLocks noChangeAspect="1"/>
          </p:cNvPicPr>
          <p:nvPr/>
        </p:nvPicPr>
        <p:blipFill>
          <a:blip r:embed="rId7"/>
          <a:stretch>
            <a:fillRect/>
          </a:stretch>
        </p:blipFill>
        <p:spPr>
          <a:xfrm>
            <a:off x="9726383" y="4587709"/>
            <a:ext cx="2419688" cy="1448002"/>
          </a:xfrm>
          <a:prstGeom prst="rect">
            <a:avLst/>
          </a:prstGeom>
        </p:spPr>
      </p:pic>
    </p:spTree>
    <p:extLst>
      <p:ext uri="{BB962C8B-B14F-4D97-AF65-F5344CB8AC3E}">
        <p14:creationId xmlns:p14="http://schemas.microsoft.com/office/powerpoint/2010/main" val="3302815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D04F-65E8-C644-DD1A-D46BA05F38AB}"/>
              </a:ext>
            </a:extLst>
          </p:cNvPr>
          <p:cNvSpPr>
            <a:spLocks noGrp="1"/>
          </p:cNvSpPr>
          <p:nvPr>
            <p:ph type="title"/>
          </p:nvPr>
        </p:nvSpPr>
        <p:spPr/>
        <p:txBody>
          <a:bodyPr/>
          <a:lstStyle/>
          <a:p>
            <a:r>
              <a:rPr lang="en-IN" dirty="0"/>
              <a:t>Summary of Results</a:t>
            </a:r>
          </a:p>
        </p:txBody>
      </p:sp>
      <p:sp>
        <p:nvSpPr>
          <p:cNvPr id="3" name="Content Placeholder 2">
            <a:extLst>
              <a:ext uri="{FF2B5EF4-FFF2-40B4-BE49-F238E27FC236}">
                <a16:creationId xmlns:a16="http://schemas.microsoft.com/office/drawing/2014/main" id="{9B471A57-FFC8-F533-3B11-E1797AA128CF}"/>
              </a:ext>
            </a:extLst>
          </p:cNvPr>
          <p:cNvSpPr>
            <a:spLocks noGrp="1"/>
          </p:cNvSpPr>
          <p:nvPr>
            <p:ph idx="1"/>
          </p:nvPr>
        </p:nvSpPr>
        <p:spPr>
          <a:xfrm>
            <a:off x="639097" y="2603500"/>
            <a:ext cx="10903973" cy="3964448"/>
          </a:xfrm>
        </p:spPr>
        <p:txBody>
          <a:bodyPr>
            <a:normAutofit/>
          </a:bodyPr>
          <a:lstStyle/>
          <a:p>
            <a:pPr marL="0" indent="0">
              <a:buNone/>
            </a:pPr>
            <a:r>
              <a:rPr lang="en-US" b="1" dirty="0"/>
              <a:t>Overall Findings:</a:t>
            </a:r>
            <a:endParaRPr lang="en-US" dirty="0"/>
          </a:p>
          <a:p>
            <a:pPr marL="742950" lvl="1" indent="-285750">
              <a:buFont typeface="Arial" panose="020B0604020202020204" pitchFamily="34" charset="0"/>
              <a:buChar char="•"/>
            </a:pPr>
            <a:r>
              <a:rPr lang="en-US" b="1" dirty="0"/>
              <a:t>AAPL:</a:t>
            </a:r>
            <a:r>
              <a:rPr lang="en-US" dirty="0"/>
              <a:t> LSTM shows superior performance with lower MAE and RMSE.</a:t>
            </a:r>
          </a:p>
          <a:p>
            <a:pPr marL="742950" lvl="1" indent="-285750">
              <a:buFont typeface="Arial" panose="020B0604020202020204" pitchFamily="34" charset="0"/>
              <a:buChar char="•"/>
            </a:pPr>
            <a:r>
              <a:rPr lang="en-US" b="1" dirty="0"/>
              <a:t>MSFT:</a:t>
            </a:r>
            <a:r>
              <a:rPr lang="en-US" dirty="0"/>
              <a:t> ARIMA outperforms LSTM with better MAE and RMSE.</a:t>
            </a:r>
          </a:p>
          <a:p>
            <a:pPr marL="742950" lvl="1" indent="-285750">
              <a:buFont typeface="Arial" panose="020B0604020202020204" pitchFamily="34" charset="0"/>
              <a:buChar char="•"/>
            </a:pPr>
            <a:r>
              <a:rPr lang="en-US" b="1" dirty="0"/>
              <a:t>GOOGL:</a:t>
            </a:r>
            <a:r>
              <a:rPr lang="en-US" dirty="0"/>
              <a:t> ARIMA is more accurate than LSTM based on performance metrics.</a:t>
            </a:r>
          </a:p>
          <a:p>
            <a:pPr marL="0" indent="0">
              <a:buNone/>
            </a:pPr>
            <a:r>
              <a:rPr lang="en-US" b="1" dirty="0"/>
              <a:t>Visuals:</a:t>
            </a:r>
            <a:endParaRPr lang="en-US" dirty="0"/>
          </a:p>
          <a:p>
            <a:pPr marL="742950" lvl="1" indent="-285750">
              <a:buFont typeface="Arial" panose="020B0604020202020204" pitchFamily="34" charset="0"/>
              <a:buChar char="•"/>
            </a:pPr>
            <a:r>
              <a:rPr lang="en-US" b="1" dirty="0"/>
              <a:t>Comparative Charts:</a:t>
            </a:r>
            <a:r>
              <a:rPr lang="en-US" dirty="0"/>
              <a:t> Combine bar charts of MAE and RMSE for AAPL, MSFT, and GOOGL.</a:t>
            </a:r>
          </a:p>
          <a:p>
            <a:pPr marL="742950" lvl="1" indent="-285750">
              <a:buFont typeface="Arial" panose="020B0604020202020204" pitchFamily="34" charset="0"/>
              <a:buChar char="•"/>
            </a:pPr>
            <a:r>
              <a:rPr lang="en-US" b="1" dirty="0"/>
              <a:t>Insights:</a:t>
            </a:r>
            <a:r>
              <a:rPr lang="en-US" dirty="0"/>
              <a:t> Discuss the implications of the results and potential reasons behind the varying performances.</a:t>
            </a:r>
          </a:p>
          <a:p>
            <a:pPr marL="0" indent="0">
              <a:buNone/>
            </a:pPr>
            <a:endParaRPr lang="en-IN" dirty="0"/>
          </a:p>
        </p:txBody>
      </p:sp>
    </p:spTree>
    <p:extLst>
      <p:ext uri="{BB962C8B-B14F-4D97-AF65-F5344CB8AC3E}">
        <p14:creationId xmlns:p14="http://schemas.microsoft.com/office/powerpoint/2010/main" val="65682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3DBB-7B6A-5CDA-5C8E-D004CA4926A5}"/>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401E8771-BB31-1F87-C39F-A8FC4206114C}"/>
              </a:ext>
            </a:extLst>
          </p:cNvPr>
          <p:cNvSpPr>
            <a:spLocks noGrp="1"/>
          </p:cNvSpPr>
          <p:nvPr>
            <p:ph idx="1"/>
          </p:nvPr>
        </p:nvSpPr>
        <p:spPr>
          <a:xfrm>
            <a:off x="919317" y="2691989"/>
            <a:ext cx="10515600" cy="3757972"/>
          </a:xfrm>
        </p:spPr>
        <p:txBody>
          <a:bodyPr>
            <a:normAutofit/>
          </a:bodyPr>
          <a:lstStyle/>
          <a:p>
            <a:pPr marL="0" indent="0">
              <a:buNone/>
            </a:pPr>
            <a:r>
              <a:rPr lang="en-US" b="1" dirty="0"/>
              <a:t>Conclusion:</a:t>
            </a:r>
          </a:p>
          <a:p>
            <a:r>
              <a:rPr lang="en-US" b="1" dirty="0"/>
              <a:t>Key Takeaways: </a:t>
            </a:r>
            <a:r>
              <a:rPr lang="en-US" dirty="0"/>
              <a:t>ARIMA and LSTM have distinct strengths depending on the stock analyzed.</a:t>
            </a:r>
          </a:p>
          <a:p>
            <a:r>
              <a:rPr lang="en-US" b="1" dirty="0"/>
              <a:t>Implications: </a:t>
            </a:r>
            <a:r>
              <a:rPr lang="en-US" dirty="0"/>
              <a:t>Choice of model should consider the specific stock and performance metrics.</a:t>
            </a:r>
          </a:p>
          <a:p>
            <a:pPr marL="0" indent="0">
              <a:buNone/>
            </a:pPr>
            <a:r>
              <a:rPr lang="en-US" b="1" dirty="0"/>
              <a:t>Future Work:</a:t>
            </a:r>
          </a:p>
          <a:p>
            <a:r>
              <a:rPr lang="en-US" b="1" dirty="0"/>
              <a:t>Model Exploration: </a:t>
            </a:r>
            <a:r>
              <a:rPr lang="en-US" dirty="0"/>
              <a:t>Test other forecasting models and hybrid approaches.</a:t>
            </a:r>
          </a:p>
          <a:p>
            <a:r>
              <a:rPr lang="en-US" b="1" dirty="0"/>
              <a:t>Data Enhancements: </a:t>
            </a:r>
            <a:r>
              <a:rPr lang="en-US" dirty="0"/>
              <a:t>Incorporate additional features and longer time periods.</a:t>
            </a:r>
          </a:p>
          <a:p>
            <a:r>
              <a:rPr lang="en-US" b="1" dirty="0"/>
              <a:t>Research Opportunities: </a:t>
            </a:r>
            <a:r>
              <a:rPr lang="en-US" dirty="0"/>
              <a:t>Investigate model performance in different market conditions or with more granular data.</a:t>
            </a:r>
            <a:endParaRPr lang="en-IN" dirty="0"/>
          </a:p>
        </p:txBody>
      </p:sp>
    </p:spTree>
    <p:extLst>
      <p:ext uri="{BB962C8B-B14F-4D97-AF65-F5344CB8AC3E}">
        <p14:creationId xmlns:p14="http://schemas.microsoft.com/office/powerpoint/2010/main" val="4219346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C424-B550-446E-D3DB-A3AADF885955}"/>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0E550410-2013-BA67-C1E9-84B0BDF2AEE1}"/>
              </a:ext>
            </a:extLst>
          </p:cNvPr>
          <p:cNvSpPr>
            <a:spLocks noGrp="1"/>
          </p:cNvSpPr>
          <p:nvPr>
            <p:ph idx="1"/>
          </p:nvPr>
        </p:nvSpPr>
        <p:spPr>
          <a:xfrm>
            <a:off x="1154954" y="2790313"/>
            <a:ext cx="8825659" cy="3416300"/>
          </a:xfrm>
        </p:spPr>
        <p:txBody>
          <a:bodyPr/>
          <a:lstStyle/>
          <a:p>
            <a:r>
              <a:rPr lang="en-US" dirty="0"/>
              <a:t>Contact Information: [Your Email Address]</a:t>
            </a:r>
          </a:p>
          <a:p>
            <a:r>
              <a:rPr lang="en-US" dirty="0"/>
              <a:t>Questions? Invite audience to ask questions or provide feedback.</a:t>
            </a:r>
            <a:endParaRPr lang="en-IN" dirty="0"/>
          </a:p>
        </p:txBody>
      </p:sp>
    </p:spTree>
    <p:extLst>
      <p:ext uri="{BB962C8B-B14F-4D97-AF65-F5344CB8AC3E}">
        <p14:creationId xmlns:p14="http://schemas.microsoft.com/office/powerpoint/2010/main" val="161500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D5C2-F22C-B262-6B81-5ECBA4B4D1F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5130F4E-53EF-D300-EB42-21E71F9A3436}"/>
              </a:ext>
            </a:extLst>
          </p:cNvPr>
          <p:cNvSpPr>
            <a:spLocks noGrp="1"/>
          </p:cNvSpPr>
          <p:nvPr>
            <p:ph idx="1"/>
          </p:nvPr>
        </p:nvSpPr>
        <p:spPr>
          <a:xfrm>
            <a:off x="1154954" y="2603499"/>
            <a:ext cx="10073485" cy="4003777"/>
          </a:xfrm>
        </p:spPr>
        <p:txBody>
          <a:bodyPr>
            <a:normAutofit fontScale="92500" lnSpcReduction="20000"/>
          </a:bodyPr>
          <a:lstStyle/>
          <a:p>
            <a:pPr marL="0" indent="0">
              <a:buNone/>
            </a:pPr>
            <a:r>
              <a:rPr lang="en-IN" b="1" dirty="0"/>
              <a:t>Objective:</a:t>
            </a:r>
          </a:p>
          <a:p>
            <a:r>
              <a:rPr lang="en-US" dirty="0"/>
              <a:t>The primary aim of this study is to evaluate and compare the forecasting accuracy of ARIMA and LSTM models for stock prices. By doing so, we seek to determine which model offers better performance in predicting stock price movements and can be more reliable for financial forecasting.</a:t>
            </a:r>
          </a:p>
          <a:p>
            <a:pPr marL="0" indent="0">
              <a:buNone/>
            </a:pPr>
            <a:r>
              <a:rPr lang="en-IN" b="1" dirty="0"/>
              <a:t>Stocks Analysed:</a:t>
            </a:r>
          </a:p>
          <a:p>
            <a:r>
              <a:rPr lang="en-US" dirty="0"/>
              <a:t>Our analysis focuses on three prominent stocks: Apple Inc. (AAPL), known for its tech innovations; Microsoft Corporation (MSFT), a leading software and hardware giant; and Alphabet Inc. (GOOGL), the parent company of Google. These stocks represent diverse sectors and behaviors in the market.</a:t>
            </a:r>
          </a:p>
          <a:p>
            <a:pPr marL="0" indent="0">
              <a:buNone/>
            </a:pPr>
            <a:r>
              <a:rPr lang="en-IN" b="1" dirty="0"/>
              <a:t>Evaluation Metrics:</a:t>
            </a:r>
          </a:p>
          <a:p>
            <a:r>
              <a:rPr lang="en-US" dirty="0"/>
              <a:t>We use Mean Absolute Error (MAE) to measure the average magnitude of errors in predictions, providing insight into model accuracy. Additionally, Root Mean Squared Error (RMSE) is used to assess the magnitude of prediction errors, particularly penalizing larger deviations to highlight model precision.</a:t>
            </a:r>
          </a:p>
        </p:txBody>
      </p:sp>
    </p:spTree>
    <p:extLst>
      <p:ext uri="{BB962C8B-B14F-4D97-AF65-F5344CB8AC3E}">
        <p14:creationId xmlns:p14="http://schemas.microsoft.com/office/powerpoint/2010/main" val="147832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30CF-6C52-4708-171F-C8FE53ED26DC}"/>
              </a:ext>
            </a:extLst>
          </p:cNvPr>
          <p:cNvSpPr>
            <a:spLocks noGrp="1"/>
          </p:cNvSpPr>
          <p:nvPr>
            <p:ph type="title"/>
          </p:nvPr>
        </p:nvSpPr>
        <p:spPr/>
        <p:txBody>
          <a:bodyPr/>
          <a:lstStyle/>
          <a:p>
            <a:r>
              <a:rPr lang="en-IN" dirty="0"/>
              <a:t>Data Overview</a:t>
            </a:r>
          </a:p>
        </p:txBody>
      </p:sp>
      <p:sp>
        <p:nvSpPr>
          <p:cNvPr id="3" name="Content Placeholder 2">
            <a:extLst>
              <a:ext uri="{FF2B5EF4-FFF2-40B4-BE49-F238E27FC236}">
                <a16:creationId xmlns:a16="http://schemas.microsoft.com/office/drawing/2014/main" id="{44E42E19-593C-2132-E0D1-CD3C811A5B2C}"/>
              </a:ext>
            </a:extLst>
          </p:cNvPr>
          <p:cNvSpPr>
            <a:spLocks noGrp="1"/>
          </p:cNvSpPr>
          <p:nvPr>
            <p:ph idx="1"/>
          </p:nvPr>
        </p:nvSpPr>
        <p:spPr>
          <a:xfrm>
            <a:off x="1154954" y="2603499"/>
            <a:ext cx="10063652" cy="4013611"/>
          </a:xfrm>
        </p:spPr>
        <p:txBody>
          <a:bodyPr>
            <a:normAutofit fontScale="85000" lnSpcReduction="20000"/>
          </a:bodyPr>
          <a:lstStyle/>
          <a:p>
            <a:pPr marL="0" indent="0">
              <a:buNone/>
            </a:pPr>
            <a:r>
              <a:rPr lang="en-US" b="1" dirty="0"/>
              <a:t>Data Sources:</a:t>
            </a:r>
            <a:endParaRPr lang="en-US" dirty="0"/>
          </a:p>
          <a:p>
            <a:r>
              <a:rPr lang="en-US" dirty="0"/>
              <a:t>Historical stock price data was obtained from reputable financial platforms such as Yahoo Finance and Google Finance. These sources provide comprehensive and reliable datasets crucial for accurate forecasting and model evaluation.</a:t>
            </a:r>
          </a:p>
          <a:p>
            <a:pPr marL="0" indent="0">
              <a:buNone/>
            </a:pPr>
            <a:r>
              <a:rPr lang="en-US" b="1" dirty="0"/>
              <a:t>Data Period:</a:t>
            </a:r>
            <a:endParaRPr lang="en-US" dirty="0"/>
          </a:p>
          <a:p>
            <a:r>
              <a:rPr lang="en-US" dirty="0"/>
              <a:t>The dataset covers a specified time period, for example, from January 2010 to December 2023. This extensive timeframe ensures a thorough analysis, capturing various market conditions and trends relevant to the stock price forecasting.</a:t>
            </a:r>
          </a:p>
          <a:p>
            <a:pPr marL="0" indent="0">
              <a:buNone/>
            </a:pPr>
            <a:r>
              <a:rPr lang="en-US" b="1" dirty="0"/>
              <a:t>Features:</a:t>
            </a:r>
            <a:endParaRPr lang="en-US" dirty="0"/>
          </a:p>
          <a:p>
            <a:r>
              <a:rPr lang="en-US" dirty="0"/>
              <a:t>The data includes essential features: Date, Open Price, High Price, Low Price, Close Price, and Volume. These variables are integral for analyzing stock price behavior and for training and evaluating forecasting models.</a:t>
            </a:r>
          </a:p>
          <a:p>
            <a:pPr marL="0" indent="0">
              <a:buNone/>
            </a:pPr>
            <a:r>
              <a:rPr lang="en-US" b="1" dirty="0"/>
              <a:t>Data Size:</a:t>
            </a:r>
            <a:endParaRPr lang="en-US" dirty="0"/>
          </a:p>
          <a:p>
            <a:r>
              <a:rPr lang="en-US" dirty="0"/>
              <a:t>The dataset comprises a substantial number of records, with data points typically recorded daily or weekly. This frequency and volume of data provide a robust basis for accurate model training and evaluation.</a:t>
            </a:r>
          </a:p>
          <a:p>
            <a:pPr marL="0" indent="0">
              <a:buNone/>
            </a:pPr>
            <a:endParaRPr lang="en-IN" dirty="0"/>
          </a:p>
        </p:txBody>
      </p:sp>
    </p:spTree>
    <p:extLst>
      <p:ext uri="{BB962C8B-B14F-4D97-AF65-F5344CB8AC3E}">
        <p14:creationId xmlns:p14="http://schemas.microsoft.com/office/powerpoint/2010/main" val="416470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4D41-4F5D-180A-3BAC-48A7ABD88C92}"/>
              </a:ext>
            </a:extLst>
          </p:cNvPr>
          <p:cNvSpPr>
            <a:spLocks noGrp="1"/>
          </p:cNvSpPr>
          <p:nvPr>
            <p:ph type="title"/>
          </p:nvPr>
        </p:nvSpPr>
        <p:spPr/>
        <p:txBody>
          <a:bodyPr/>
          <a:lstStyle/>
          <a:p>
            <a:r>
              <a:rPr lang="en-IN" dirty="0"/>
              <a:t>ARIMA Model</a:t>
            </a:r>
          </a:p>
        </p:txBody>
      </p:sp>
      <p:sp>
        <p:nvSpPr>
          <p:cNvPr id="3" name="Content Placeholder 2">
            <a:extLst>
              <a:ext uri="{FF2B5EF4-FFF2-40B4-BE49-F238E27FC236}">
                <a16:creationId xmlns:a16="http://schemas.microsoft.com/office/drawing/2014/main" id="{61868342-10EE-7698-44D2-3A8B03980896}"/>
              </a:ext>
            </a:extLst>
          </p:cNvPr>
          <p:cNvSpPr>
            <a:spLocks noGrp="1"/>
          </p:cNvSpPr>
          <p:nvPr>
            <p:ph idx="1"/>
          </p:nvPr>
        </p:nvSpPr>
        <p:spPr>
          <a:xfrm>
            <a:off x="1154954" y="2603499"/>
            <a:ext cx="10260298" cy="3984113"/>
          </a:xfrm>
        </p:spPr>
        <p:txBody>
          <a:bodyPr>
            <a:normAutofit fontScale="85000" lnSpcReduction="20000"/>
          </a:bodyPr>
          <a:lstStyle/>
          <a:p>
            <a:pPr marL="0" indent="0">
              <a:buNone/>
            </a:pPr>
            <a:r>
              <a:rPr lang="en-US" b="1" dirty="0"/>
              <a:t>Description:</a:t>
            </a:r>
          </a:p>
          <a:p>
            <a:r>
              <a:rPr lang="en-US" dirty="0"/>
              <a:t>ARIMA stands for </a:t>
            </a:r>
            <a:r>
              <a:rPr lang="en-US" dirty="0" err="1"/>
              <a:t>AutoRegressive</a:t>
            </a:r>
            <a:r>
              <a:rPr lang="en-US" dirty="0"/>
              <a:t> Integrated Moving Average.</a:t>
            </a:r>
          </a:p>
          <a:p>
            <a:r>
              <a:rPr lang="en-US" dirty="0"/>
              <a:t>Used for time series forecasting by capturing temporal dependencies.</a:t>
            </a:r>
          </a:p>
          <a:p>
            <a:pPr marL="0" indent="0">
              <a:buNone/>
            </a:pPr>
            <a:r>
              <a:rPr lang="en-US" b="1" dirty="0"/>
              <a:t>Model Components:</a:t>
            </a:r>
          </a:p>
          <a:p>
            <a:r>
              <a:rPr lang="en-US" dirty="0"/>
              <a:t>AR (</a:t>
            </a:r>
            <a:r>
              <a:rPr lang="en-US" dirty="0" err="1"/>
              <a:t>AutoRegressive</a:t>
            </a:r>
            <a:r>
              <a:rPr lang="en-US" dirty="0"/>
              <a:t>) term: Captures the relationship between an observation and several lagged observations.</a:t>
            </a:r>
          </a:p>
          <a:p>
            <a:r>
              <a:rPr lang="en-US" dirty="0"/>
              <a:t>I (Integrated) term: Represents differencing to make the time series stationary.</a:t>
            </a:r>
          </a:p>
          <a:p>
            <a:r>
              <a:rPr lang="en-US" dirty="0"/>
              <a:t>MA (Moving Average) term: Models the relationship between an observation and a residual error from a moving average model.</a:t>
            </a:r>
          </a:p>
          <a:p>
            <a:pPr marL="0" indent="0">
              <a:buNone/>
            </a:pPr>
            <a:r>
              <a:rPr lang="en-US" b="1" dirty="0"/>
              <a:t>Key Parameters:</a:t>
            </a:r>
          </a:p>
          <a:p>
            <a:r>
              <a:rPr lang="en-US" dirty="0"/>
              <a:t>p: Number of lag observations included (lag order).</a:t>
            </a:r>
          </a:p>
          <a:p>
            <a:r>
              <a:rPr lang="en-US" dirty="0"/>
              <a:t>d: Number of times that the raw observations are differenced (degree of differencing).</a:t>
            </a:r>
          </a:p>
          <a:p>
            <a:r>
              <a:rPr lang="en-US" dirty="0"/>
              <a:t>q: Size of the moving average window (order of moving average).</a:t>
            </a:r>
            <a:endParaRPr lang="en-IN" dirty="0"/>
          </a:p>
        </p:txBody>
      </p:sp>
    </p:spTree>
    <p:extLst>
      <p:ext uri="{BB962C8B-B14F-4D97-AF65-F5344CB8AC3E}">
        <p14:creationId xmlns:p14="http://schemas.microsoft.com/office/powerpoint/2010/main" val="29097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7BCE-C2EB-BD31-5DC8-0ACC1DD39C07}"/>
              </a:ext>
            </a:extLst>
          </p:cNvPr>
          <p:cNvSpPr>
            <a:spLocks noGrp="1"/>
          </p:cNvSpPr>
          <p:nvPr>
            <p:ph type="title"/>
          </p:nvPr>
        </p:nvSpPr>
        <p:spPr/>
        <p:txBody>
          <a:bodyPr/>
          <a:lstStyle/>
          <a:p>
            <a:r>
              <a:rPr lang="en-IN" dirty="0"/>
              <a:t>LSTM Model</a:t>
            </a:r>
          </a:p>
        </p:txBody>
      </p:sp>
      <p:sp>
        <p:nvSpPr>
          <p:cNvPr id="3" name="Content Placeholder 2">
            <a:extLst>
              <a:ext uri="{FF2B5EF4-FFF2-40B4-BE49-F238E27FC236}">
                <a16:creationId xmlns:a16="http://schemas.microsoft.com/office/drawing/2014/main" id="{82F6DE81-731D-1C58-8A64-25B457A3FF91}"/>
              </a:ext>
            </a:extLst>
          </p:cNvPr>
          <p:cNvSpPr>
            <a:spLocks noGrp="1"/>
          </p:cNvSpPr>
          <p:nvPr>
            <p:ph idx="1"/>
          </p:nvPr>
        </p:nvSpPr>
        <p:spPr>
          <a:xfrm>
            <a:off x="1154954" y="2603500"/>
            <a:ext cx="10299627" cy="3777635"/>
          </a:xfrm>
        </p:spPr>
        <p:txBody>
          <a:bodyPr>
            <a:normAutofit fontScale="92500" lnSpcReduction="20000"/>
          </a:bodyPr>
          <a:lstStyle/>
          <a:p>
            <a:pPr marL="0" indent="0">
              <a:buNone/>
            </a:pPr>
            <a:r>
              <a:rPr lang="en-US" b="1" dirty="0"/>
              <a:t>Description:</a:t>
            </a:r>
          </a:p>
          <a:p>
            <a:r>
              <a:rPr lang="en-US" dirty="0"/>
              <a:t>Long Short-Term Memory (LSTM) is a type of Recurrent Neural Network (RNN) designed to model sequential data.</a:t>
            </a:r>
          </a:p>
          <a:p>
            <a:r>
              <a:rPr lang="en-US" dirty="0"/>
              <a:t>Capable of learning long-term dependencies and patterns in data.</a:t>
            </a:r>
          </a:p>
          <a:p>
            <a:pPr marL="0" indent="0">
              <a:buNone/>
            </a:pPr>
            <a:r>
              <a:rPr lang="en-US" b="1" dirty="0"/>
              <a:t>Model Components:</a:t>
            </a:r>
          </a:p>
          <a:p>
            <a:r>
              <a:rPr lang="en-US" dirty="0"/>
              <a:t>Memory Cells: Stores information over long periods.</a:t>
            </a:r>
          </a:p>
          <a:p>
            <a:r>
              <a:rPr lang="en-US" dirty="0"/>
              <a:t>Gates: Control the flow of information (input gate, forget gate, output gate).</a:t>
            </a:r>
          </a:p>
          <a:p>
            <a:pPr marL="0" indent="0">
              <a:buNone/>
            </a:pPr>
            <a:r>
              <a:rPr lang="en-US" b="1" dirty="0"/>
              <a:t>Key Parameters:</a:t>
            </a:r>
          </a:p>
          <a:p>
            <a:r>
              <a:rPr lang="en-US" dirty="0"/>
              <a:t>Number of Layers: Determines the depth of the network.</a:t>
            </a:r>
          </a:p>
          <a:p>
            <a:r>
              <a:rPr lang="en-US" dirty="0"/>
              <a:t>Units per Layer: Number of neurons in each layer.</a:t>
            </a:r>
          </a:p>
          <a:p>
            <a:r>
              <a:rPr lang="en-US" dirty="0"/>
              <a:t>Activation Functions: Functions like </a:t>
            </a:r>
            <a:r>
              <a:rPr lang="en-US" dirty="0" err="1"/>
              <a:t>ReLU</a:t>
            </a:r>
            <a:r>
              <a:rPr lang="en-US" dirty="0"/>
              <a:t> or tanh used to introduce non-linearity.</a:t>
            </a:r>
            <a:endParaRPr lang="en-IN" dirty="0"/>
          </a:p>
        </p:txBody>
      </p:sp>
    </p:spTree>
    <p:extLst>
      <p:ext uri="{BB962C8B-B14F-4D97-AF65-F5344CB8AC3E}">
        <p14:creationId xmlns:p14="http://schemas.microsoft.com/office/powerpoint/2010/main" val="312821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C8D3-4433-8D8A-C9DB-05043C5143D3}"/>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1FD94622-15AD-D583-8B43-273A47ED51EE}"/>
              </a:ext>
            </a:extLst>
          </p:cNvPr>
          <p:cNvSpPr>
            <a:spLocks noGrp="1"/>
          </p:cNvSpPr>
          <p:nvPr>
            <p:ph idx="1"/>
          </p:nvPr>
        </p:nvSpPr>
        <p:spPr>
          <a:xfrm>
            <a:off x="1154954" y="2603499"/>
            <a:ext cx="10122646" cy="3836629"/>
          </a:xfrm>
        </p:spPr>
        <p:txBody>
          <a:bodyPr>
            <a:normAutofit fontScale="92500" lnSpcReduction="20000"/>
          </a:bodyPr>
          <a:lstStyle/>
          <a:p>
            <a:pPr marL="0" indent="0">
              <a:buNone/>
            </a:pPr>
            <a:r>
              <a:rPr lang="en-US" b="1" dirty="0"/>
              <a:t>Data Preparation:</a:t>
            </a:r>
          </a:p>
          <a:p>
            <a:r>
              <a:rPr lang="en-US" dirty="0"/>
              <a:t>Splitting: Dividing data into training, validation, and test sets.</a:t>
            </a:r>
          </a:p>
          <a:p>
            <a:r>
              <a:rPr lang="en-US" dirty="0"/>
              <a:t>Normalization: Scaling data to a range suitable for model training (e.g., Min-Max scaling).</a:t>
            </a:r>
          </a:p>
          <a:p>
            <a:r>
              <a:rPr lang="en-US" dirty="0"/>
              <a:t>Preprocessing: Handling missing values, outliers, and feature engineering.</a:t>
            </a:r>
          </a:p>
          <a:p>
            <a:pPr marL="0" indent="0">
              <a:buNone/>
            </a:pPr>
            <a:r>
              <a:rPr lang="en-US" b="1" dirty="0"/>
              <a:t>Model Training:</a:t>
            </a:r>
          </a:p>
          <a:p>
            <a:r>
              <a:rPr lang="en-US" dirty="0"/>
              <a:t>ARIMA: Fitting the ARIMA model using historical data, optimizing parameters.</a:t>
            </a:r>
          </a:p>
          <a:p>
            <a:r>
              <a:rPr lang="en-US" dirty="0"/>
              <a:t>LSTM: Training the LSTM model with sequences of data, tuning hyperparameters.</a:t>
            </a:r>
          </a:p>
          <a:p>
            <a:pPr marL="0" indent="0">
              <a:buNone/>
            </a:pPr>
            <a:r>
              <a:rPr lang="en-US" b="1" dirty="0"/>
              <a:t>Evaluation Metrics:</a:t>
            </a:r>
          </a:p>
          <a:p>
            <a:r>
              <a:rPr lang="en-US" dirty="0"/>
              <a:t>MAE (Mean Absolute Error): Measures the average magnitude of errors in predictions, without considering their direction.</a:t>
            </a:r>
          </a:p>
          <a:p>
            <a:r>
              <a:rPr lang="en-US" dirty="0"/>
              <a:t>RMSE (Root Mean Squared Error): Measures the square root of the average of squared errors, giving higher weight to larger errors.</a:t>
            </a:r>
            <a:endParaRPr lang="en-IN" dirty="0"/>
          </a:p>
        </p:txBody>
      </p:sp>
    </p:spTree>
    <p:extLst>
      <p:ext uri="{BB962C8B-B14F-4D97-AF65-F5344CB8AC3E}">
        <p14:creationId xmlns:p14="http://schemas.microsoft.com/office/powerpoint/2010/main" val="238735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5929-B47C-0025-5C72-0516D1132E43}"/>
              </a:ext>
            </a:extLst>
          </p:cNvPr>
          <p:cNvSpPr>
            <a:spLocks noGrp="1"/>
          </p:cNvSpPr>
          <p:nvPr>
            <p:ph type="title"/>
          </p:nvPr>
        </p:nvSpPr>
        <p:spPr/>
        <p:txBody>
          <a:bodyPr/>
          <a:lstStyle/>
          <a:p>
            <a:r>
              <a:rPr lang="en-IN" dirty="0"/>
              <a:t>Performance Metrics Overview</a:t>
            </a:r>
          </a:p>
        </p:txBody>
      </p:sp>
      <p:sp>
        <p:nvSpPr>
          <p:cNvPr id="3" name="Content Placeholder 2">
            <a:extLst>
              <a:ext uri="{FF2B5EF4-FFF2-40B4-BE49-F238E27FC236}">
                <a16:creationId xmlns:a16="http://schemas.microsoft.com/office/drawing/2014/main" id="{67687142-97D4-AF2E-5DAF-C656454AD703}"/>
              </a:ext>
            </a:extLst>
          </p:cNvPr>
          <p:cNvSpPr>
            <a:spLocks noGrp="1"/>
          </p:cNvSpPr>
          <p:nvPr>
            <p:ph idx="1"/>
          </p:nvPr>
        </p:nvSpPr>
        <p:spPr/>
        <p:txBody>
          <a:bodyPr/>
          <a:lstStyle/>
          <a:p>
            <a:pPr marL="0" indent="0">
              <a:buNone/>
            </a:pPr>
            <a:r>
              <a:rPr lang="en-US" b="1" dirty="0"/>
              <a:t>MAE:</a:t>
            </a:r>
            <a:endParaRPr lang="en-US" dirty="0"/>
          </a:p>
          <a:p>
            <a:pPr marL="742950" lvl="1" indent="-285750">
              <a:buFont typeface="Arial" panose="020B0604020202020204" pitchFamily="34" charset="0"/>
              <a:buChar char="•"/>
            </a:pPr>
            <a:r>
              <a:rPr lang="en-US" b="1" dirty="0"/>
              <a:t>Definition:</a:t>
            </a:r>
            <a:r>
              <a:rPr lang="en-US" dirty="0"/>
              <a:t> Average of absolute differences between predicted and actual values.</a:t>
            </a:r>
          </a:p>
          <a:p>
            <a:pPr marL="742950" lvl="1" indent="-285750">
              <a:buFont typeface="Arial" panose="020B0604020202020204" pitchFamily="34" charset="0"/>
              <a:buChar char="•"/>
            </a:pPr>
            <a:r>
              <a:rPr lang="en-US" b="1" dirty="0"/>
              <a:t>Interpretation:</a:t>
            </a:r>
            <a:r>
              <a:rPr lang="en-US" dirty="0"/>
              <a:t> Lower MAE indicates better model accuracy.</a:t>
            </a:r>
          </a:p>
          <a:p>
            <a:pPr marL="0" indent="0">
              <a:buNone/>
            </a:pPr>
            <a:r>
              <a:rPr lang="en-US" b="1" dirty="0"/>
              <a:t>RMSE:</a:t>
            </a:r>
            <a:endParaRPr lang="en-US" dirty="0"/>
          </a:p>
          <a:p>
            <a:pPr marL="742950" lvl="1" indent="-285750">
              <a:buFont typeface="Arial" panose="020B0604020202020204" pitchFamily="34" charset="0"/>
              <a:buChar char="•"/>
            </a:pPr>
            <a:r>
              <a:rPr lang="en-US" b="1" dirty="0"/>
              <a:t>Definition:</a:t>
            </a:r>
            <a:r>
              <a:rPr lang="en-US" dirty="0"/>
              <a:t> Square root of the average of squared differences between predicted and actual values.</a:t>
            </a:r>
          </a:p>
          <a:p>
            <a:pPr marL="742950" lvl="1" indent="-285750">
              <a:buFont typeface="Arial" panose="020B0604020202020204" pitchFamily="34" charset="0"/>
              <a:buChar char="•"/>
            </a:pPr>
            <a:r>
              <a:rPr lang="en-US" b="1" dirty="0"/>
              <a:t>Interpretation:</a:t>
            </a:r>
            <a:r>
              <a:rPr lang="en-US" dirty="0"/>
              <a:t> Lower RMSE indicates better model performance, with emphasis on larger errors.</a:t>
            </a:r>
          </a:p>
          <a:p>
            <a:endParaRPr lang="en-IN" dirty="0"/>
          </a:p>
        </p:txBody>
      </p:sp>
    </p:spTree>
    <p:extLst>
      <p:ext uri="{BB962C8B-B14F-4D97-AF65-F5344CB8AC3E}">
        <p14:creationId xmlns:p14="http://schemas.microsoft.com/office/powerpoint/2010/main" val="24209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AEF5-E749-DFE8-EDEC-80133F10E79A}"/>
              </a:ext>
            </a:extLst>
          </p:cNvPr>
          <p:cNvSpPr>
            <a:spLocks noGrp="1"/>
          </p:cNvSpPr>
          <p:nvPr>
            <p:ph type="title"/>
          </p:nvPr>
        </p:nvSpPr>
        <p:spPr/>
        <p:txBody>
          <a:bodyPr/>
          <a:lstStyle/>
          <a:p>
            <a:r>
              <a:rPr lang="en-IN" dirty="0">
                <a:latin typeface="Century Gothic (Body)"/>
              </a:rPr>
              <a:t>Results - AAPL Stock</a:t>
            </a:r>
          </a:p>
        </p:txBody>
      </p:sp>
      <p:graphicFrame>
        <p:nvGraphicFramePr>
          <p:cNvPr id="8" name="Content Placeholder 7">
            <a:extLst>
              <a:ext uri="{FF2B5EF4-FFF2-40B4-BE49-F238E27FC236}">
                <a16:creationId xmlns:a16="http://schemas.microsoft.com/office/drawing/2014/main" id="{A2D8DA3A-4AD2-0B7C-CFED-DABF547FC0AD}"/>
              </a:ext>
            </a:extLst>
          </p:cNvPr>
          <p:cNvGraphicFramePr>
            <a:graphicFrameLocks noGrp="1"/>
          </p:cNvGraphicFramePr>
          <p:nvPr>
            <p:ph idx="1"/>
            <p:extLst>
              <p:ext uri="{D42A27DB-BD31-4B8C-83A1-F6EECF244321}">
                <p14:modId xmlns:p14="http://schemas.microsoft.com/office/powerpoint/2010/main" val="1955807949"/>
              </p:ext>
            </p:extLst>
          </p:nvPr>
        </p:nvGraphicFramePr>
        <p:xfrm>
          <a:off x="2476602" y="2927269"/>
          <a:ext cx="4612455" cy="1211637"/>
        </p:xfrm>
        <a:graphic>
          <a:graphicData uri="http://schemas.openxmlformats.org/drawingml/2006/table">
            <a:tbl>
              <a:tblPr>
                <a:tableStyleId>{616DA210-FB5B-4158-B5E0-FEB733F419BA}</a:tableStyleId>
              </a:tblPr>
              <a:tblGrid>
                <a:gridCol w="1537485">
                  <a:extLst>
                    <a:ext uri="{9D8B030D-6E8A-4147-A177-3AD203B41FA5}">
                      <a16:colId xmlns:a16="http://schemas.microsoft.com/office/drawing/2014/main" val="2862486639"/>
                    </a:ext>
                  </a:extLst>
                </a:gridCol>
                <a:gridCol w="1537485">
                  <a:extLst>
                    <a:ext uri="{9D8B030D-6E8A-4147-A177-3AD203B41FA5}">
                      <a16:colId xmlns:a16="http://schemas.microsoft.com/office/drawing/2014/main" val="3110725375"/>
                    </a:ext>
                  </a:extLst>
                </a:gridCol>
                <a:gridCol w="1537485">
                  <a:extLst>
                    <a:ext uri="{9D8B030D-6E8A-4147-A177-3AD203B41FA5}">
                      <a16:colId xmlns:a16="http://schemas.microsoft.com/office/drawing/2014/main" val="1894934969"/>
                    </a:ext>
                  </a:extLst>
                </a:gridCol>
              </a:tblGrid>
              <a:tr h="403879">
                <a:tc>
                  <a:txBody>
                    <a:bodyPr/>
                    <a:lstStyle/>
                    <a:p>
                      <a:r>
                        <a:rPr lang="en-IN" b="1" dirty="0"/>
                        <a:t>Model</a:t>
                      </a:r>
                      <a:endParaRPr lang="en-IN" dirty="0"/>
                    </a:p>
                  </a:txBody>
                  <a:tcPr anchor="ctr"/>
                </a:tc>
                <a:tc>
                  <a:txBody>
                    <a:bodyPr/>
                    <a:lstStyle/>
                    <a:p>
                      <a:r>
                        <a:rPr lang="en-IN" b="1" dirty="0"/>
                        <a:t>MAE</a:t>
                      </a:r>
                      <a:endParaRPr lang="en-IN" dirty="0"/>
                    </a:p>
                  </a:txBody>
                  <a:tcPr anchor="ctr"/>
                </a:tc>
                <a:tc>
                  <a:txBody>
                    <a:bodyPr/>
                    <a:lstStyle/>
                    <a:p>
                      <a:r>
                        <a:rPr lang="en-IN" b="1"/>
                        <a:t>RMSE</a:t>
                      </a:r>
                      <a:endParaRPr lang="en-IN"/>
                    </a:p>
                  </a:txBody>
                  <a:tcPr anchor="ctr"/>
                </a:tc>
                <a:extLst>
                  <a:ext uri="{0D108BD9-81ED-4DB2-BD59-A6C34878D82A}">
                    <a16:rowId xmlns:a16="http://schemas.microsoft.com/office/drawing/2014/main" val="2964556626"/>
                  </a:ext>
                </a:extLst>
              </a:tr>
              <a:tr h="403879">
                <a:tc>
                  <a:txBody>
                    <a:bodyPr/>
                    <a:lstStyle/>
                    <a:p>
                      <a:r>
                        <a:rPr lang="en-IN" b="0"/>
                        <a:t>ARIMA</a:t>
                      </a:r>
                    </a:p>
                  </a:txBody>
                  <a:tcPr anchor="ctr"/>
                </a:tc>
                <a:tc>
                  <a:txBody>
                    <a:bodyPr/>
                    <a:lstStyle/>
                    <a:p>
                      <a:r>
                        <a:rPr lang="en-IN"/>
                        <a:t>11.49</a:t>
                      </a:r>
                    </a:p>
                  </a:txBody>
                  <a:tcPr anchor="ctr"/>
                </a:tc>
                <a:tc>
                  <a:txBody>
                    <a:bodyPr/>
                    <a:lstStyle/>
                    <a:p>
                      <a:r>
                        <a:rPr lang="en-IN"/>
                        <a:t>13.55</a:t>
                      </a:r>
                    </a:p>
                  </a:txBody>
                  <a:tcPr anchor="ctr"/>
                </a:tc>
                <a:extLst>
                  <a:ext uri="{0D108BD9-81ED-4DB2-BD59-A6C34878D82A}">
                    <a16:rowId xmlns:a16="http://schemas.microsoft.com/office/drawing/2014/main" val="1860467883"/>
                  </a:ext>
                </a:extLst>
              </a:tr>
              <a:tr h="403879">
                <a:tc>
                  <a:txBody>
                    <a:bodyPr/>
                    <a:lstStyle/>
                    <a:p>
                      <a:r>
                        <a:rPr lang="en-IN" b="0" dirty="0"/>
                        <a:t>LSTM</a:t>
                      </a:r>
                    </a:p>
                  </a:txBody>
                  <a:tcPr anchor="ctr"/>
                </a:tc>
                <a:tc>
                  <a:txBody>
                    <a:bodyPr/>
                    <a:lstStyle/>
                    <a:p>
                      <a:r>
                        <a:rPr lang="en-IN"/>
                        <a:t>4.11</a:t>
                      </a:r>
                    </a:p>
                  </a:txBody>
                  <a:tcPr anchor="ctr"/>
                </a:tc>
                <a:tc>
                  <a:txBody>
                    <a:bodyPr/>
                    <a:lstStyle/>
                    <a:p>
                      <a:r>
                        <a:rPr lang="en-IN" dirty="0"/>
                        <a:t>5.18</a:t>
                      </a:r>
                    </a:p>
                  </a:txBody>
                  <a:tcPr anchor="ctr"/>
                </a:tc>
                <a:extLst>
                  <a:ext uri="{0D108BD9-81ED-4DB2-BD59-A6C34878D82A}">
                    <a16:rowId xmlns:a16="http://schemas.microsoft.com/office/drawing/2014/main" val="1265727499"/>
                  </a:ext>
                </a:extLst>
              </a:tr>
            </a:tbl>
          </a:graphicData>
        </a:graphic>
      </p:graphicFrame>
      <p:sp>
        <p:nvSpPr>
          <p:cNvPr id="10" name="TextBox 9">
            <a:extLst>
              <a:ext uri="{FF2B5EF4-FFF2-40B4-BE49-F238E27FC236}">
                <a16:creationId xmlns:a16="http://schemas.microsoft.com/office/drawing/2014/main" id="{CAE96ABD-D977-46A1-FD12-5C8DEACDDFF0}"/>
              </a:ext>
            </a:extLst>
          </p:cNvPr>
          <p:cNvSpPr txBox="1"/>
          <p:nvPr/>
        </p:nvSpPr>
        <p:spPr>
          <a:xfrm>
            <a:off x="2025445" y="2349763"/>
            <a:ext cx="4473678" cy="369332"/>
          </a:xfrm>
          <a:prstGeom prst="rect">
            <a:avLst/>
          </a:prstGeom>
          <a:noFill/>
        </p:spPr>
        <p:txBody>
          <a:bodyPr wrap="square">
            <a:spAutoFit/>
          </a:bodyPr>
          <a:lstStyle/>
          <a:p>
            <a:r>
              <a:rPr lang="en-IN" b="1" dirty="0">
                <a:latin typeface="Century Gothic (Body)"/>
              </a:rPr>
              <a:t>Table I: Model Performance for AAPL</a:t>
            </a:r>
          </a:p>
        </p:txBody>
      </p:sp>
      <p:sp>
        <p:nvSpPr>
          <p:cNvPr id="12" name="TextBox 11">
            <a:extLst>
              <a:ext uri="{FF2B5EF4-FFF2-40B4-BE49-F238E27FC236}">
                <a16:creationId xmlns:a16="http://schemas.microsoft.com/office/drawing/2014/main" id="{14D18CED-8E52-8361-6DC8-1A0ED378257B}"/>
              </a:ext>
            </a:extLst>
          </p:cNvPr>
          <p:cNvSpPr txBox="1"/>
          <p:nvPr/>
        </p:nvSpPr>
        <p:spPr>
          <a:xfrm>
            <a:off x="2417610" y="4610932"/>
            <a:ext cx="6096000" cy="1477328"/>
          </a:xfrm>
          <a:prstGeom prst="rect">
            <a:avLst/>
          </a:prstGeom>
          <a:noFill/>
        </p:spPr>
        <p:txBody>
          <a:bodyPr wrap="square">
            <a:spAutoFit/>
          </a:bodyPr>
          <a:lstStyle/>
          <a:p>
            <a:r>
              <a:rPr lang="en-US" b="1" dirty="0">
                <a:latin typeface="Century Gothic (Body)"/>
              </a:rPr>
              <a:t>Key Findings:</a:t>
            </a:r>
          </a:p>
          <a:p>
            <a:pPr marL="285750" indent="-285750">
              <a:buFont typeface="Arial" panose="020B0604020202020204" pitchFamily="34" charset="0"/>
              <a:buChar char="•"/>
            </a:pPr>
            <a:r>
              <a:rPr lang="en-US" b="1" dirty="0">
                <a:latin typeface="Century Gothic (Body)"/>
              </a:rPr>
              <a:t>LSTM:</a:t>
            </a:r>
            <a:r>
              <a:rPr lang="en-US" dirty="0">
                <a:latin typeface="Century Gothic (Body)"/>
              </a:rPr>
              <a:t> Significantly lower MAE and RMSE compared to ARIMA.</a:t>
            </a:r>
          </a:p>
          <a:p>
            <a:pPr marL="285750" indent="-285750">
              <a:buFont typeface="Arial" panose="020B0604020202020204" pitchFamily="34" charset="0"/>
              <a:buChar char="•"/>
            </a:pPr>
            <a:r>
              <a:rPr lang="en-US" b="1" dirty="0">
                <a:latin typeface="Century Gothic (Body)"/>
              </a:rPr>
              <a:t>Interpretation:</a:t>
            </a:r>
            <a:r>
              <a:rPr lang="en-US" dirty="0">
                <a:latin typeface="Century Gothic (Body)"/>
              </a:rPr>
              <a:t> LSTM provides a more accurate forecast for AAPL stock prices.</a:t>
            </a:r>
          </a:p>
        </p:txBody>
      </p:sp>
    </p:spTree>
    <p:extLst>
      <p:ext uri="{BB962C8B-B14F-4D97-AF65-F5344CB8AC3E}">
        <p14:creationId xmlns:p14="http://schemas.microsoft.com/office/powerpoint/2010/main" val="318984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06BD-9197-2088-FF3D-0AFD5B9ED30E}"/>
              </a:ext>
            </a:extLst>
          </p:cNvPr>
          <p:cNvSpPr>
            <a:spLocks noGrp="1"/>
          </p:cNvSpPr>
          <p:nvPr>
            <p:ph type="title"/>
          </p:nvPr>
        </p:nvSpPr>
        <p:spPr/>
        <p:txBody>
          <a:bodyPr/>
          <a:lstStyle/>
          <a:p>
            <a:r>
              <a:rPr lang="en-IN" dirty="0"/>
              <a:t>Results - MSFT Stock</a:t>
            </a:r>
          </a:p>
        </p:txBody>
      </p:sp>
      <p:sp>
        <p:nvSpPr>
          <p:cNvPr id="3" name="Content Placeholder 2">
            <a:extLst>
              <a:ext uri="{FF2B5EF4-FFF2-40B4-BE49-F238E27FC236}">
                <a16:creationId xmlns:a16="http://schemas.microsoft.com/office/drawing/2014/main" id="{A13012B5-3BBF-A5F2-6D6C-68EF5EC29964}"/>
              </a:ext>
            </a:extLst>
          </p:cNvPr>
          <p:cNvSpPr>
            <a:spLocks noGrp="1"/>
          </p:cNvSpPr>
          <p:nvPr>
            <p:ph idx="1"/>
          </p:nvPr>
        </p:nvSpPr>
        <p:spPr/>
        <p:txBody>
          <a:bodyPr>
            <a:normAutofit lnSpcReduction="10000"/>
          </a:bodyPr>
          <a:lstStyle/>
          <a:p>
            <a:pPr marL="0" indent="0">
              <a:buNone/>
            </a:pPr>
            <a:r>
              <a:rPr lang="en-US" b="1" dirty="0"/>
              <a:t>Table II: Model Performance for MSFT</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Key Findings:</a:t>
            </a:r>
          </a:p>
          <a:p>
            <a:pPr>
              <a:buFont typeface="Arial" panose="020B0604020202020204" pitchFamily="34" charset="0"/>
              <a:buChar char="•"/>
            </a:pPr>
            <a:r>
              <a:rPr lang="en-US" b="1" dirty="0"/>
              <a:t>ARIMA:</a:t>
            </a:r>
            <a:r>
              <a:rPr lang="en-US" dirty="0"/>
              <a:t> Lower MAE and RMSE compared to LSTM.</a:t>
            </a:r>
          </a:p>
          <a:p>
            <a:pPr>
              <a:buFont typeface="Arial" panose="020B0604020202020204" pitchFamily="34" charset="0"/>
              <a:buChar char="•"/>
            </a:pPr>
            <a:r>
              <a:rPr lang="en-US" b="1" dirty="0"/>
              <a:t>Interpretation:</a:t>
            </a:r>
            <a:r>
              <a:rPr lang="en-US" dirty="0"/>
              <a:t> ARIMA provides a more accurate forecast for MSFT stock prices.</a:t>
            </a:r>
          </a:p>
          <a:p>
            <a:endParaRPr lang="en-IN" dirty="0"/>
          </a:p>
        </p:txBody>
      </p:sp>
      <p:graphicFrame>
        <p:nvGraphicFramePr>
          <p:cNvPr id="7" name="Table 6">
            <a:extLst>
              <a:ext uri="{FF2B5EF4-FFF2-40B4-BE49-F238E27FC236}">
                <a16:creationId xmlns:a16="http://schemas.microsoft.com/office/drawing/2014/main" id="{629FCDC7-D7DB-DCEA-F436-B4E333652E5A}"/>
              </a:ext>
            </a:extLst>
          </p:cNvPr>
          <p:cNvGraphicFramePr>
            <a:graphicFrameLocks noGrp="1"/>
          </p:cNvGraphicFramePr>
          <p:nvPr>
            <p:extLst>
              <p:ext uri="{D42A27DB-BD31-4B8C-83A1-F6EECF244321}">
                <p14:modId xmlns:p14="http://schemas.microsoft.com/office/powerpoint/2010/main" val="358823028"/>
              </p:ext>
            </p:extLst>
          </p:nvPr>
        </p:nvGraphicFramePr>
        <p:xfrm>
          <a:off x="1632155" y="3055087"/>
          <a:ext cx="5073444" cy="1097280"/>
        </p:xfrm>
        <a:graphic>
          <a:graphicData uri="http://schemas.openxmlformats.org/drawingml/2006/table">
            <a:tbl>
              <a:tblPr>
                <a:tableStyleId>{616DA210-FB5B-4158-B5E0-FEB733F419BA}</a:tableStyleId>
              </a:tblPr>
              <a:tblGrid>
                <a:gridCol w="1691148">
                  <a:extLst>
                    <a:ext uri="{9D8B030D-6E8A-4147-A177-3AD203B41FA5}">
                      <a16:colId xmlns:a16="http://schemas.microsoft.com/office/drawing/2014/main" val="1269837430"/>
                    </a:ext>
                  </a:extLst>
                </a:gridCol>
                <a:gridCol w="1691148">
                  <a:extLst>
                    <a:ext uri="{9D8B030D-6E8A-4147-A177-3AD203B41FA5}">
                      <a16:colId xmlns:a16="http://schemas.microsoft.com/office/drawing/2014/main" val="1448964579"/>
                    </a:ext>
                  </a:extLst>
                </a:gridCol>
                <a:gridCol w="1691148">
                  <a:extLst>
                    <a:ext uri="{9D8B030D-6E8A-4147-A177-3AD203B41FA5}">
                      <a16:colId xmlns:a16="http://schemas.microsoft.com/office/drawing/2014/main" val="2331760417"/>
                    </a:ext>
                  </a:extLst>
                </a:gridCol>
              </a:tblGrid>
              <a:tr h="335212">
                <a:tc>
                  <a:txBody>
                    <a:bodyPr/>
                    <a:lstStyle/>
                    <a:p>
                      <a:r>
                        <a:rPr lang="en-IN" b="1" dirty="0"/>
                        <a:t>Model</a:t>
                      </a:r>
                      <a:endParaRPr lang="en-IN" dirty="0"/>
                    </a:p>
                  </a:txBody>
                  <a:tcPr anchor="ctr"/>
                </a:tc>
                <a:tc>
                  <a:txBody>
                    <a:bodyPr/>
                    <a:lstStyle/>
                    <a:p>
                      <a:r>
                        <a:rPr lang="en-IN" b="1"/>
                        <a:t>MAE</a:t>
                      </a:r>
                      <a:endParaRPr lang="en-IN"/>
                    </a:p>
                  </a:txBody>
                  <a:tcPr anchor="ctr"/>
                </a:tc>
                <a:tc>
                  <a:txBody>
                    <a:bodyPr/>
                    <a:lstStyle/>
                    <a:p>
                      <a:r>
                        <a:rPr lang="en-IN" b="1"/>
                        <a:t>RMSE</a:t>
                      </a:r>
                      <a:endParaRPr lang="en-IN"/>
                    </a:p>
                  </a:txBody>
                  <a:tcPr anchor="ctr"/>
                </a:tc>
                <a:extLst>
                  <a:ext uri="{0D108BD9-81ED-4DB2-BD59-A6C34878D82A}">
                    <a16:rowId xmlns:a16="http://schemas.microsoft.com/office/drawing/2014/main" val="663333971"/>
                  </a:ext>
                </a:extLst>
              </a:tr>
              <a:tr h="335212">
                <a:tc>
                  <a:txBody>
                    <a:bodyPr/>
                    <a:lstStyle/>
                    <a:p>
                      <a:r>
                        <a:rPr lang="en-IN" b="0"/>
                        <a:t>ARIMA</a:t>
                      </a:r>
                    </a:p>
                  </a:txBody>
                  <a:tcPr anchor="ctr"/>
                </a:tc>
                <a:tc>
                  <a:txBody>
                    <a:bodyPr/>
                    <a:lstStyle/>
                    <a:p>
                      <a:r>
                        <a:rPr lang="en-IN"/>
                        <a:t>6.24</a:t>
                      </a:r>
                    </a:p>
                  </a:txBody>
                  <a:tcPr anchor="ctr"/>
                </a:tc>
                <a:tc>
                  <a:txBody>
                    <a:bodyPr/>
                    <a:lstStyle/>
                    <a:p>
                      <a:r>
                        <a:rPr lang="en-IN"/>
                        <a:t>8.19</a:t>
                      </a:r>
                    </a:p>
                  </a:txBody>
                  <a:tcPr anchor="ctr"/>
                </a:tc>
                <a:extLst>
                  <a:ext uri="{0D108BD9-81ED-4DB2-BD59-A6C34878D82A}">
                    <a16:rowId xmlns:a16="http://schemas.microsoft.com/office/drawing/2014/main" val="2668834784"/>
                  </a:ext>
                </a:extLst>
              </a:tr>
              <a:tr h="335212">
                <a:tc>
                  <a:txBody>
                    <a:bodyPr/>
                    <a:lstStyle/>
                    <a:p>
                      <a:r>
                        <a:rPr lang="en-IN" b="0" dirty="0"/>
                        <a:t>LSTM</a:t>
                      </a:r>
                    </a:p>
                  </a:txBody>
                  <a:tcPr anchor="ctr"/>
                </a:tc>
                <a:tc>
                  <a:txBody>
                    <a:bodyPr/>
                    <a:lstStyle/>
                    <a:p>
                      <a:r>
                        <a:rPr lang="en-IN"/>
                        <a:t>31.87</a:t>
                      </a:r>
                    </a:p>
                  </a:txBody>
                  <a:tcPr anchor="ctr"/>
                </a:tc>
                <a:tc>
                  <a:txBody>
                    <a:bodyPr/>
                    <a:lstStyle/>
                    <a:p>
                      <a:r>
                        <a:rPr lang="en-IN" dirty="0"/>
                        <a:t>33.65</a:t>
                      </a:r>
                    </a:p>
                  </a:txBody>
                  <a:tcPr anchor="ctr"/>
                </a:tc>
                <a:extLst>
                  <a:ext uri="{0D108BD9-81ED-4DB2-BD59-A6C34878D82A}">
                    <a16:rowId xmlns:a16="http://schemas.microsoft.com/office/drawing/2014/main" val="1084473519"/>
                  </a:ext>
                </a:extLst>
              </a:tr>
            </a:tbl>
          </a:graphicData>
        </a:graphic>
      </p:graphicFrame>
    </p:spTree>
    <p:extLst>
      <p:ext uri="{BB962C8B-B14F-4D97-AF65-F5344CB8AC3E}">
        <p14:creationId xmlns:p14="http://schemas.microsoft.com/office/powerpoint/2010/main" val="3674332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38</TotalTime>
  <Words>1068</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Century Gothic (Body)</vt:lpstr>
      <vt:lpstr>Wingdings 3</vt:lpstr>
      <vt:lpstr>Ion Boardroom</vt:lpstr>
      <vt:lpstr>Predicting Stock Market Trends Using Advanced Machine Learning Techniques</vt:lpstr>
      <vt:lpstr>Introduction</vt:lpstr>
      <vt:lpstr>Data Overview</vt:lpstr>
      <vt:lpstr>ARIMA Model</vt:lpstr>
      <vt:lpstr>LSTM Model</vt:lpstr>
      <vt:lpstr>Methodology</vt:lpstr>
      <vt:lpstr>Performance Metrics Overview</vt:lpstr>
      <vt:lpstr>Results - AAPL Stock</vt:lpstr>
      <vt:lpstr>Results - MSFT Stock</vt:lpstr>
      <vt:lpstr>Results - GOOGL Stock</vt:lpstr>
      <vt:lpstr>Visualization of AAPL, MSFT, GOOGL</vt:lpstr>
      <vt:lpstr>Summary of Results</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SAINI</dc:creator>
  <cp:lastModifiedBy>ADITYA SAINI</cp:lastModifiedBy>
  <cp:revision>1</cp:revision>
  <dcterms:created xsi:type="dcterms:W3CDTF">2024-07-23T06:56:31Z</dcterms:created>
  <dcterms:modified xsi:type="dcterms:W3CDTF">2024-07-23T07:35:01Z</dcterms:modified>
</cp:coreProperties>
</file>