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313" r:id="rId1"/>
  </p:sldMasterIdLst>
  <p:notesMasterIdLst>
    <p:notesMasterId r:id="rId21"/>
  </p:notesMasterIdLst>
  <p:sldIdLst>
    <p:sldId id="289" r:id="rId2"/>
    <p:sldId id="298" r:id="rId3"/>
    <p:sldId id="299" r:id="rId4"/>
    <p:sldId id="300" r:id="rId5"/>
    <p:sldId id="304" r:id="rId6"/>
    <p:sldId id="303" r:id="rId7"/>
    <p:sldId id="301" r:id="rId8"/>
    <p:sldId id="307" r:id="rId9"/>
    <p:sldId id="310" r:id="rId10"/>
    <p:sldId id="306" r:id="rId11"/>
    <p:sldId id="308" r:id="rId12"/>
    <p:sldId id="309" r:id="rId13"/>
    <p:sldId id="302" r:id="rId14"/>
    <p:sldId id="311" r:id="rId15"/>
    <p:sldId id="320" r:id="rId16"/>
    <p:sldId id="312" r:id="rId17"/>
    <p:sldId id="316" r:id="rId18"/>
    <p:sldId id="317" r:id="rId19"/>
    <p:sldId id="319" r:id="rId20"/>
  </p:sldIdLst>
  <p:sldSz cx="12192000" cy="6858000"/>
  <p:notesSz cx="6858000" cy="9144000"/>
  <p:embeddedFontLst>
    <p:embeddedFont>
      <p:font typeface="Century Schoolbook" panose="02040604050505020304" pitchFamily="18" charset="0"/>
      <p:regular r:id="rId22"/>
      <p:bold r:id="rId23"/>
      <p:italic r:id="rId24"/>
      <p:boldItalic r:id="rId25"/>
    </p:embeddedFont>
    <p:embeddedFont>
      <p:font typeface="Libre Franklin" pitchFamily="2" charset="0"/>
      <p:regular r:id="rId26"/>
      <p:bold r:id="rId27"/>
      <p:italic r:id="rId28"/>
      <p:boldItalic r:id="rId29"/>
    </p:embeddedFont>
    <p:embeddedFont>
      <p:font typeface="Wingdings 2" panose="05020102010507070707" pitchFamily="18" charset="2"/>
      <p:regular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D0C621-4DDB-45EF-B71B-1AFC525109EF}" v="26" dt="2025-01-03T06:43:55.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p:cViewPr varScale="1">
        <p:scale>
          <a:sx n="78" d="100"/>
          <a:sy n="78" d="100"/>
        </p:scale>
        <p:origin x="864"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pPr marL="0" marR="0" lvl="0" indent="0" algn="r" rtl="0">
                <a:lnSpc>
                  <a:spcPct val="100000"/>
                </a:lnSpc>
                <a:spcBef>
                  <a:spcPts val="0"/>
                </a:spcBef>
                <a:spcAft>
                  <a:spcPts val="0"/>
                </a:spcAft>
                <a:buClr>
                  <a:srgbClr val="000000"/>
                </a:buClr>
                <a:buSzPts val="1200"/>
                <a:buFont typeface="Arial" panose="020B0604020202020204"/>
                <a:buNone/>
              </a:p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19665331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Header Placeholder 1">
            <a:extLst>
              <a:ext uri="{FF2B5EF4-FFF2-40B4-BE49-F238E27FC236}">
                <a16:creationId xmlns:a16="http://schemas.microsoft.com/office/drawing/2014/main" id="{B1E9B70A-469D-459D-B21C-08237BD613C8}"/>
              </a:ext>
            </a:extLst>
          </p:cNvPr>
          <p:cNvSpPr>
            <a:spLocks noGrp="1"/>
          </p:cNvSpPr>
          <p:nvPr>
            <p:ph type="hdr" idx="2"/>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endParaRPr lang="en-US"/>
          </a:p>
        </p:txBody>
      </p:sp>
      <p:sp>
        <p:nvSpPr>
          <p:cNvPr id="17" name="Footer Placeholder 16"/>
          <p:cNvSpPr>
            <a:spLocks noGrp="1"/>
          </p:cNvSpPr>
          <p:nvPr>
            <p:ph type="ftr" sz="quarter" idx="11"/>
          </p:nvPr>
        </p:nvSpPr>
        <p:spPr bwMode="auto">
          <a:xfrm rot="5400000">
            <a:off x="10045959" y="4117661"/>
            <a:ext cx="3657600" cy="512064"/>
          </a:xfrm>
        </p:spPr>
        <p:txBody>
          <a:bodyPr/>
          <a:lstStyle/>
          <a:p>
            <a:endParaRPr lang="en-US"/>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67392" y="4928702"/>
            <a:ext cx="812800" cy="517524"/>
          </a:xfrm>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endParaRPr lang="en-US"/>
          </a:p>
        </p:txBody>
      </p:sp>
      <p:sp>
        <p:nvSpPr>
          <p:cNvPr id="5" name="Footer Placeholder 4"/>
          <p:cNvSpPr>
            <a:spLocks noGrp="1"/>
          </p:cNvSpPr>
          <p:nvPr>
            <p:ph type="ftr" sz="quarter" idx="11"/>
          </p:nvPr>
        </p:nvSpPr>
        <p:spPr bwMode="auto">
          <a:xfrm rot="5400000">
            <a:off x="10046208" y="4114800"/>
            <a:ext cx="3657600" cy="512064"/>
          </a:xfrm>
        </p:spPr>
        <p:txBody>
          <a:bodyPr/>
          <a:lstStyle/>
          <a:p>
            <a:endParaRPr lang="en-US"/>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787488" y="4928702"/>
            <a:ext cx="812800" cy="517524"/>
          </a:xfrm>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a:t>
            </a:fld>
            <a:endParaRPr lang="en-US"/>
          </a:p>
        </p:txBody>
      </p:sp>
    </p:spTree>
  </p:cSld>
  <p:clrMap bg1="lt1" tx1="dk1" bg2="lt2" tx2="dk2" accent1="accent1" accent2="accent2" accent3="accent3" accent4="accent4" accent5="accent5" accent6="accent6" hlink="hlink" folHlink="folHlink"/>
  <p:sldLayoutIdLst>
    <p:sldLayoutId id="2147484314" r:id="rId1"/>
    <p:sldLayoutId id="2147484315" r:id="rId2"/>
    <p:sldLayoutId id="2147484316" r:id="rId3"/>
    <p:sldLayoutId id="2147484317" r:id="rId4"/>
    <p:sldLayoutId id="2147484318" r:id="rId5"/>
    <p:sldLayoutId id="2147484319" r:id="rId6"/>
    <p:sldLayoutId id="2147484320" r:id="rId7"/>
    <p:sldLayoutId id="2147484321" r:id="rId8"/>
    <p:sldLayoutId id="2147484322" r:id="rId9"/>
    <p:sldLayoutId id="2147484323" r:id="rId10"/>
    <p:sldLayoutId id="2147484324" r:id="rId11"/>
  </p:sldLayoutIdLst>
  <p:hf sldNum="0"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ocodataset.org/#downloa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9" name="Google Shape;99;p13"/>
          <p:cNvSpPr txBox="1"/>
          <p:nvPr/>
        </p:nvSpPr>
        <p:spPr>
          <a:xfrm>
            <a:off x="1219200" y="1427959"/>
            <a:ext cx="9858444" cy="50622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  MAJOR PROJECT</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On</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lgn="ctr">
              <a:buClr>
                <a:srgbClr val="000000"/>
              </a:buClr>
              <a:buSzPts val="2400"/>
            </a:pP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400" b="1" i="0" u="none" strike="noStrike" cap="none" dirty="0">
                <a:solidFill>
                  <a:schemeClr val="dk1"/>
                </a:solidFill>
                <a:latin typeface="Times New Roman" panose="02020603050405020304" pitchFamily="18" charset="0"/>
                <a:ea typeface="Segoe UI Black" panose="020B0A02040204020203" pitchFamily="34" charset="0"/>
                <a:cs typeface="Times New Roman" panose="02020603050405020304" pitchFamily="18" charset="0"/>
                <a:sym typeface="Times New Roman" panose="02020603050405020304"/>
              </a:rPr>
              <a:t>REVOLUTIONIZING ADS WITH MOBILE VEHICLES CAMPAIGNS (PRC-3)</a:t>
            </a:r>
          </a:p>
          <a:p>
            <a:pPr marL="0" marR="0" lvl="0" indent="0" algn="ctr" rtl="0">
              <a:lnSpc>
                <a:spcPct val="100000"/>
              </a:lnSpc>
              <a:spcBef>
                <a:spcPts val="0"/>
              </a:spcBef>
              <a:spcAft>
                <a:spcPts val="0"/>
              </a:spcAft>
              <a:buClr>
                <a:srgbClr val="000000"/>
              </a:buClr>
              <a:buSzPts val="2400"/>
              <a:buFont typeface="Arial" panose="020B0604020202020204"/>
              <a:buNone/>
            </a:pPr>
            <a:endPar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24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BACHELOR OF TECHNOLOGY</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IN"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CSE- AI &amp; ML</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50000"/>
              </a:lnSpc>
              <a:spcBef>
                <a:spcPts val="0"/>
              </a:spcBef>
              <a:spcAft>
                <a:spcPts val="0"/>
              </a:spcAft>
              <a:buClr>
                <a:srgbClr val="000000"/>
              </a:buClr>
              <a:buSzPts val="1800"/>
              <a:buFont typeface="Arial" panose="020B0604020202020204"/>
              <a:buNone/>
            </a:pPr>
            <a:r>
              <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BY</a:t>
            </a: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buSzPts val="1800"/>
            </a:pPr>
            <a:r>
              <a:rPr lang="en-IN"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21VE1A66A4             N. Karthikeya Goud</a:t>
            </a:r>
            <a:endParaRPr lang="en-US" sz="1800" b="1" dirty="0">
              <a:solidFill>
                <a:schemeClr val="dk1"/>
              </a:solidFill>
              <a:latin typeface="Times New Roman" panose="02020603050405020304"/>
              <a:ea typeface="Times New Roman" panose="02020603050405020304"/>
              <a:cs typeface="Times New Roman" panose="02020603050405020304"/>
            </a:endParaRPr>
          </a:p>
          <a:p>
            <a:pPr>
              <a:buSzPts val="1800"/>
            </a:pP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21VE1A66B9             Syed Salman </a:t>
            </a:r>
            <a:endParaRPr lang="en-US" sz="1800" b="1" dirty="0">
              <a:solidFill>
                <a:schemeClr val="dk1"/>
              </a:solidFill>
              <a:latin typeface="Times New Roman" panose="02020603050405020304"/>
              <a:ea typeface="Times New Roman" panose="02020603050405020304"/>
              <a:cs typeface="Times New Roman" panose="02020603050405020304"/>
            </a:endParaRPr>
          </a:p>
          <a:p>
            <a:pPr>
              <a:buSzPts val="1800"/>
            </a:pP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22VE5A6609              G. Sharat            </a:t>
            </a:r>
            <a:endParaRPr lang="en-US" sz="1800" b="1" dirty="0">
              <a:solidFill>
                <a:schemeClr val="dk1"/>
              </a:solidFill>
              <a:latin typeface="Times New Roman" panose="02020603050405020304"/>
              <a:ea typeface="Times New Roman" panose="02020603050405020304"/>
              <a:cs typeface="Times New Roman" panose="02020603050405020304"/>
            </a:endParaRPr>
          </a:p>
          <a:p>
            <a:pPr>
              <a:buSzPts val="1800"/>
            </a:pPr>
            <a:r>
              <a:rPr lang="en-US" sz="18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21VE1A66A9             S. Siri </a:t>
            </a:r>
          </a:p>
          <a:p>
            <a:pPr>
              <a:buSzPts val="1800"/>
            </a:pPr>
            <a:endParaRPr lang="en-US" sz="1800" b="1" dirty="0">
              <a:solidFill>
                <a:schemeClr val="dk1"/>
              </a:solidFill>
              <a:latin typeface="Times New Roman" panose="02020603050405020304"/>
              <a:ea typeface="Times New Roman" panose="02020603050405020304"/>
              <a:cs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Under the Guidance of </a:t>
            </a:r>
          </a:p>
          <a:p>
            <a:pPr marL="0" marR="0" lvl="0" indent="0" algn="ctr" rtl="0">
              <a:lnSpc>
                <a:spcPct val="100000"/>
              </a:lnSpc>
              <a:spcBef>
                <a:spcPts val="0"/>
              </a:spcBef>
              <a:spcAft>
                <a:spcPts val="0"/>
              </a:spcAft>
              <a:buClr>
                <a:srgbClr val="000000"/>
              </a:buClr>
              <a:buSzPts val="1800"/>
              <a:buFont typeface="Arial" panose="020B0604020202020204"/>
              <a:buNone/>
            </a:pPr>
            <a:r>
              <a:rPr lang="en-US"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Dr. Swathi </a:t>
            </a:r>
            <a:r>
              <a:rPr lang="en-US" b="1"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Gowroju</a:t>
            </a:r>
            <a:endParaRPr lang="en-US" b="1" dirty="0">
              <a:solidFill>
                <a:schemeClr val="dk1"/>
              </a:solidFill>
              <a:latin typeface="Times New Roman" panose="02020603050405020304"/>
              <a:ea typeface="Times New Roman" panose="02020603050405020304"/>
              <a:cs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Associate professor</a:t>
            </a:r>
            <a:endParaRPr lang="en-US" b="1" i="0" u="none" strike="noStrike" cap="none" dirty="0">
              <a:solidFill>
                <a:schemeClr val="dk1"/>
              </a:solidFill>
              <a:latin typeface="Times New Roman" panose="02020603050405020304"/>
              <a:ea typeface="Times New Roman" panose="02020603050405020304"/>
              <a:cs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b="1" dirty="0">
                <a:solidFill>
                  <a:schemeClr val="dk1"/>
                </a:solidFill>
                <a:latin typeface="Times New Roman" panose="02020603050405020304"/>
                <a:ea typeface="Libre Franklin" panose="00000500000000000000"/>
                <a:cs typeface="Times New Roman" panose="02020603050405020304"/>
                <a:sym typeface="Times New Roman" panose="02020603050405020304"/>
              </a:rPr>
              <a:t>ACADEMIC YEAR: (2024-2025)</a:t>
            </a:r>
            <a:endParaRPr lang="en-US" b="0" i="0" u="none" strike="noStrike" cap="none" dirty="0">
              <a:solidFill>
                <a:schemeClr val="dk1"/>
              </a:solidFill>
              <a:latin typeface="Libre Franklin" panose="00000500000000000000"/>
              <a:ea typeface="Libre Franklin" panose="00000500000000000000"/>
              <a:cs typeface="Libre Franklin" panose="00000500000000000000"/>
              <a:sym typeface="Libre Franklin" panose="00000500000000000000"/>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200" b="1" dirty="0">
                <a:solidFill>
                  <a:schemeClr val="dk1"/>
                </a:solidFill>
                <a:latin typeface="Times New Roman" panose="02020603050405020304"/>
                <a:ea typeface="Libre Franklin" panose="00000500000000000000"/>
                <a:cs typeface="Times New Roman" panose="02020603050405020304"/>
                <a:sym typeface="Times New Roman" panose="02020603050405020304"/>
              </a:rPr>
              <a:t>)</a:t>
            </a:r>
            <a:endParaRPr lang="en-US" sz="1200" b="0" i="0" u="none" strike="noStrike" cap="none" dirty="0">
              <a:solidFill>
                <a:schemeClr val="dk1"/>
              </a:solidFill>
              <a:latin typeface="Libre Franklin" panose="00000500000000000000"/>
              <a:ea typeface="Libre Franklin" panose="00000500000000000000"/>
              <a:cs typeface="Libre Franklin" panose="00000500000000000000"/>
              <a:sym typeface="Libre Franklin" panose="00000500000000000000"/>
            </a:endParaRPr>
          </a:p>
          <a:p>
            <a:pPr lvl="0" algn="ctr">
              <a:buClr>
                <a:srgbClr val="000000"/>
              </a:buClr>
              <a:buSzPts val="1800"/>
            </a:pP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800"/>
              <a:buFont typeface="Arial" panose="020B0604020202020204"/>
              <a:buNone/>
            </a:pPr>
            <a:endParaRPr lang="en-US"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Google Shape;100;p13"/>
          <p:cNvSpPr txBox="1"/>
          <p:nvPr/>
        </p:nvSpPr>
        <p:spPr>
          <a:xfrm>
            <a:off x="11703327" y="1596475"/>
            <a:ext cx="488100" cy="560100"/>
          </a:xfrm>
          <a:prstGeom prst="rect">
            <a:avLst/>
          </a:prstGeom>
          <a:solidFill>
            <a:srgbClr val="FFFFFF"/>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Libre Franklin" panose="00000500000000000000"/>
              <a:ea typeface="Libre Franklin" panose="00000500000000000000"/>
              <a:cs typeface="Libre Franklin" panose="00000500000000000000"/>
              <a:sym typeface="Libre Franklin" panose="00000500000000000000"/>
            </a:endParaRPr>
          </a:p>
        </p:txBody>
      </p:sp>
      <p:sp>
        <p:nvSpPr>
          <p:cNvPr id="14" name="TextBox 13">
            <a:extLst>
              <a:ext uri="{FF2B5EF4-FFF2-40B4-BE49-F238E27FC236}">
                <a16:creationId xmlns:a16="http://schemas.microsoft.com/office/drawing/2014/main" id="{BD5281A5-F34B-41C1-9B5C-1AA3CC156CB9}"/>
              </a:ext>
            </a:extLst>
          </p:cNvPr>
          <p:cNvSpPr txBox="1"/>
          <p:nvPr/>
        </p:nvSpPr>
        <p:spPr>
          <a:xfrm>
            <a:off x="335360" y="188651"/>
            <a:ext cx="11521280" cy="307777"/>
          </a:xfrm>
          <a:prstGeom prst="rect">
            <a:avLst/>
          </a:prstGeom>
          <a:noFill/>
        </p:spPr>
        <p:txBody>
          <a:bodyPr wrap="square" rtlCol="0">
            <a:spAutoFit/>
          </a:bodyPr>
          <a:lstStyle/>
          <a:p>
            <a:endParaRPr lang="en-IN" dirty="0"/>
          </a:p>
        </p:txBody>
      </p:sp>
      <p:pic>
        <p:nvPicPr>
          <p:cNvPr id="1034" name="Picture 10"/>
          <p:cNvPicPr>
            <a:picLocks noChangeAspect="1" noChangeArrowheads="1"/>
          </p:cNvPicPr>
          <p:nvPr/>
        </p:nvPicPr>
        <p:blipFill>
          <a:blip r:embed="rId3"/>
          <a:srcRect b="8694"/>
          <a:stretch/>
        </p:blipFill>
        <p:spPr bwMode="auto">
          <a:xfrm>
            <a:off x="1166778" y="188651"/>
            <a:ext cx="9858444" cy="1239308"/>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A226A-8B51-D1DD-53F0-26507B4862D2}"/>
              </a:ext>
            </a:extLst>
          </p:cNvPr>
          <p:cNvSpPr>
            <a:spLocks noGrp="1"/>
          </p:cNvSpPr>
          <p:nvPr>
            <p:ph type="title"/>
          </p:nvPr>
        </p:nvSpPr>
        <p:spPr/>
        <p:txBody>
          <a:bodyPr/>
          <a:lstStyle/>
          <a:p>
            <a:r>
              <a:rPr lang="en-IN" dirty="0" err="1"/>
              <a:t>Uml</a:t>
            </a:r>
            <a:r>
              <a:rPr lang="en-IN" dirty="0"/>
              <a:t> diagrams USE CASE DIAGRAM</a:t>
            </a:r>
          </a:p>
        </p:txBody>
      </p:sp>
      <p:pic>
        <p:nvPicPr>
          <p:cNvPr id="6" name="Content Placeholder 5" descr="A diagram of a system&#10;&#10;AI-generated content may be incorrect.">
            <a:extLst>
              <a:ext uri="{FF2B5EF4-FFF2-40B4-BE49-F238E27FC236}">
                <a16:creationId xmlns:a16="http://schemas.microsoft.com/office/drawing/2014/main" id="{D7BCC29F-27C6-481B-C50B-9091D2CD0E12}"/>
              </a:ext>
            </a:extLst>
          </p:cNvPr>
          <p:cNvPicPr>
            <a:picLocks noGrp="1" noChangeAspect="1"/>
          </p:cNvPicPr>
          <p:nvPr>
            <p:ph sz="quarter" idx="1"/>
          </p:nvPr>
        </p:nvPicPr>
        <p:blipFill>
          <a:blip r:embed="rId2"/>
          <a:stretch>
            <a:fillRect/>
          </a:stretch>
        </p:blipFill>
        <p:spPr>
          <a:xfrm>
            <a:off x="609600" y="2896978"/>
            <a:ext cx="9956800" cy="2280069"/>
          </a:xfrm>
        </p:spPr>
      </p:pic>
    </p:spTree>
    <p:extLst>
      <p:ext uri="{BB962C8B-B14F-4D97-AF65-F5344CB8AC3E}">
        <p14:creationId xmlns:p14="http://schemas.microsoft.com/office/powerpoint/2010/main" val="2758135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CC706-F467-71CF-EFAA-4661D97A7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C93F4-6275-869C-11AC-25E64E0900E9}"/>
              </a:ext>
            </a:extLst>
          </p:cNvPr>
          <p:cNvSpPr>
            <a:spLocks noGrp="1"/>
          </p:cNvSpPr>
          <p:nvPr>
            <p:ph type="title"/>
          </p:nvPr>
        </p:nvSpPr>
        <p:spPr/>
        <p:txBody>
          <a:bodyPr/>
          <a:lstStyle/>
          <a:p>
            <a:r>
              <a:rPr lang="en-IN" dirty="0" err="1"/>
              <a:t>Uml</a:t>
            </a:r>
            <a:r>
              <a:rPr lang="en-IN" dirty="0"/>
              <a:t> diagrams SEQUENCE DIAGRAM</a:t>
            </a:r>
          </a:p>
        </p:txBody>
      </p:sp>
      <p:pic>
        <p:nvPicPr>
          <p:cNvPr id="7" name="Content Placeholder 6" descr="A screenshot of a computer&#10;&#10;AI-generated content may be incorrect.">
            <a:extLst>
              <a:ext uri="{FF2B5EF4-FFF2-40B4-BE49-F238E27FC236}">
                <a16:creationId xmlns:a16="http://schemas.microsoft.com/office/drawing/2014/main" id="{CAD1E35A-B96A-93EB-D07D-72716FB81104}"/>
              </a:ext>
            </a:extLst>
          </p:cNvPr>
          <p:cNvPicPr>
            <a:picLocks noGrp="1" noChangeAspect="1"/>
          </p:cNvPicPr>
          <p:nvPr>
            <p:ph sz="quarter" idx="1"/>
          </p:nvPr>
        </p:nvPicPr>
        <p:blipFill>
          <a:blip r:embed="rId2"/>
          <a:stretch>
            <a:fillRect/>
          </a:stretch>
        </p:blipFill>
        <p:spPr>
          <a:xfrm>
            <a:off x="762001" y="1600200"/>
            <a:ext cx="10058400" cy="4873625"/>
          </a:xfrm>
        </p:spPr>
      </p:pic>
    </p:spTree>
    <p:extLst>
      <p:ext uri="{BB962C8B-B14F-4D97-AF65-F5344CB8AC3E}">
        <p14:creationId xmlns:p14="http://schemas.microsoft.com/office/powerpoint/2010/main" val="3996983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90352-7FC6-72C2-0A56-80B236016C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659D3B-A340-680C-3132-075B76BB8621}"/>
              </a:ext>
            </a:extLst>
          </p:cNvPr>
          <p:cNvSpPr>
            <a:spLocks noGrp="1"/>
          </p:cNvSpPr>
          <p:nvPr>
            <p:ph type="title"/>
          </p:nvPr>
        </p:nvSpPr>
        <p:spPr/>
        <p:txBody>
          <a:bodyPr/>
          <a:lstStyle/>
          <a:p>
            <a:r>
              <a:rPr lang="en-IN" dirty="0" err="1"/>
              <a:t>Uml</a:t>
            </a:r>
            <a:r>
              <a:rPr lang="en-IN" dirty="0"/>
              <a:t> diagrams </a:t>
            </a:r>
            <a:r>
              <a:rPr lang="en-IN" dirty="0" err="1"/>
              <a:t>aCTIVITY</a:t>
            </a:r>
            <a:r>
              <a:rPr lang="en-IN" dirty="0"/>
              <a:t> DIAGRAM</a:t>
            </a:r>
          </a:p>
        </p:txBody>
      </p:sp>
      <p:pic>
        <p:nvPicPr>
          <p:cNvPr id="7" name="Content Placeholder 6" descr="A diagram of a company&#10;&#10;AI-generated content may be incorrect.">
            <a:extLst>
              <a:ext uri="{FF2B5EF4-FFF2-40B4-BE49-F238E27FC236}">
                <a16:creationId xmlns:a16="http://schemas.microsoft.com/office/drawing/2014/main" id="{92BC5BA0-8046-F3EF-B185-F93D4B75FB57}"/>
              </a:ext>
            </a:extLst>
          </p:cNvPr>
          <p:cNvPicPr>
            <a:picLocks noGrp="1" noChangeAspect="1"/>
          </p:cNvPicPr>
          <p:nvPr>
            <p:ph sz="quarter" idx="1"/>
          </p:nvPr>
        </p:nvPicPr>
        <p:blipFill>
          <a:blip r:embed="rId2"/>
          <a:stretch>
            <a:fillRect/>
          </a:stretch>
        </p:blipFill>
        <p:spPr>
          <a:xfrm>
            <a:off x="2626971" y="1600200"/>
            <a:ext cx="7126629" cy="4873625"/>
          </a:xfrm>
        </p:spPr>
      </p:pic>
    </p:spTree>
    <p:extLst>
      <p:ext uri="{BB962C8B-B14F-4D97-AF65-F5344CB8AC3E}">
        <p14:creationId xmlns:p14="http://schemas.microsoft.com/office/powerpoint/2010/main" val="3195781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D59F-DABB-9F72-E17F-B125EA1CE01B}"/>
              </a:ext>
            </a:extLst>
          </p:cNvPr>
          <p:cNvSpPr>
            <a:spLocks noGrp="1"/>
          </p:cNvSpPr>
          <p:nvPr>
            <p:ph type="title"/>
          </p:nvPr>
        </p:nvSpPr>
        <p:spPr/>
        <p:txBody>
          <a:bodyPr/>
          <a:lstStyle/>
          <a:p>
            <a:r>
              <a:rPr lang="fi-FI" b="1" dirty="0"/>
              <a:t>Dataset</a:t>
            </a:r>
            <a:br>
              <a:rPr lang="fi-FI" dirty="0"/>
            </a:br>
            <a:endParaRPr lang="en-IN" dirty="0"/>
          </a:p>
        </p:txBody>
      </p:sp>
      <p:sp>
        <p:nvSpPr>
          <p:cNvPr id="3" name="Content Placeholder 2">
            <a:extLst>
              <a:ext uri="{FF2B5EF4-FFF2-40B4-BE49-F238E27FC236}">
                <a16:creationId xmlns:a16="http://schemas.microsoft.com/office/drawing/2014/main" id="{53AD359C-CBA2-FE21-C5D8-16037382E13A}"/>
              </a:ext>
            </a:extLst>
          </p:cNvPr>
          <p:cNvSpPr>
            <a:spLocks noGrp="1"/>
          </p:cNvSpPr>
          <p:nvPr>
            <p:ph sz="quarter" idx="1"/>
          </p:nvPr>
        </p:nvSpPr>
        <p:spPr/>
        <p:txBody>
          <a:bodyPr>
            <a:normAutofit/>
          </a:bodyPr>
          <a:lstStyle/>
          <a:p>
            <a:r>
              <a:rPr lang="en-US" sz="2800" dirty="0">
                <a:hlinkClick r:id="rId2"/>
              </a:rPr>
              <a:t>COCO - Common Objects in Context</a:t>
            </a:r>
            <a:endParaRPr lang="en-IN" sz="2800" dirty="0"/>
          </a:p>
        </p:txBody>
      </p:sp>
    </p:spTree>
    <p:extLst>
      <p:ext uri="{BB962C8B-B14F-4D97-AF65-F5344CB8AC3E}">
        <p14:creationId xmlns:p14="http://schemas.microsoft.com/office/powerpoint/2010/main" val="1386695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E9813-EC26-9083-28D7-0CE115FF82DE}"/>
              </a:ext>
            </a:extLst>
          </p:cNvPr>
          <p:cNvSpPr>
            <a:spLocks noGrp="1"/>
          </p:cNvSpPr>
          <p:nvPr>
            <p:ph type="title"/>
          </p:nvPr>
        </p:nvSpPr>
        <p:spPr/>
        <p:txBody>
          <a:bodyPr/>
          <a:lstStyle/>
          <a:p>
            <a:r>
              <a:rPr lang="en-US" sz="3200" dirty="0">
                <a:solidFill>
                  <a:schemeClr val="tx1"/>
                </a:solidFill>
                <a:latin typeface="Times New Roman" pitchFamily="18" charset="0"/>
                <a:ea typeface="Times New Roman" panose="02020603050405020304"/>
                <a:cs typeface="Times New Roman" pitchFamily="18" charset="0"/>
                <a:sym typeface="Times New Roman" panose="02020603050405020304"/>
              </a:rPr>
              <a:t>Modules Description</a:t>
            </a:r>
            <a:endParaRPr lang="en-IN" dirty="0"/>
          </a:p>
        </p:txBody>
      </p:sp>
      <p:sp>
        <p:nvSpPr>
          <p:cNvPr id="4" name="Rectangle 1">
            <a:extLst>
              <a:ext uri="{FF2B5EF4-FFF2-40B4-BE49-F238E27FC236}">
                <a16:creationId xmlns:a16="http://schemas.microsoft.com/office/drawing/2014/main" id="{8B1BA390-11AC-0CF5-149C-9B400BD7D3D8}"/>
              </a:ext>
            </a:extLst>
          </p:cNvPr>
          <p:cNvSpPr>
            <a:spLocks noGrp="1" noChangeArrowheads="1"/>
          </p:cNvSpPr>
          <p:nvPr>
            <p:ph sz="quarter" idx="1"/>
          </p:nvPr>
        </p:nvSpPr>
        <p:spPr bwMode="auto">
          <a:xfrm>
            <a:off x="609600" y="1636419"/>
            <a:ext cx="97536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 Interface (UI):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Lets the user start or stop the system and view both the live traffic video and the selected 	advertisement on a webpage.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Camera Module: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Captures live video from the road using a camera. It sends these video frames for further 	processing to detect vehicles.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Vehicle Detection Module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Uses the YOLOv8 model to detect and count vehicles like cars, buses, and trucks in each 	frame of the live video.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 Decision Module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Chooses the right advertisement based on how many vehicles are detected. Fewer vehicles 	show basic ads; more vehicles show premium ads.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9267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2B3AD-1589-CD50-259E-34DFA343FA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9567A6-8E79-AB92-10E7-AEA79146A92F}"/>
              </a:ext>
            </a:extLst>
          </p:cNvPr>
          <p:cNvSpPr>
            <a:spLocks noGrp="1"/>
          </p:cNvSpPr>
          <p:nvPr>
            <p:ph type="title"/>
          </p:nvPr>
        </p:nvSpPr>
        <p:spPr/>
        <p:txBody>
          <a:bodyPr/>
          <a:lstStyle/>
          <a:p>
            <a:r>
              <a:rPr lang="en-US" sz="3200" dirty="0">
                <a:solidFill>
                  <a:schemeClr val="tx1"/>
                </a:solidFill>
                <a:latin typeface="Times New Roman" pitchFamily="18" charset="0"/>
                <a:ea typeface="Times New Roman" panose="02020603050405020304"/>
                <a:cs typeface="Times New Roman" pitchFamily="18" charset="0"/>
                <a:sym typeface="Times New Roman" panose="02020603050405020304"/>
              </a:rPr>
              <a:t>Modules Description</a:t>
            </a:r>
            <a:endParaRPr lang="en-IN" dirty="0"/>
          </a:p>
        </p:txBody>
      </p:sp>
      <p:sp>
        <p:nvSpPr>
          <p:cNvPr id="4" name="Rectangle 1">
            <a:extLst>
              <a:ext uri="{FF2B5EF4-FFF2-40B4-BE49-F238E27FC236}">
                <a16:creationId xmlns:a16="http://schemas.microsoft.com/office/drawing/2014/main" id="{96434424-D22E-A955-F070-045AB9940719}"/>
              </a:ext>
            </a:extLst>
          </p:cNvPr>
          <p:cNvSpPr>
            <a:spLocks noGrp="1" noChangeArrowheads="1"/>
          </p:cNvSpPr>
          <p:nvPr>
            <p:ph sz="quarter" idx="1"/>
          </p:nvPr>
        </p:nvSpPr>
        <p:spPr bwMode="auto">
          <a:xfrm>
            <a:off x="609600" y="2467416"/>
            <a:ext cx="9753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Ad Storage Module: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Stores all advertisement images in different categories such as low, medium, and high. The 	system picks the right ad from here.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Streaming Module: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Streams both the live video and the selected advertisement to the browser in real time so 	the user can see everything live.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Shared Data Module: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Temporarily stores the latest video frame and the selected ad so that other parts of the 	system can use or update them quickly.</a:t>
            </a:r>
          </a:p>
        </p:txBody>
      </p:sp>
    </p:spTree>
    <p:extLst>
      <p:ext uri="{BB962C8B-B14F-4D97-AF65-F5344CB8AC3E}">
        <p14:creationId xmlns:p14="http://schemas.microsoft.com/office/powerpoint/2010/main" val="3178844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19DB2-C3BC-6ED4-6DBD-8C25CFC68C6E}"/>
              </a:ext>
            </a:extLst>
          </p:cNvPr>
          <p:cNvSpPr>
            <a:spLocks noGrp="1"/>
          </p:cNvSpPr>
          <p:nvPr>
            <p:ph type="title"/>
          </p:nvPr>
        </p:nvSpPr>
        <p:spPr/>
        <p:txBody>
          <a:bodyPr/>
          <a:lstStyle/>
          <a:p>
            <a:r>
              <a:rPr lang="en-US" sz="3200" dirty="0">
                <a:solidFill>
                  <a:schemeClr val="tx1"/>
                </a:solidFill>
                <a:latin typeface="Times New Roman" pitchFamily="18" charset="0"/>
                <a:ea typeface="Times New Roman" panose="02020603050405020304"/>
                <a:cs typeface="Times New Roman" pitchFamily="18" charset="0"/>
                <a:sym typeface="Times New Roman" panose="02020603050405020304"/>
              </a:rPr>
              <a:t>Results (Screenshots</a:t>
            </a:r>
            <a:r>
              <a:rPr lang="en-US" sz="3200" dirty="0">
                <a:latin typeface="Times New Roman" pitchFamily="18" charset="0"/>
                <a:ea typeface="Times New Roman" panose="02020603050405020304"/>
                <a:cs typeface="Times New Roman" pitchFamily="18" charset="0"/>
                <a:sym typeface="Times New Roman" panose="02020603050405020304"/>
              </a:rPr>
              <a:t>)</a:t>
            </a:r>
            <a:endParaRPr lang="en-IN" dirty="0"/>
          </a:p>
        </p:txBody>
      </p:sp>
      <p:pic>
        <p:nvPicPr>
          <p:cNvPr id="7" name="Content Placeholder 6">
            <a:extLst>
              <a:ext uri="{FF2B5EF4-FFF2-40B4-BE49-F238E27FC236}">
                <a16:creationId xmlns:a16="http://schemas.microsoft.com/office/drawing/2014/main" id="{D040B9E8-6331-8D98-1027-054296EB5941}"/>
              </a:ext>
            </a:extLst>
          </p:cNvPr>
          <p:cNvPicPr>
            <a:picLocks noGrp="1" noChangeAspect="1"/>
          </p:cNvPicPr>
          <p:nvPr>
            <p:ph sz="quarter" idx="1"/>
          </p:nvPr>
        </p:nvPicPr>
        <p:blipFill>
          <a:blip r:embed="rId2"/>
          <a:stretch>
            <a:fillRect/>
          </a:stretch>
        </p:blipFill>
        <p:spPr>
          <a:xfrm>
            <a:off x="1255889" y="1600200"/>
            <a:ext cx="8664222" cy="4876800"/>
          </a:xfrm>
        </p:spPr>
      </p:pic>
    </p:spTree>
    <p:extLst>
      <p:ext uri="{BB962C8B-B14F-4D97-AF65-F5344CB8AC3E}">
        <p14:creationId xmlns:p14="http://schemas.microsoft.com/office/powerpoint/2010/main" val="3989724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AD3ED-A9EA-2EF2-73D1-565843D8DC5A}"/>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A63B5BEC-D42C-09D6-75C2-94C639C9741C}"/>
              </a:ext>
            </a:extLst>
          </p:cNvPr>
          <p:cNvSpPr>
            <a:spLocks noGrp="1"/>
          </p:cNvSpPr>
          <p:nvPr>
            <p:ph sz="quarter" idx="1"/>
          </p:nvPr>
        </p:nvSpPr>
        <p:spPr/>
        <p:txBody>
          <a:bodyPr>
            <a:normAutofit fontScale="62500" lnSpcReduction="20000"/>
          </a:bodyPr>
          <a:lstStyle/>
          <a:p>
            <a:pPr>
              <a:buFont typeface="Wingdings" panose="05000000000000000000" pitchFamily="2" charset="2"/>
              <a:buChar char="q"/>
            </a:pPr>
            <a:r>
              <a:rPr lang="en-IN" dirty="0"/>
              <a:t>1. A. </a:t>
            </a:r>
            <a:r>
              <a:rPr lang="en-IN" dirty="0" err="1"/>
              <a:t>Bochkovskiy</a:t>
            </a:r>
            <a:r>
              <a:rPr lang="en-IN" dirty="0"/>
              <a:t>, C.-Y. Wang, and H.-Y. M. Liao, “YOLOv4: Optimal speed and accuracy of object detection,” *</a:t>
            </a:r>
            <a:r>
              <a:rPr lang="en-IN" dirty="0" err="1"/>
              <a:t>arXiv</a:t>
            </a:r>
            <a:r>
              <a:rPr lang="en-IN" dirty="0"/>
              <a:t> preprint arXiv:2004.10934*, Apr. 2020. \[Online]. Available: [https://arxiv.org/abs/2004.10934](https://arxiv.org/abs/2004.10934)</a:t>
            </a:r>
          </a:p>
          <a:p>
            <a:pPr>
              <a:buFont typeface="Wingdings" panose="05000000000000000000" pitchFamily="2" charset="2"/>
              <a:buChar char="q"/>
            </a:pPr>
            <a:endParaRPr lang="en-IN" dirty="0"/>
          </a:p>
          <a:p>
            <a:pPr>
              <a:buFont typeface="Wingdings" panose="05000000000000000000" pitchFamily="2" charset="2"/>
              <a:buChar char="q"/>
            </a:pPr>
            <a:r>
              <a:rPr lang="en-IN" dirty="0"/>
              <a:t>2. J. Redmon and A. Farhadi, “YOLOv3: An incremental improvement,” *</a:t>
            </a:r>
            <a:r>
              <a:rPr lang="en-IN" dirty="0" err="1"/>
              <a:t>arXiv</a:t>
            </a:r>
            <a:r>
              <a:rPr lang="en-IN" dirty="0"/>
              <a:t> preprint arXiv:1804.02767*, Apr. 2018. \[Online]. Available: [https://arxiv.org/abs/1804.02767](https://arxiv.org/abs/1804.02767)</a:t>
            </a:r>
          </a:p>
          <a:p>
            <a:pPr>
              <a:buFont typeface="Wingdings" panose="05000000000000000000" pitchFamily="2" charset="2"/>
              <a:buChar char="q"/>
            </a:pPr>
            <a:endParaRPr lang="en-IN" dirty="0"/>
          </a:p>
          <a:p>
            <a:pPr>
              <a:buFont typeface="Wingdings" panose="05000000000000000000" pitchFamily="2" charset="2"/>
              <a:buChar char="q"/>
            </a:pPr>
            <a:r>
              <a:rPr lang="en-IN" dirty="0"/>
              <a:t>3. V. N. Ribeiro and N. S. T. Hirata, “Combining YOLO and Visual Rhythm for Vehicle Counting,” *</a:t>
            </a:r>
            <a:r>
              <a:rPr lang="en-IN" dirty="0" err="1"/>
              <a:t>arXiv</a:t>
            </a:r>
            <a:r>
              <a:rPr lang="en-IN" dirty="0"/>
              <a:t> preprint arXiv:2501.04534*, Jan. 2025. \[Online]. Available: [https://arxiv.org/abs/2501.04534](https://arxiv.org/abs/2501.04534)</a:t>
            </a:r>
          </a:p>
          <a:p>
            <a:pPr>
              <a:buFont typeface="Wingdings" panose="05000000000000000000" pitchFamily="2" charset="2"/>
              <a:buChar char="q"/>
            </a:pPr>
            <a:endParaRPr lang="en-IN" dirty="0"/>
          </a:p>
          <a:p>
            <a:pPr>
              <a:buFont typeface="Wingdings" panose="05000000000000000000" pitchFamily="2" charset="2"/>
              <a:buChar char="q"/>
            </a:pPr>
            <a:r>
              <a:rPr lang="en-IN" dirty="0"/>
              <a:t>4. Y. Liu, H. Shen, T. Wang, and G. Bai, “Vehicle Counting in Drone Images: An Adaptive Method with Spatial Attention and Multiscale Receptive Fields,” *ETRI Journal*, vol. 45, no. 2, pp. 234–244, 2023. \[Online]. Available: [https://onlinelibrary.wiley.com/doi/10.4218/etrij.2023-0426](https://onlinelibrary.wiley.com/doi/10.4218/etrij.2023-0426)</a:t>
            </a:r>
          </a:p>
          <a:p>
            <a:pPr>
              <a:buFont typeface="Wingdings" panose="05000000000000000000" pitchFamily="2" charset="2"/>
              <a:buChar char="q"/>
            </a:pPr>
            <a:endParaRPr lang="en-IN" dirty="0"/>
          </a:p>
          <a:p>
            <a:pPr>
              <a:buFont typeface="Wingdings" panose="05000000000000000000" pitchFamily="2" charset="2"/>
              <a:buChar char="q"/>
            </a:pPr>
            <a:r>
              <a:rPr lang="en-IN" dirty="0"/>
              <a:t>5. K. A. Redmill et al., “Automated Traffic Surveillance Using Existing Cameras on Transit Buses,” *Sensors*, vol. 23, no. 11, p. 5086, 2023. \[Online]. Available: [https://www.mdpi.com/1424-8220/23/11/5086](https://www.mdpi.com/1424-8220/23/11/5086)</a:t>
            </a:r>
          </a:p>
          <a:p>
            <a:endParaRPr lang="en-IN" dirty="0"/>
          </a:p>
          <a:p>
            <a:endParaRPr lang="en-IN" dirty="0"/>
          </a:p>
        </p:txBody>
      </p:sp>
    </p:spTree>
    <p:extLst>
      <p:ext uri="{BB962C8B-B14F-4D97-AF65-F5344CB8AC3E}">
        <p14:creationId xmlns:p14="http://schemas.microsoft.com/office/powerpoint/2010/main" val="1642010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2D10B-F54B-DB9A-7433-7418F1DC2D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AFDF0-3670-D753-2E17-77D9A5369255}"/>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1D6BB99F-F84F-3921-D134-E35BCB631B96}"/>
              </a:ext>
            </a:extLst>
          </p:cNvPr>
          <p:cNvSpPr>
            <a:spLocks noGrp="1"/>
          </p:cNvSpPr>
          <p:nvPr>
            <p:ph sz="quarter" idx="1"/>
          </p:nvPr>
        </p:nvSpPr>
        <p:spPr/>
        <p:txBody>
          <a:bodyPr>
            <a:normAutofit fontScale="62500" lnSpcReduction="20000"/>
          </a:bodyPr>
          <a:lstStyle/>
          <a:p>
            <a:pPr>
              <a:buFont typeface="Wingdings" panose="05000000000000000000" pitchFamily="2" charset="2"/>
              <a:buChar char="q"/>
            </a:pPr>
            <a:r>
              <a:rPr lang="en-IN" dirty="0"/>
              <a:t>6. Z. </a:t>
            </a:r>
            <a:r>
              <a:rPr lang="en-IN" dirty="0" err="1"/>
              <a:t>Černeková</a:t>
            </a:r>
            <a:r>
              <a:rPr lang="en-IN" dirty="0"/>
              <a:t> et al., “Evaluating the Significance of Outdoor Advertising from Driver’s Perspective Using Computer Vision,” *</a:t>
            </a:r>
            <a:r>
              <a:rPr lang="en-IN" dirty="0" err="1"/>
              <a:t>arXiv</a:t>
            </a:r>
            <a:r>
              <a:rPr lang="en-IN" dirty="0"/>
              <a:t> preprint arXiv:2311.07390*, Nov. 2023. \[Online]. Available: [https://arxiv.org/abs/2311.07390](https://arxiv.org/abs/2311.07390)</a:t>
            </a:r>
          </a:p>
          <a:p>
            <a:pPr>
              <a:buFont typeface="Wingdings" panose="05000000000000000000" pitchFamily="2" charset="2"/>
              <a:buChar char="q"/>
            </a:pPr>
            <a:endParaRPr lang="en-IN" dirty="0"/>
          </a:p>
          <a:p>
            <a:pPr>
              <a:buFont typeface="Wingdings" panose="05000000000000000000" pitchFamily="2" charset="2"/>
              <a:buChar char="q"/>
            </a:pPr>
            <a:r>
              <a:rPr lang="en-IN" dirty="0"/>
              <a:t>7. M. Everingham et al., “The PASCAL Visual Object Classes (VOC) Challenge,” *International Journal of Computer Vision*, vol. 88, no. 2, pp. 303–338, Jun. 2010. \[Online]. Available: [https://link.springer.com/article/10.1007/s11263-009-0275-4](https://link.springer.com/article/10.1007/s11263-009-0275-4)</a:t>
            </a:r>
          </a:p>
          <a:p>
            <a:pPr>
              <a:buFont typeface="Wingdings" panose="05000000000000000000" pitchFamily="2" charset="2"/>
              <a:buChar char="q"/>
            </a:pPr>
            <a:endParaRPr lang="en-IN" dirty="0"/>
          </a:p>
          <a:p>
            <a:pPr>
              <a:buFont typeface="Wingdings" panose="05000000000000000000" pitchFamily="2" charset="2"/>
              <a:buChar char="q"/>
            </a:pPr>
            <a:r>
              <a:rPr lang="en-IN" dirty="0"/>
              <a:t>8. T.-Y. Lin et al., “Microsoft COCO: Common Objects in Context,” in *European Conference on Computer Vision (ECCV)*, 2014, pp. 740–755. \[Online]. Available: [https://arxiv.org/abs/1405.0312](https://arxiv.org/abs/1405.0312)</a:t>
            </a:r>
          </a:p>
          <a:p>
            <a:pPr>
              <a:buFont typeface="Wingdings" panose="05000000000000000000" pitchFamily="2" charset="2"/>
              <a:buChar char="q"/>
            </a:pPr>
            <a:endParaRPr lang="en-IN" dirty="0"/>
          </a:p>
          <a:p>
            <a:pPr>
              <a:buFont typeface="Wingdings" panose="05000000000000000000" pitchFamily="2" charset="2"/>
              <a:buChar char="q"/>
            </a:pPr>
            <a:r>
              <a:rPr lang="en-IN" dirty="0"/>
              <a:t>9. M. Tan and Q. Le, “</a:t>
            </a:r>
            <a:r>
              <a:rPr lang="en-IN" dirty="0" err="1"/>
              <a:t>EfficientNet</a:t>
            </a:r>
            <a:r>
              <a:rPr lang="en-IN" dirty="0"/>
              <a:t>: Rethinking model scaling for convolutional neural networks,” in *Proc. ICML*, 2019. \[Online]. Available: [https://arxiv.org/abs/1905.11946](https://arxiv.org/abs/1905.11946)</a:t>
            </a:r>
          </a:p>
          <a:p>
            <a:pPr>
              <a:buFont typeface="Wingdings" panose="05000000000000000000" pitchFamily="2" charset="2"/>
              <a:buChar char="q"/>
            </a:pPr>
            <a:endParaRPr lang="en-IN" dirty="0"/>
          </a:p>
          <a:p>
            <a:pPr>
              <a:buFont typeface="Wingdings" panose="05000000000000000000" pitchFamily="2" charset="2"/>
              <a:buChar char="q"/>
            </a:pPr>
            <a:r>
              <a:rPr lang="en-IN" dirty="0"/>
              <a:t>10. H. Wang et al., “Deep Learning for Object Detection: A Comprehensive Review,” *IEEE Transactions on Neural Networks and Learning Systems*, vol. 32, no. 9, pp. 4031–4052, Sept. 2021. \[Online]. Available: [https://ieeexplore.ieee.org/document/9390379](https://ieeexplore.ieee.org/document/9390379)</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13993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92D0-02B1-89E6-1CEB-191244AD9905}"/>
              </a:ext>
            </a:extLst>
          </p:cNvPr>
          <p:cNvSpPr>
            <a:spLocks noGrp="1"/>
          </p:cNvSpPr>
          <p:nvPr>
            <p:ph type="title"/>
          </p:nvPr>
        </p:nvSpPr>
        <p:spPr/>
        <p:txBody>
          <a:bodyPr/>
          <a:lstStyle/>
          <a:p>
            <a:r>
              <a:rPr kumimoji="0" lang="en-US" altLang="en-US" sz="3200" b="1" i="0" u="none" strike="noStrike" cap="none" normalizeH="0" baseline="0" dirty="0">
                <a:ln>
                  <a:noFill/>
                </a:ln>
                <a:solidFill>
                  <a:schemeClr val="tx1"/>
                </a:solidFill>
                <a:effectLst/>
                <a:latin typeface="Arial" panose="020B0604020202020204" pitchFamily="34" charset="0"/>
              </a:rPr>
              <a:t>Conclusion</a:t>
            </a:r>
            <a:r>
              <a:rPr kumimoji="0" lang="en-US" altLang="en-US" sz="3200" b="0" i="0" u="none" strike="noStrike" cap="none" normalizeH="0" baseline="0" dirty="0">
                <a:ln>
                  <a:noFill/>
                </a:ln>
                <a:solidFill>
                  <a:schemeClr val="tx1"/>
                </a:solidFill>
                <a:effectLst/>
                <a:latin typeface="Arial" panose="020B0604020202020204" pitchFamily="34" charset="0"/>
              </a:rPr>
              <a:t>:</a:t>
            </a:r>
            <a:endParaRPr lang="en-IN" dirty="0"/>
          </a:p>
        </p:txBody>
      </p:sp>
      <p:sp>
        <p:nvSpPr>
          <p:cNvPr id="5" name="Rectangle 2">
            <a:extLst>
              <a:ext uri="{FF2B5EF4-FFF2-40B4-BE49-F238E27FC236}">
                <a16:creationId xmlns:a16="http://schemas.microsoft.com/office/drawing/2014/main" id="{CF951E36-B33E-461A-506D-5BA9196D0016}"/>
              </a:ext>
            </a:extLst>
          </p:cNvPr>
          <p:cNvSpPr>
            <a:spLocks noGrp="1" noChangeArrowheads="1"/>
          </p:cNvSpPr>
          <p:nvPr>
            <p:ph sz="quarter" idx="1"/>
          </p:nvPr>
        </p:nvSpPr>
        <p:spPr bwMode="auto">
          <a:xfrm>
            <a:off x="685800" y="1564214"/>
            <a:ext cx="10286999"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400" dirty="0"/>
              <a:t>                </a:t>
            </a:r>
            <a:r>
              <a:rPr lang="en-US" sz="2000" dirty="0"/>
              <a:t>The project "Revolutionizing Ads with Mobile Vehicles Campaigns" presents a smart and adaptive solution for modern advertising using real-time traffic data. By combining computer vision with deep learning (YOLOv8), the system detects and counts vehicles from a live camera feed and automatically selects the most suitable advertisement based on traffic density. This approach makes mobile advertising more dynamic, targeted, and efficient. It not only improves engagement by showing relevant ads to the right audience but also introduces a cost-effective and scalable model for outdoor campaigns. Overall, the system brings innovation to traditional billboard advertising and shows great potential for future smart city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2945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914400" y="304800"/>
            <a:ext cx="10515600" cy="1524000"/>
          </a:xfrm>
        </p:spPr>
        <p:txBody>
          <a:bodyPr>
            <a:normAutofit/>
            <a:scene3d>
              <a:camera prst="orthographicFront"/>
              <a:lightRig rig="soft" dir="t"/>
            </a:scene3d>
            <a:sp3d extrusionH="57150" prstMaterial="softEdge">
              <a:bevelT w="25400" h="25400" prst="relaxedInset"/>
            </a:sp3d>
          </a:bodyPr>
          <a:lstStyle/>
          <a:p>
            <a:pPr algn="ctr"/>
            <a:r>
              <a:rPr lang="en-US" sz="4400" dirty="0">
                <a:latin typeface="Times New Roman" pitchFamily="18" charset="0"/>
                <a:cs typeface="Times New Roman" pitchFamily="18" charset="0"/>
              </a:rPr>
              <a:t> </a:t>
            </a:r>
            <a:r>
              <a:rPr lang="en-US" sz="3200" b="1" i="0" u="none" strike="noStrike" cap="none" dirty="0">
                <a:solidFill>
                  <a:schemeClr val="dk1"/>
                </a:solidFill>
                <a:latin typeface="Times New Roman" panose="02020603050405020304" pitchFamily="18" charset="0"/>
                <a:ea typeface="Segoe UI Black" panose="020B0A02040204020203" pitchFamily="34" charset="0"/>
                <a:cs typeface="Times New Roman" panose="02020603050405020304" pitchFamily="18" charset="0"/>
                <a:sym typeface="Times New Roman" panose="02020603050405020304"/>
              </a:rPr>
              <a:t>REVOLUTIONIZING ADS WITH MOBILE VEHICLES CAMPAIGNS</a:t>
            </a:r>
            <a:endParaRPr lang="en-US" sz="3200" b="1" dirty="0">
              <a:latin typeface="Times New Roman" pitchFamily="18" charset="0"/>
              <a:cs typeface="Times New Roman" pitchFamily="18" charset="0"/>
            </a:endParaRPr>
          </a:p>
        </p:txBody>
      </p:sp>
      <p:sp>
        <p:nvSpPr>
          <p:cNvPr id="2" name="Content Placeholder 1">
            <a:extLst>
              <a:ext uri="{FF2B5EF4-FFF2-40B4-BE49-F238E27FC236}">
                <a16:creationId xmlns:a16="http://schemas.microsoft.com/office/drawing/2014/main" id="{3FF5E6FB-9048-1113-9115-FD555F1B229D}"/>
              </a:ext>
            </a:extLst>
          </p:cNvPr>
          <p:cNvSpPr>
            <a:spLocks noGrp="1"/>
          </p:cNvSpPr>
          <p:nvPr>
            <p:ph sz="quarter" idx="1"/>
          </p:nvPr>
        </p:nvSpPr>
        <p:spPr>
          <a:xfrm>
            <a:off x="914400" y="1447800"/>
            <a:ext cx="6256866" cy="4648200"/>
          </a:xfrm>
        </p:spPr>
        <p:txBody>
          <a:bodyPr>
            <a:normAutofit fontScale="92500" lnSpcReduction="10000"/>
          </a:bodyPr>
          <a:lstStyle/>
          <a:p>
            <a:pPr marL="0" lvl="0" indent="0" algn="l" rtl="0">
              <a:lnSpc>
                <a:spcPct val="150000"/>
              </a:lnSpc>
              <a:spcBef>
                <a:spcPts val="0"/>
              </a:spcBef>
              <a:spcAft>
                <a:spcPts val="0"/>
              </a:spcAft>
              <a:buSzPts val="2220"/>
              <a:buNone/>
            </a:pPr>
            <a:endParaRPr lang="en-US" sz="2400" b="1" dirty="0">
              <a:solidFill>
                <a:schemeClr val="tx1"/>
              </a:solidFill>
              <a:latin typeface="Times New Roman" pitchFamily="18" charset="0"/>
              <a:cs typeface="Times New Roman" pitchFamily="18" charset="0"/>
            </a:endParaRPr>
          </a:p>
          <a:p>
            <a:pPr marL="0" lvl="0" indent="0" algn="l" rtl="0">
              <a:lnSpc>
                <a:spcPct val="150000"/>
              </a:lnSpc>
              <a:spcBef>
                <a:spcPts val="0"/>
              </a:spcBef>
              <a:spcAft>
                <a:spcPts val="0"/>
              </a:spcAft>
              <a:buSzPts val="2220"/>
              <a:buNone/>
            </a:pPr>
            <a:r>
              <a:rPr lang="en-US" sz="2400" b="1" dirty="0">
                <a:solidFill>
                  <a:schemeClr val="tx1"/>
                </a:solidFill>
                <a:latin typeface="Times New Roman" pitchFamily="18" charset="0"/>
                <a:cs typeface="Times New Roman" pitchFamily="18" charset="0"/>
              </a:rPr>
              <a:t>       CONTENTS</a:t>
            </a:r>
            <a:endParaRPr lang="en-US" sz="2000" b="1" cap="none" dirty="0">
              <a:solidFill>
                <a:schemeClr val="tx1"/>
              </a:solidFill>
              <a:latin typeface="Times New Roman" pitchFamily="18" charset="0"/>
              <a:ea typeface="Times New Roman" panose="02020603050405020304"/>
              <a:cs typeface="Times New Roman" pitchFamily="18" charset="0"/>
              <a:sym typeface="Times New Roman" panose="02020603050405020304"/>
            </a:endParaRPr>
          </a:p>
          <a:p>
            <a:pPr lvl="1">
              <a:lnSpc>
                <a:spcPct val="40000"/>
              </a:lnSpc>
              <a:spcBef>
                <a:spcPts val="1400"/>
              </a:spcBef>
              <a:buClrTx/>
              <a:buSzPts val="2220"/>
              <a:buFont typeface="Wingdings" panose="05000000000000000000" pitchFamily="2" charset="2"/>
              <a:buChar char="Ø"/>
            </a:pPr>
            <a:r>
              <a:rPr lang="en-US" sz="2200" dirty="0">
                <a:solidFill>
                  <a:schemeClr val="tx1"/>
                </a:solidFill>
                <a:latin typeface="Times New Roman" pitchFamily="18" charset="0"/>
                <a:ea typeface="Times New Roman" panose="02020603050405020304"/>
                <a:cs typeface="Times New Roman" pitchFamily="18" charset="0"/>
                <a:sym typeface="Times New Roman" panose="02020603050405020304"/>
              </a:rPr>
              <a:t>Abstract</a:t>
            </a:r>
          </a:p>
          <a:p>
            <a:pPr lvl="1">
              <a:lnSpc>
                <a:spcPct val="40000"/>
              </a:lnSpc>
              <a:spcBef>
                <a:spcPts val="1400"/>
              </a:spcBef>
              <a:buClrTx/>
              <a:buSzPts val="2220"/>
              <a:buFont typeface="Wingdings" panose="05000000000000000000" pitchFamily="2" charset="2"/>
              <a:buChar char="Ø"/>
            </a:pPr>
            <a:r>
              <a:rPr lang="en-US" sz="2200" cap="none" dirty="0">
                <a:solidFill>
                  <a:schemeClr val="tx1"/>
                </a:solidFill>
                <a:latin typeface="Times New Roman" pitchFamily="18" charset="0"/>
                <a:ea typeface="Times New Roman" panose="02020603050405020304"/>
                <a:cs typeface="Times New Roman" pitchFamily="18" charset="0"/>
                <a:sym typeface="Times New Roman" panose="02020603050405020304"/>
              </a:rPr>
              <a:t>Proposed System</a:t>
            </a:r>
          </a:p>
          <a:p>
            <a:pPr lvl="1">
              <a:lnSpc>
                <a:spcPct val="40000"/>
              </a:lnSpc>
              <a:spcBef>
                <a:spcPts val="1400"/>
              </a:spcBef>
              <a:buClrTx/>
              <a:buSzPts val="2220"/>
              <a:buFont typeface="Wingdings" panose="05000000000000000000" pitchFamily="2" charset="2"/>
              <a:buChar char="Ø"/>
            </a:pPr>
            <a:r>
              <a:rPr lang="en-US" sz="2200" dirty="0">
                <a:solidFill>
                  <a:schemeClr val="tx1"/>
                </a:solidFill>
                <a:latin typeface="Times New Roman" pitchFamily="18" charset="0"/>
                <a:ea typeface="Times New Roman" panose="02020603050405020304"/>
                <a:cs typeface="Times New Roman" pitchFamily="18" charset="0"/>
                <a:sym typeface="Times New Roman" panose="02020603050405020304"/>
              </a:rPr>
              <a:t>Literature survey</a:t>
            </a:r>
          </a:p>
          <a:p>
            <a:pPr lvl="1">
              <a:lnSpc>
                <a:spcPct val="40000"/>
              </a:lnSpc>
              <a:spcBef>
                <a:spcPts val="1400"/>
              </a:spcBef>
              <a:buClrTx/>
              <a:buSzPts val="2220"/>
              <a:buFont typeface="Wingdings" panose="05000000000000000000" pitchFamily="2" charset="2"/>
              <a:buChar char="Ø"/>
            </a:pPr>
            <a:r>
              <a:rPr lang="en-US" sz="2200" dirty="0">
                <a:solidFill>
                  <a:schemeClr val="tx1"/>
                </a:solidFill>
                <a:latin typeface="Times New Roman" pitchFamily="18" charset="0"/>
                <a:ea typeface="Times New Roman" panose="02020603050405020304"/>
                <a:cs typeface="Times New Roman" pitchFamily="18" charset="0"/>
                <a:sym typeface="Times New Roman" panose="02020603050405020304"/>
              </a:rPr>
              <a:t>S/w &amp; H/w requirements</a:t>
            </a:r>
          </a:p>
          <a:p>
            <a:pPr lvl="1">
              <a:lnSpc>
                <a:spcPct val="40000"/>
              </a:lnSpc>
              <a:spcBef>
                <a:spcPts val="1400"/>
              </a:spcBef>
              <a:buClrTx/>
              <a:buSzPts val="2220"/>
              <a:buFont typeface="Wingdings" panose="05000000000000000000" pitchFamily="2" charset="2"/>
              <a:buChar char="Ø"/>
            </a:pPr>
            <a:r>
              <a:rPr lang="en-US" sz="2200" cap="none" dirty="0">
                <a:solidFill>
                  <a:schemeClr val="tx1"/>
                </a:solidFill>
                <a:latin typeface="Times New Roman" pitchFamily="18" charset="0"/>
                <a:ea typeface="Times New Roman" panose="02020603050405020304"/>
                <a:cs typeface="Times New Roman" pitchFamily="18" charset="0"/>
                <a:sym typeface="Times New Roman" panose="02020603050405020304"/>
              </a:rPr>
              <a:t>System Architecture</a:t>
            </a:r>
          </a:p>
          <a:p>
            <a:pPr lvl="1">
              <a:lnSpc>
                <a:spcPct val="40000"/>
              </a:lnSpc>
              <a:spcBef>
                <a:spcPts val="1400"/>
              </a:spcBef>
              <a:buClrTx/>
              <a:buSzPts val="2220"/>
              <a:buFont typeface="Wingdings" panose="05000000000000000000" pitchFamily="2" charset="2"/>
              <a:buChar char="Ø"/>
            </a:pPr>
            <a:r>
              <a:rPr lang="en-US" sz="2200" cap="none" dirty="0">
                <a:solidFill>
                  <a:schemeClr val="tx1"/>
                </a:solidFill>
                <a:latin typeface="Times New Roman" pitchFamily="18" charset="0"/>
                <a:ea typeface="Times New Roman" panose="02020603050405020304"/>
                <a:cs typeface="Times New Roman" pitchFamily="18" charset="0"/>
                <a:sym typeface="Times New Roman" panose="02020603050405020304"/>
              </a:rPr>
              <a:t>UML Diagrams</a:t>
            </a:r>
          </a:p>
          <a:p>
            <a:pPr lvl="1">
              <a:lnSpc>
                <a:spcPct val="40000"/>
              </a:lnSpc>
              <a:spcBef>
                <a:spcPts val="1400"/>
              </a:spcBef>
              <a:buClrTx/>
              <a:buSzPts val="2220"/>
              <a:buFont typeface="Wingdings" panose="05000000000000000000" pitchFamily="2" charset="2"/>
              <a:buChar char="Ø"/>
            </a:pPr>
            <a:r>
              <a:rPr lang="en-US" sz="2200" dirty="0">
                <a:solidFill>
                  <a:schemeClr val="tx1"/>
                </a:solidFill>
                <a:latin typeface="Times New Roman" pitchFamily="18" charset="0"/>
                <a:ea typeface="Times New Roman" panose="02020603050405020304"/>
                <a:cs typeface="Times New Roman" pitchFamily="18" charset="0"/>
                <a:sym typeface="Times New Roman" panose="02020603050405020304"/>
              </a:rPr>
              <a:t>Dataset</a:t>
            </a:r>
          </a:p>
          <a:p>
            <a:pPr lvl="1">
              <a:lnSpc>
                <a:spcPct val="40000"/>
              </a:lnSpc>
              <a:spcBef>
                <a:spcPts val="1400"/>
              </a:spcBef>
              <a:buClrTx/>
              <a:buSzPts val="2220"/>
              <a:buFont typeface="Wingdings" panose="05000000000000000000" pitchFamily="2" charset="2"/>
              <a:buChar char="Ø"/>
            </a:pPr>
            <a:r>
              <a:rPr lang="en-US" sz="2200" dirty="0">
                <a:solidFill>
                  <a:schemeClr val="tx1"/>
                </a:solidFill>
                <a:latin typeface="Times New Roman" pitchFamily="18" charset="0"/>
                <a:ea typeface="Times New Roman" panose="02020603050405020304"/>
                <a:cs typeface="Times New Roman" pitchFamily="18" charset="0"/>
                <a:sym typeface="Times New Roman" panose="02020603050405020304"/>
              </a:rPr>
              <a:t>Modules Description</a:t>
            </a:r>
          </a:p>
          <a:p>
            <a:pPr lvl="1">
              <a:lnSpc>
                <a:spcPct val="40000"/>
              </a:lnSpc>
              <a:spcBef>
                <a:spcPts val="1400"/>
              </a:spcBef>
              <a:buClrTx/>
              <a:buSzPts val="2220"/>
              <a:buFont typeface="Wingdings" panose="05000000000000000000" pitchFamily="2" charset="2"/>
              <a:buChar char="Ø"/>
            </a:pPr>
            <a:r>
              <a:rPr lang="en-US" sz="2400" dirty="0">
                <a:solidFill>
                  <a:schemeClr val="tx1"/>
                </a:solidFill>
                <a:latin typeface="Times New Roman" pitchFamily="18" charset="0"/>
                <a:ea typeface="Times New Roman" panose="02020603050405020304"/>
                <a:cs typeface="Times New Roman" pitchFamily="18" charset="0"/>
                <a:sym typeface="Times New Roman" panose="02020603050405020304"/>
              </a:rPr>
              <a:t>Module wise Results (Screenshots</a:t>
            </a:r>
            <a:r>
              <a:rPr lang="en-US" sz="2400" dirty="0">
                <a:latin typeface="Times New Roman" pitchFamily="18" charset="0"/>
                <a:ea typeface="Times New Roman" panose="02020603050405020304"/>
                <a:cs typeface="Times New Roman" pitchFamily="18" charset="0"/>
                <a:sym typeface="Times New Roman" panose="02020603050405020304"/>
              </a:rPr>
              <a:t>)</a:t>
            </a:r>
          </a:p>
          <a:p>
            <a:pPr lvl="1">
              <a:lnSpc>
                <a:spcPct val="40000"/>
              </a:lnSpc>
              <a:spcBef>
                <a:spcPts val="1400"/>
              </a:spcBef>
              <a:buClrTx/>
              <a:buSzPts val="2220"/>
              <a:buFont typeface="Wingdings" panose="05000000000000000000" pitchFamily="2" charset="2"/>
              <a:buChar char="Ø"/>
            </a:pPr>
            <a:r>
              <a:rPr lang="en-IN" sz="2200" cap="none" dirty="0">
                <a:solidFill>
                  <a:schemeClr val="tx1"/>
                </a:solidFill>
                <a:latin typeface="Times New Roman" pitchFamily="18" charset="0"/>
                <a:ea typeface="Times New Roman" panose="02020603050405020304"/>
                <a:cs typeface="Times New Roman" pitchFamily="18" charset="0"/>
                <a:sym typeface="Times New Roman" panose="02020603050405020304"/>
              </a:rPr>
              <a:t>Applications of proposed system</a:t>
            </a:r>
            <a:endParaRPr lang="en-US" sz="2200" cap="none" dirty="0">
              <a:solidFill>
                <a:schemeClr val="tx1"/>
              </a:solidFill>
              <a:latin typeface="Times New Roman" pitchFamily="18" charset="0"/>
              <a:ea typeface="Times New Roman" panose="02020603050405020304"/>
              <a:cs typeface="Times New Roman" pitchFamily="18" charset="0"/>
              <a:sym typeface="Times New Roman" panose="02020603050405020304"/>
            </a:endParaRPr>
          </a:p>
          <a:p>
            <a:pPr lvl="1">
              <a:lnSpc>
                <a:spcPct val="40000"/>
              </a:lnSpc>
              <a:spcBef>
                <a:spcPts val="1400"/>
              </a:spcBef>
              <a:buClrTx/>
              <a:buSzPts val="2220"/>
              <a:buFont typeface="Wingdings" panose="05000000000000000000" pitchFamily="2" charset="2"/>
              <a:buChar char="Ø"/>
            </a:pPr>
            <a:r>
              <a:rPr lang="en-US" sz="2200" cap="none" dirty="0">
                <a:solidFill>
                  <a:schemeClr val="tx1"/>
                </a:solidFill>
                <a:latin typeface="Times New Roman" pitchFamily="18" charset="0"/>
                <a:ea typeface="Times New Roman" panose="02020603050405020304"/>
                <a:cs typeface="Times New Roman" pitchFamily="18" charset="0"/>
                <a:sym typeface="Times New Roman" panose="02020603050405020304"/>
              </a:rPr>
              <a:t>Conclusion</a:t>
            </a:r>
          </a:p>
          <a:p>
            <a:pPr lvl="1">
              <a:lnSpc>
                <a:spcPct val="40000"/>
              </a:lnSpc>
              <a:spcBef>
                <a:spcPts val="1400"/>
              </a:spcBef>
              <a:buClrTx/>
              <a:buSzPts val="2220"/>
              <a:buFont typeface="Wingdings" panose="05000000000000000000" pitchFamily="2" charset="2"/>
              <a:buChar char="Ø"/>
            </a:pPr>
            <a:r>
              <a:rPr lang="en-US" sz="2200" dirty="0">
                <a:solidFill>
                  <a:schemeClr val="tx1"/>
                </a:solidFill>
                <a:latin typeface="Times New Roman" pitchFamily="18" charset="0"/>
                <a:ea typeface="Times New Roman" panose="02020603050405020304"/>
                <a:cs typeface="Times New Roman" pitchFamily="18" charset="0"/>
                <a:sym typeface="Times New Roman" panose="02020603050405020304"/>
              </a:rPr>
              <a:t>References </a:t>
            </a:r>
          </a:p>
          <a:p>
            <a:pPr lvl="1">
              <a:lnSpc>
                <a:spcPct val="40000"/>
              </a:lnSpc>
              <a:spcBef>
                <a:spcPts val="1400"/>
              </a:spcBef>
              <a:buClrTx/>
              <a:buSzPts val="2220"/>
              <a:buFont typeface="Wingdings" panose="05000000000000000000" pitchFamily="2" charset="2"/>
              <a:buChar char="Ø"/>
            </a:pPr>
            <a:r>
              <a:rPr lang="en-US" sz="2200" dirty="0">
                <a:solidFill>
                  <a:schemeClr val="tx1"/>
                </a:solidFill>
                <a:latin typeface="Times New Roman" pitchFamily="18" charset="0"/>
                <a:ea typeface="Times New Roman" panose="02020603050405020304"/>
                <a:cs typeface="Times New Roman" pitchFamily="18" charset="0"/>
                <a:sym typeface="Times New Roman" panose="02020603050405020304"/>
              </a:rPr>
              <a:t>Queries</a:t>
            </a:r>
          </a:p>
          <a:p>
            <a:endParaRPr lang="en-IN" dirty="0"/>
          </a:p>
        </p:txBody>
      </p:sp>
    </p:spTree>
    <p:extLst>
      <p:ext uri="{BB962C8B-B14F-4D97-AF65-F5344CB8AC3E}">
        <p14:creationId xmlns:p14="http://schemas.microsoft.com/office/powerpoint/2010/main" val="876575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786C-0A01-3CA7-10A3-08C21690277F}"/>
              </a:ext>
            </a:extLst>
          </p:cNvPr>
          <p:cNvSpPr>
            <a:spLocks noGrp="1"/>
          </p:cNvSpPr>
          <p:nvPr>
            <p:ph type="title"/>
          </p:nvPr>
        </p:nvSpPr>
        <p:spPr/>
        <p:txBody>
          <a:bodyPr/>
          <a:lstStyle/>
          <a:p>
            <a:r>
              <a:rPr lang="en-US" b="1" dirty="0"/>
              <a:t>Abstract</a:t>
            </a:r>
            <a:br>
              <a:rPr lang="en-US" dirty="0"/>
            </a:br>
            <a:endParaRPr lang="en-IN" dirty="0"/>
          </a:p>
        </p:txBody>
      </p:sp>
      <p:sp>
        <p:nvSpPr>
          <p:cNvPr id="3" name="Content Placeholder 2">
            <a:extLst>
              <a:ext uri="{FF2B5EF4-FFF2-40B4-BE49-F238E27FC236}">
                <a16:creationId xmlns:a16="http://schemas.microsoft.com/office/drawing/2014/main" id="{57D0216E-179E-1059-FA46-5E8B08DFF965}"/>
              </a:ext>
            </a:extLst>
          </p:cNvPr>
          <p:cNvSpPr>
            <a:spLocks noGrp="1"/>
          </p:cNvSpPr>
          <p:nvPr>
            <p:ph sz="quarter" idx="1"/>
          </p:nvPr>
        </p:nvSpPr>
        <p:spPr/>
        <p:txBody>
          <a:bodyPr>
            <a:normAutofit/>
          </a:bodyPr>
          <a:lstStyle/>
          <a:p>
            <a:pPr algn="just">
              <a:buFont typeface="Wingdings" panose="05000000000000000000" pitchFamily="2" charset="2"/>
              <a:buChar char="Ø"/>
            </a:pPr>
            <a:r>
              <a:rPr lang="en-US" sz="2000" dirty="0"/>
              <a:t>        In today’s fast-paced world, traditional advertising methods often fail to capture the attention of the right audience at the right time. This project, titled </a:t>
            </a:r>
            <a:r>
              <a:rPr lang="en-US" sz="2000" i="1" dirty="0"/>
              <a:t>“Revolutionizing Ads with Mobile Vehicles Campaigns”</a:t>
            </a:r>
            <a:r>
              <a:rPr lang="en-US" sz="2000" dirty="0"/>
              <a:t>, aims to make advertising smarter and more dynamic using real-time object detection. The system uses a live camera feed to monitor traffic, and with the help of the YOLOv8 deep learning model, it detects and counts vehicles passing by. Based on the vehicle density, the system intelligently selects and displays relevant advertisements. The entire process is controlled and viewed through a simple web interface. By adapting the advertisement content to real-world conditions, this project enhances the effectiveness of mobile billboard campaigns, ensuring that ad displays are more targeted, timely, and engaging.</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99464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73AE-3450-F759-4866-26D66F4D885E}"/>
              </a:ext>
            </a:extLst>
          </p:cNvPr>
          <p:cNvSpPr>
            <a:spLocks noGrp="1"/>
          </p:cNvSpPr>
          <p:nvPr>
            <p:ph type="title"/>
          </p:nvPr>
        </p:nvSpPr>
        <p:spPr/>
        <p:txBody>
          <a:bodyPr/>
          <a:lstStyle/>
          <a:p>
            <a:r>
              <a:rPr lang="en-US" b="1" dirty="0" err="1"/>
              <a:t>Prposed</a:t>
            </a:r>
            <a:r>
              <a:rPr lang="en-US" b="1" dirty="0"/>
              <a:t> System</a:t>
            </a:r>
            <a:br>
              <a:rPr lang="en-US" dirty="0"/>
            </a:br>
            <a:endParaRPr lang="en-IN" dirty="0"/>
          </a:p>
        </p:txBody>
      </p:sp>
      <p:sp>
        <p:nvSpPr>
          <p:cNvPr id="3" name="Content Placeholder 2">
            <a:extLst>
              <a:ext uri="{FF2B5EF4-FFF2-40B4-BE49-F238E27FC236}">
                <a16:creationId xmlns:a16="http://schemas.microsoft.com/office/drawing/2014/main" id="{A8909829-3FC0-01CC-31D7-84ABB72D2702}"/>
              </a:ext>
            </a:extLst>
          </p:cNvPr>
          <p:cNvSpPr>
            <a:spLocks noGrp="1"/>
          </p:cNvSpPr>
          <p:nvPr>
            <p:ph sz="quarter" idx="1"/>
          </p:nvPr>
        </p:nvSpPr>
        <p:spPr>
          <a:xfrm>
            <a:off x="609600" y="1417638"/>
            <a:ext cx="9956800" cy="5056314"/>
          </a:xfrm>
        </p:spPr>
        <p:txBody>
          <a:bodyPr>
            <a:normAutofit/>
          </a:bodyPr>
          <a:lstStyle/>
          <a:p>
            <a:pPr>
              <a:buFont typeface="Wingdings" panose="05000000000000000000" pitchFamily="2" charset="2"/>
              <a:buChar char="Ø"/>
            </a:pPr>
            <a:r>
              <a:rPr lang="en-US" sz="2000"/>
              <a:t>             The </a:t>
            </a:r>
            <a:r>
              <a:rPr lang="en-US" sz="2000" dirty="0"/>
              <a:t>proposed system is designed to enhance mobile advertising by making it intelligent and responsive to real-time traffic conditions. It uses a live camera, typically mounted on a vehicle or roadside, to continuously capture video of the surrounding area. These video frames are processed using the YOLOv8 object detection model, which accurately detects and counts vehicles such as cars, buses, and trucks. Based on the number of vehicles detected, the system selects an appropriate advertisement from a predefined set—low-traffic areas display basic ads, medium traffic areas display mid-range ads, and high-traffic conditions trigger premium ad content. The selected advertisement, along with the live video feed, is then displayed on a web-based interface accessible to users. The system allows for real-time control, enabling users to start or stop the operation and monitor the outputs.</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977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B7742-3148-4401-702D-81275125FDAC}"/>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LITERATURE SURVEY</a:t>
            </a:r>
            <a:endParaRPr lang="en-IN" dirty="0"/>
          </a:p>
        </p:txBody>
      </p:sp>
      <p:sp>
        <p:nvSpPr>
          <p:cNvPr id="3" name="Content Placeholder 2">
            <a:extLst>
              <a:ext uri="{FF2B5EF4-FFF2-40B4-BE49-F238E27FC236}">
                <a16:creationId xmlns:a16="http://schemas.microsoft.com/office/drawing/2014/main" id="{ABCEB854-B3C1-4D24-DC24-A37CE9F8BF63}"/>
              </a:ext>
            </a:extLst>
          </p:cNvPr>
          <p:cNvSpPr>
            <a:spLocks noGrp="1"/>
          </p:cNvSpPr>
          <p:nvPr>
            <p:ph sz="quarter" idx="1"/>
          </p:nvPr>
        </p:nvSpPr>
        <p:spPr/>
        <p:txBody>
          <a:bodyPr>
            <a:normAutofit lnSpcReduction="10000"/>
          </a:bodyPr>
          <a:lstStyle/>
          <a:p>
            <a:pPr marL="114300" indent="0" algn="just">
              <a:lnSpc>
                <a:spcPct val="90000"/>
              </a:lnSpc>
              <a:buSzPts val="2200"/>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1.PAPER TITLE	: Combining YOLO and Visual Rhythm for Vehicle Counting</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114300" indent="0" algn="just">
              <a:lnSpc>
                <a:spcPct val="90000"/>
              </a:lnSpc>
              <a:buSzPts val="2200"/>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   AUTHORS	: </a:t>
            </a:r>
            <a:r>
              <a:rPr lang="pt-BR" sz="1800" b="1" dirty="0">
                <a:solidFill>
                  <a:srgbClr val="000000"/>
                </a:solidFill>
                <a:latin typeface="Calibri" panose="020F0502020204030204" pitchFamily="34" charset="0"/>
                <a:ea typeface="Calibri" panose="020F0502020204030204" pitchFamily="34" charset="0"/>
                <a:cs typeface="Calibri" panose="020F0502020204030204" pitchFamily="34" charset="0"/>
              </a:rPr>
              <a:t>Victor Nascimento Ribeiro, Nina S. T. Hirata</a:t>
            </a: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p>
          <a:p>
            <a:pPr marL="114300" indent="0" algn="just">
              <a:lnSpc>
                <a:spcPct val="90000"/>
              </a:lnSpc>
              <a:buSzPts val="2200"/>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   DESCRIPTION OF PROPOSED ALGORITHMS:  </a:t>
            </a:r>
          </a:p>
          <a:p>
            <a:pPr marL="114300" indent="0" algn="just">
              <a:lnSpc>
                <a:spcPct val="90000"/>
              </a:lnSpc>
              <a:buSzPts val="2200"/>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b="0" dirty="0">
                <a:solidFill>
                  <a:srgbClr val="000000"/>
                </a:solidFill>
                <a:latin typeface="Calibri" panose="020F0502020204030204" pitchFamily="34" charset="0"/>
                <a:ea typeface="Calibri" panose="020F0502020204030204" pitchFamily="34" charset="0"/>
                <a:cs typeface="Calibri" panose="020F0502020204030204" pitchFamily="34" charset="0"/>
              </a:rPr>
              <a:t>This study introduces an efficient vehicle counting method by integrating YOLO for detection 	with Visual Rhythm, a technique that emphasizes key video frames, eliminating the need for 	tracking.</a:t>
            </a:r>
          </a:p>
          <a:p>
            <a:pPr marL="114300" indent="0" algn="just">
              <a:lnSpc>
                <a:spcPct val="90000"/>
              </a:lnSpc>
              <a:buSzPts val="2200"/>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    RESULTS OBTAINED BY AUTHORS:  </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Achieved a mean counting accuracy of approximately 99.15% and 	a processing speed three times faster than traditional tracking-based methods.</a:t>
            </a:r>
          </a:p>
          <a:p>
            <a:pPr marL="114300" indent="0" algn="just">
              <a:lnSpc>
                <a:spcPct val="90000"/>
              </a:lnSpc>
              <a:buSzPts val="2200"/>
              <a:buNone/>
            </a:pPr>
            <a:endParaRPr lang="zh-CN" altLang="en-US" sz="1800" b="0" dirty="0">
              <a:latin typeface="Calibri" panose="020F0502020204030204" pitchFamily="34" charset="0"/>
              <a:cs typeface="Calibri" panose="020F0502020204030204" pitchFamily="34" charset="0"/>
            </a:endParaRPr>
          </a:p>
          <a:p>
            <a:pPr marL="114300" indent="0" algn="just">
              <a:lnSpc>
                <a:spcPct val="90000"/>
              </a:lnSpc>
              <a:buSzPts val="2200"/>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2. PAPER TITLE	:  Design and Implementation of Road Vehicle Counting Model Based on YOLOv8</a:t>
            </a:r>
            <a:endParaRPr lang="zh-CN" altLang="en-US" sz="1800" b="1" dirty="0">
              <a:latin typeface="Calibri" panose="020F0502020204030204" pitchFamily="34" charset="0"/>
              <a:cs typeface="Calibri" panose="020F0502020204030204" pitchFamily="34" charset="0"/>
            </a:endParaRPr>
          </a:p>
          <a:p>
            <a:pPr marL="114300" indent="0" algn="just">
              <a:lnSpc>
                <a:spcPct val="90000"/>
              </a:lnSpc>
              <a:buSzPts val="2200"/>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    AUTHORS	:  Md Golam Morshed ,Tangina Sultana Aftab Alam </a:t>
            </a:r>
            <a:r>
              <a:rPr lang="en-US" sz="1800" b="1" dirty="0" err="1">
                <a:solidFill>
                  <a:srgbClr val="000000"/>
                </a:solidFill>
                <a:latin typeface="Calibri" panose="020F0502020204030204" pitchFamily="34" charset="0"/>
                <a:ea typeface="Calibri" panose="020F0502020204030204" pitchFamily="34" charset="0"/>
                <a:cs typeface="Calibri" panose="020F0502020204030204" pitchFamily="34" charset="0"/>
              </a:rPr>
              <a:t>andYoung</a:t>
            </a: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-Koo Lee</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114300" indent="0" algn="just">
              <a:lnSpc>
                <a:spcPct val="90000"/>
              </a:lnSpc>
              <a:buSzPts val="2200"/>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    DESCRIPTION OF PROPOSED ALGORITHMS: </a:t>
            </a:r>
          </a:p>
          <a:p>
            <a:pPr marL="114300" indent="0" algn="just">
              <a:lnSpc>
                <a:spcPct val="90000"/>
              </a:lnSpc>
              <a:buSzPts val="2200"/>
              <a:buNone/>
            </a:pP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		Proposes a road vehicle counting model utilizing YOLOv8, incorporating Kalman 		filtering for tracking and irrelevant region masking to enhance counting accuracy.</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114300" indent="0" algn="just">
              <a:lnSpc>
                <a:spcPct val="90000"/>
              </a:lnSpc>
              <a:buSzPts val="2200"/>
              <a:buNone/>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    RESULTS OBTAINED BY AUTHORS: </a:t>
            </a: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Demonstrated stable performance with high accuracy 95%, 			precision, recall, and F1 scores, effectively determining road congestion levels.</a:t>
            </a:r>
          </a:p>
          <a:p>
            <a:pPr marL="114300" indent="0" algn="just">
              <a:lnSpc>
                <a:spcPct val="90000"/>
              </a:lnSpc>
              <a:buSzPts val="2200"/>
              <a:buNone/>
            </a:pPr>
            <a:r>
              <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endParaRPr lang="en-IN" sz="1800" dirty="0"/>
          </a:p>
        </p:txBody>
      </p:sp>
    </p:spTree>
    <p:extLst>
      <p:ext uri="{BB962C8B-B14F-4D97-AF65-F5344CB8AC3E}">
        <p14:creationId xmlns:p14="http://schemas.microsoft.com/office/powerpoint/2010/main" val="3169697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0FCF4-FE48-D9EE-C45D-BC9529616387}"/>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CONTINUED LITERATURE SURVEY</a:t>
            </a:r>
            <a:endParaRPr lang="en-IN" dirty="0"/>
          </a:p>
        </p:txBody>
      </p:sp>
      <p:sp>
        <p:nvSpPr>
          <p:cNvPr id="3" name="Content Placeholder 2">
            <a:extLst>
              <a:ext uri="{FF2B5EF4-FFF2-40B4-BE49-F238E27FC236}">
                <a16:creationId xmlns:a16="http://schemas.microsoft.com/office/drawing/2014/main" id="{9C55B2C0-B67F-BA89-0179-EAA4BEF5247B}"/>
              </a:ext>
            </a:extLst>
          </p:cNvPr>
          <p:cNvSpPr>
            <a:spLocks noGrp="1"/>
          </p:cNvSpPr>
          <p:nvPr>
            <p:ph sz="quarter" idx="1"/>
          </p:nvPr>
        </p:nvSpPr>
        <p:spPr/>
        <p:txBody>
          <a:bodyPr>
            <a:normAutofit lnSpcReduction="10000"/>
          </a:bodyPr>
          <a:lstStyle/>
          <a:p>
            <a:pPr marL="114300" indent="0" algn="just">
              <a:buSzPts val="2200"/>
              <a:buNone/>
            </a:pP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3. PAPER TITLE	: Vehicle Counting in Drone Images: An Adaptive Method with Spatial 			  Attention and Multiscale Receptive Fields</a:t>
            </a:r>
            <a:endParaRPr lang="en-US" sz="1900" dirty="0">
              <a:latin typeface="Calibri" panose="020F0502020204030204" pitchFamily="34" charset="0"/>
              <a:ea typeface="Calibri" panose="020F0502020204030204" pitchFamily="34" charset="0"/>
              <a:cs typeface="Calibri" panose="020F0502020204030204" pitchFamily="34" charset="0"/>
            </a:endParaRPr>
          </a:p>
          <a:p>
            <a:pPr marL="114300" indent="0" algn="just">
              <a:buSzPts val="2200"/>
              <a:buNone/>
            </a:pP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    AUTHORS	: Yu Liu, Hang Shen, </a:t>
            </a:r>
            <a:r>
              <a:rPr lang="en-US" sz="1900" b="1" dirty="0" err="1">
                <a:solidFill>
                  <a:srgbClr val="000000"/>
                </a:solidFill>
                <a:latin typeface="Calibri" panose="020F0502020204030204" pitchFamily="34" charset="0"/>
                <a:ea typeface="Calibri" panose="020F0502020204030204" pitchFamily="34" charset="0"/>
                <a:cs typeface="Calibri" panose="020F0502020204030204" pitchFamily="34" charset="0"/>
              </a:rPr>
              <a:t>Tianjing</a:t>
            </a: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 Wang, </a:t>
            </a:r>
            <a:r>
              <a:rPr lang="en-US" sz="1900" b="1" dirty="0" err="1">
                <a:solidFill>
                  <a:srgbClr val="000000"/>
                </a:solidFill>
                <a:latin typeface="Calibri" panose="020F0502020204030204" pitchFamily="34" charset="0"/>
                <a:ea typeface="Calibri" panose="020F0502020204030204" pitchFamily="34" charset="0"/>
                <a:cs typeface="Calibri" panose="020F0502020204030204" pitchFamily="34" charset="0"/>
              </a:rPr>
              <a:t>Guangwei</a:t>
            </a: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 Bai</a:t>
            </a:r>
            <a:endParaRPr lang="en-US" sz="1900" dirty="0">
              <a:latin typeface="Calibri" panose="020F0502020204030204" pitchFamily="34" charset="0"/>
              <a:ea typeface="Calibri" panose="020F0502020204030204" pitchFamily="34" charset="0"/>
              <a:cs typeface="Calibri" panose="020F0502020204030204" pitchFamily="34" charset="0"/>
            </a:endParaRPr>
          </a:p>
          <a:p>
            <a:pPr marL="114300" indent="0" algn="just">
              <a:buSzPts val="2200"/>
              <a:buNone/>
            </a:pP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    DESCRIPTION OF PROPOSED ALGORITHMS: </a:t>
            </a:r>
          </a:p>
          <a:p>
            <a:pPr marL="114300" indent="0" algn="just">
              <a:buSzPts val="2200"/>
              <a:buNone/>
            </a:pP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900" dirty="0">
                <a:solidFill>
                  <a:srgbClr val="000000"/>
                </a:solidFill>
                <a:latin typeface="Calibri" panose="020F0502020204030204" pitchFamily="34" charset="0"/>
                <a:ea typeface="Calibri" panose="020F0502020204030204" pitchFamily="34" charset="0"/>
                <a:cs typeface="Calibri" panose="020F0502020204030204" pitchFamily="34" charset="0"/>
              </a:rPr>
              <a:t>Develops an adaptive vehicle counting method for drone images, employing 		spatial attention mechanisms and multiscale receptive fields to enhance 			detection accuracy.</a:t>
            </a:r>
          </a:p>
          <a:p>
            <a:pPr marL="114300" indent="0" algn="just">
              <a:buSzPts val="2200"/>
              <a:buNone/>
            </a:pP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    RESULTS OBTAINED BY AUTHORS: </a:t>
            </a:r>
            <a:r>
              <a:rPr lang="en-US" sz="1900" dirty="0">
                <a:solidFill>
                  <a:srgbClr val="000000"/>
                </a:solidFill>
                <a:latin typeface="Calibri" panose="020F0502020204030204" pitchFamily="34" charset="0"/>
                <a:ea typeface="Calibri" panose="020F0502020204030204" pitchFamily="34" charset="0"/>
                <a:cs typeface="Calibri" panose="020F0502020204030204" pitchFamily="34" charset="0"/>
              </a:rPr>
              <a:t>Achieved significant improvements in counting accuracy, 		making it suitable for aerial traffic monitoring applications.</a:t>
            </a:r>
          </a:p>
          <a:p>
            <a:pPr marL="114300" indent="0" algn="just">
              <a:buSzPts val="2200"/>
              <a:buNone/>
            </a:pP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4. PAPER TITLE	: Evaluating the Significance of Outdoor Advertising from Driver's Perspective 		  Using Computer Vision</a:t>
            </a:r>
            <a:endParaRPr lang="en-US" sz="1900" dirty="0">
              <a:latin typeface="Calibri" panose="020F0502020204030204" pitchFamily="34" charset="0"/>
              <a:ea typeface="Calibri" panose="020F0502020204030204" pitchFamily="34" charset="0"/>
              <a:cs typeface="Calibri" panose="020F0502020204030204" pitchFamily="34" charset="0"/>
            </a:endParaRPr>
          </a:p>
          <a:p>
            <a:pPr marL="114300" indent="0" algn="just">
              <a:buSzPts val="2200"/>
              <a:buNone/>
            </a:pP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    AUTHORS	: Zuzana </a:t>
            </a:r>
            <a:r>
              <a:rPr lang="en-US" sz="1900" b="1" dirty="0" err="1">
                <a:solidFill>
                  <a:srgbClr val="000000"/>
                </a:solidFill>
                <a:latin typeface="Calibri" panose="020F0502020204030204" pitchFamily="34" charset="0"/>
                <a:ea typeface="Calibri" panose="020F0502020204030204" pitchFamily="34" charset="0"/>
                <a:cs typeface="Calibri" panose="020F0502020204030204" pitchFamily="34" charset="0"/>
              </a:rPr>
              <a:t>Černeková</a:t>
            </a: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 Zuzana Berger </a:t>
            </a:r>
            <a:r>
              <a:rPr lang="en-US" sz="1900" b="1" dirty="0" err="1">
                <a:solidFill>
                  <a:srgbClr val="000000"/>
                </a:solidFill>
                <a:latin typeface="Calibri" panose="020F0502020204030204" pitchFamily="34" charset="0"/>
                <a:ea typeface="Calibri" panose="020F0502020204030204" pitchFamily="34" charset="0"/>
                <a:cs typeface="Calibri" panose="020F0502020204030204" pitchFamily="34" charset="0"/>
              </a:rPr>
              <a:t>Haladová</a:t>
            </a: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 Ján </a:t>
            </a:r>
            <a:r>
              <a:rPr lang="en-US" sz="1900" b="1" dirty="0" err="1">
                <a:solidFill>
                  <a:srgbClr val="000000"/>
                </a:solidFill>
                <a:latin typeface="Calibri" panose="020F0502020204030204" pitchFamily="34" charset="0"/>
                <a:ea typeface="Calibri" panose="020F0502020204030204" pitchFamily="34" charset="0"/>
                <a:cs typeface="Calibri" panose="020F0502020204030204" pitchFamily="34" charset="0"/>
              </a:rPr>
              <a:t>Špirka</a:t>
            </a: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 Viktor Kocur </a:t>
            </a:r>
          </a:p>
          <a:p>
            <a:pPr marL="114300" indent="0" algn="just">
              <a:buSzPts val="2200"/>
              <a:buNone/>
            </a:pP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    DESCRIPTION OF PROPOSED ALGORITHMS: </a:t>
            </a:r>
            <a:r>
              <a:rPr lang="en-US" sz="1900" dirty="0">
                <a:solidFill>
                  <a:srgbClr val="000000"/>
                </a:solidFill>
                <a:latin typeface="Calibri" panose="020F0502020204030204" pitchFamily="34" charset="0"/>
                <a:ea typeface="Calibri" panose="020F0502020204030204" pitchFamily="34" charset="0"/>
                <a:cs typeface="Calibri" panose="020F0502020204030204" pitchFamily="34" charset="0"/>
              </a:rPr>
              <a:t>Introduces a pipeline for assessing the impact of 		roadside billboards on drivers, utilizing eye-tracking data and YOLOv8 for object 		detection to classify billboard significance. </a:t>
            </a:r>
          </a:p>
          <a:p>
            <a:pPr marL="114300" indent="0" algn="just">
              <a:buSzPts val="2200"/>
              <a:buNone/>
            </a:pPr>
            <a:r>
              <a:rPr lang="en-US" sz="1900" b="1" dirty="0">
                <a:solidFill>
                  <a:srgbClr val="000000"/>
                </a:solidFill>
                <a:latin typeface="Calibri" panose="020F0502020204030204" pitchFamily="34" charset="0"/>
                <a:ea typeface="Calibri" panose="020F0502020204030204" pitchFamily="34" charset="0"/>
                <a:cs typeface="Calibri" panose="020F0502020204030204" pitchFamily="34" charset="0"/>
              </a:rPr>
              <a:t>   RESULTS OBTAINED BY AUTHORS: </a:t>
            </a:r>
            <a:r>
              <a:rPr lang="en-US" sz="1900" dirty="0">
                <a:solidFill>
                  <a:srgbClr val="000000"/>
                </a:solidFill>
                <a:latin typeface="Calibri" panose="020F0502020204030204" pitchFamily="34" charset="0"/>
                <a:ea typeface="Calibri" panose="020F0502020204030204" pitchFamily="34" charset="0"/>
                <a:cs typeface="Calibri" panose="020F0502020204030204" pitchFamily="34" charset="0"/>
              </a:rPr>
              <a:t>The system demonstrated 97.5% accuracy.</a:t>
            </a:r>
            <a:endParaRPr lang="en-US" sz="19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736456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B8EE5-C9F3-E4E4-22D5-5A7A8F08031E}"/>
              </a:ext>
            </a:extLst>
          </p:cNvPr>
          <p:cNvSpPr>
            <a:spLocks noGrp="1"/>
          </p:cNvSpPr>
          <p:nvPr>
            <p:ph type="title"/>
          </p:nvPr>
        </p:nvSpPr>
        <p:spPr/>
        <p:txBody>
          <a:bodyPr/>
          <a:lstStyle/>
          <a:p>
            <a:r>
              <a:rPr lang="en-IN" b="1" dirty="0"/>
              <a:t>Software / Hardware Requirements</a:t>
            </a:r>
            <a:br>
              <a:rPr lang="en-IN" dirty="0"/>
            </a:br>
            <a:endParaRPr lang="en-IN" dirty="0"/>
          </a:p>
        </p:txBody>
      </p:sp>
      <p:sp>
        <p:nvSpPr>
          <p:cNvPr id="3" name="Content Placeholder 2">
            <a:extLst>
              <a:ext uri="{FF2B5EF4-FFF2-40B4-BE49-F238E27FC236}">
                <a16:creationId xmlns:a16="http://schemas.microsoft.com/office/drawing/2014/main" id="{074CA953-8774-41D5-E959-EEEE6B48B5BD}"/>
              </a:ext>
            </a:extLst>
          </p:cNvPr>
          <p:cNvSpPr>
            <a:spLocks noGrp="1"/>
          </p:cNvSpPr>
          <p:nvPr>
            <p:ph sz="quarter" idx="1"/>
          </p:nvPr>
        </p:nvSpPr>
        <p:spPr>
          <a:xfrm>
            <a:off x="609600" y="1405169"/>
            <a:ext cx="9956800" cy="4873752"/>
          </a:xfrm>
        </p:spPr>
        <p:txBody>
          <a:bodyPr>
            <a:normAutofit/>
          </a:bodyPr>
          <a:lstStyle/>
          <a:p>
            <a:pPr>
              <a:buFont typeface="Wingdings" panose="05000000000000000000" pitchFamily="2" charset="2"/>
              <a:buChar char="Ø"/>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b="1" dirty="0">
                <a:latin typeface="Calibri" panose="020F0502020204030204" pitchFamily="34" charset="0"/>
                <a:ea typeface="Calibri" panose="020F0502020204030204" pitchFamily="34" charset="0"/>
                <a:cs typeface="Calibri" panose="020F0502020204030204" pitchFamily="34" charset="0"/>
              </a:rPr>
              <a:t>Software Requirements:</a:t>
            </a:r>
          </a:p>
          <a:p>
            <a:pPr marL="0" indent="0">
              <a:buNone/>
            </a:pPr>
            <a:endParaRPr lang="en-IN" sz="1800" b="1"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Operating System: Windows 10 or higher</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Technology: Python, Machine Learning, Deep Learning, </a:t>
            </a:r>
            <a:r>
              <a:rPr lang="en-IN" sz="1800" dirty="0" err="1">
                <a:latin typeface="Calibri" panose="020F0502020204030204" pitchFamily="34" charset="0"/>
                <a:ea typeface="Calibri" panose="020F0502020204030204" pitchFamily="34" charset="0"/>
                <a:cs typeface="Calibri" panose="020F0502020204030204" pitchFamily="34" charset="0"/>
              </a:rPr>
              <a:t>Flask,pytorch</a:t>
            </a:r>
            <a:endParaRPr lang="en-IN" sz="18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Software: </a:t>
            </a:r>
            <a:r>
              <a:rPr lang="en-IN" sz="1800" dirty="0" err="1">
                <a:latin typeface="Calibri" panose="020F0502020204030204" pitchFamily="34" charset="0"/>
                <a:ea typeface="Calibri" panose="020F0502020204030204" pitchFamily="34" charset="0"/>
                <a:cs typeface="Calibri" panose="020F0502020204030204" pitchFamily="34" charset="0"/>
              </a:rPr>
              <a:t>Jupyter</a:t>
            </a:r>
            <a:r>
              <a:rPr lang="en-IN" sz="1800" dirty="0">
                <a:latin typeface="Calibri" panose="020F0502020204030204" pitchFamily="34" charset="0"/>
                <a:ea typeface="Calibri" panose="020F0502020204030204" pitchFamily="34" charset="0"/>
                <a:cs typeface="Calibri" panose="020F0502020204030204" pitchFamily="34" charset="0"/>
              </a:rPr>
              <a:t>, VS Code, or PyCharm</a:t>
            </a:r>
          </a:p>
          <a:p>
            <a:pPr>
              <a:buFont typeface="Wingdings" panose="05000000000000000000" pitchFamily="2" charset="2"/>
              <a:buChar char="Ø"/>
            </a:pPr>
            <a:endParaRPr lang="en-IN" sz="18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b="1" dirty="0">
                <a:latin typeface="Calibri" panose="020F0502020204030204" pitchFamily="34" charset="0"/>
                <a:ea typeface="Calibri" panose="020F0502020204030204" pitchFamily="34" charset="0"/>
                <a:cs typeface="Calibri" panose="020F0502020204030204" pitchFamily="34" charset="0"/>
              </a:rPr>
              <a:t>Hardware Requirements:</a:t>
            </a:r>
          </a:p>
          <a:p>
            <a:pPr>
              <a:buFont typeface="Wingdings" panose="05000000000000000000" pitchFamily="2" charset="2"/>
              <a:buChar char="Ø"/>
            </a:pPr>
            <a:endParaRPr lang="en-IN" sz="1800" b="1"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Processor: Intel i3 or higher</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Operating System: Windows</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RAM: At least 4 GB</a:t>
            </a:r>
          </a:p>
          <a:p>
            <a:pPr>
              <a:buFont typeface="Wingdings" panose="05000000000000000000" pitchFamily="2" charset="2"/>
              <a:buChar char="Ø"/>
            </a:pPr>
            <a:r>
              <a:rPr lang="en-IN" sz="1800" dirty="0">
                <a:latin typeface="Calibri" panose="020F0502020204030204" pitchFamily="34" charset="0"/>
                <a:ea typeface="Calibri" panose="020F0502020204030204" pitchFamily="34" charset="0"/>
                <a:cs typeface="Calibri" panose="020F0502020204030204" pitchFamily="34" charset="0"/>
              </a:rPr>
              <a:t>Hard Disk: At least 100 GB storage</a:t>
            </a:r>
          </a:p>
        </p:txBody>
      </p:sp>
    </p:spTree>
    <p:extLst>
      <p:ext uri="{BB962C8B-B14F-4D97-AF65-F5344CB8AC3E}">
        <p14:creationId xmlns:p14="http://schemas.microsoft.com/office/powerpoint/2010/main" val="394186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B79D-3BB7-C91C-2CDE-897384CC489E}"/>
              </a:ext>
            </a:extLst>
          </p:cNvPr>
          <p:cNvSpPr>
            <a:spLocks noGrp="1"/>
          </p:cNvSpPr>
          <p:nvPr>
            <p:ph type="title"/>
          </p:nvPr>
        </p:nvSpPr>
        <p:spPr/>
        <p:txBody>
          <a:bodyPr/>
          <a:lstStyle/>
          <a:p>
            <a:r>
              <a:rPr lang="en-US" sz="3200" cap="none" dirty="0">
                <a:solidFill>
                  <a:schemeClr val="tx1"/>
                </a:solidFill>
                <a:latin typeface="Times New Roman" pitchFamily="18" charset="0"/>
                <a:ea typeface="Times New Roman" panose="02020603050405020304"/>
                <a:cs typeface="Times New Roman" pitchFamily="18" charset="0"/>
                <a:sym typeface="Times New Roman" panose="02020603050405020304"/>
              </a:rPr>
              <a:t>System Architecture</a:t>
            </a:r>
            <a:endParaRPr lang="en-IN" dirty="0"/>
          </a:p>
        </p:txBody>
      </p:sp>
      <p:pic>
        <p:nvPicPr>
          <p:cNvPr id="7" name="Content Placeholder 6" descr="A diagram of a computer system&#10;&#10;AI-generated content may be incorrect.">
            <a:extLst>
              <a:ext uri="{FF2B5EF4-FFF2-40B4-BE49-F238E27FC236}">
                <a16:creationId xmlns:a16="http://schemas.microsoft.com/office/drawing/2014/main" id="{82F9735C-6988-31AB-0EB7-A749C2F97930}"/>
              </a:ext>
            </a:extLst>
          </p:cNvPr>
          <p:cNvPicPr>
            <a:picLocks noGrp="1" noChangeAspect="1"/>
          </p:cNvPicPr>
          <p:nvPr>
            <p:ph sz="quarter" idx="1"/>
          </p:nvPr>
        </p:nvPicPr>
        <p:blipFill>
          <a:blip r:embed="rId2"/>
          <a:stretch>
            <a:fillRect/>
          </a:stretch>
        </p:blipFill>
        <p:spPr>
          <a:xfrm>
            <a:off x="990600" y="1600200"/>
            <a:ext cx="9906000" cy="4873625"/>
          </a:xfrm>
        </p:spPr>
      </p:pic>
    </p:spTree>
    <p:extLst>
      <p:ext uri="{BB962C8B-B14F-4D97-AF65-F5344CB8AC3E}">
        <p14:creationId xmlns:p14="http://schemas.microsoft.com/office/powerpoint/2010/main" val="1533154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D3F78-8FB4-1B50-F60E-02EEF63279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4E915A-E9A3-22F1-7163-C967C4356C6A}"/>
              </a:ext>
            </a:extLst>
          </p:cNvPr>
          <p:cNvSpPr>
            <a:spLocks noGrp="1"/>
          </p:cNvSpPr>
          <p:nvPr>
            <p:ph type="title"/>
          </p:nvPr>
        </p:nvSpPr>
        <p:spPr/>
        <p:txBody>
          <a:bodyPr/>
          <a:lstStyle/>
          <a:p>
            <a:r>
              <a:rPr lang="en-IN" dirty="0" err="1"/>
              <a:t>Uml</a:t>
            </a:r>
            <a:r>
              <a:rPr lang="en-IN" dirty="0"/>
              <a:t> diagrams CLASS DIAGRAM</a:t>
            </a:r>
          </a:p>
        </p:txBody>
      </p:sp>
      <p:pic>
        <p:nvPicPr>
          <p:cNvPr id="7" name="Content Placeholder 6" descr="A diagram of a diagram&#10;&#10;AI-generated content may be incorrect.">
            <a:extLst>
              <a:ext uri="{FF2B5EF4-FFF2-40B4-BE49-F238E27FC236}">
                <a16:creationId xmlns:a16="http://schemas.microsoft.com/office/drawing/2014/main" id="{79274824-3071-17E8-6110-2C5FEB98183E}"/>
              </a:ext>
            </a:extLst>
          </p:cNvPr>
          <p:cNvPicPr>
            <a:picLocks noGrp="1" noChangeAspect="1"/>
          </p:cNvPicPr>
          <p:nvPr>
            <p:ph sz="quarter" idx="1"/>
          </p:nvPr>
        </p:nvPicPr>
        <p:blipFill>
          <a:blip r:embed="rId2"/>
          <a:stretch>
            <a:fillRect/>
          </a:stretch>
        </p:blipFill>
        <p:spPr>
          <a:xfrm>
            <a:off x="2336596" y="1600200"/>
            <a:ext cx="7950404" cy="4873625"/>
          </a:xfrm>
        </p:spPr>
      </p:pic>
    </p:spTree>
    <p:extLst>
      <p:ext uri="{BB962C8B-B14F-4D97-AF65-F5344CB8AC3E}">
        <p14:creationId xmlns:p14="http://schemas.microsoft.com/office/powerpoint/2010/main" val="35976756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1865</TotalTime>
  <Words>1877</Words>
  <Application>Microsoft Office PowerPoint</Application>
  <PresentationFormat>Widescreen</PresentationFormat>
  <Paragraphs>126</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Wingdings 2</vt:lpstr>
      <vt:lpstr>Times New Roman</vt:lpstr>
      <vt:lpstr>Arial</vt:lpstr>
      <vt:lpstr>Libre Franklin</vt:lpstr>
      <vt:lpstr>Calibri</vt:lpstr>
      <vt:lpstr>Wingdings</vt:lpstr>
      <vt:lpstr>Century Schoolbook</vt:lpstr>
      <vt:lpstr>Oriel</vt:lpstr>
      <vt:lpstr>PowerPoint Presentation</vt:lpstr>
      <vt:lpstr> REVOLUTIONIZING ADS WITH MOBILE VEHICLES CAMPAIGNS</vt:lpstr>
      <vt:lpstr>Abstract </vt:lpstr>
      <vt:lpstr>Prposed System </vt:lpstr>
      <vt:lpstr>LITERATURE SURVEY</vt:lpstr>
      <vt:lpstr>CONTINUED LITERATURE SURVEY</vt:lpstr>
      <vt:lpstr>Software / Hardware Requirements </vt:lpstr>
      <vt:lpstr>System Architecture</vt:lpstr>
      <vt:lpstr>Uml diagrams CLASS DIAGRAM</vt:lpstr>
      <vt:lpstr>Uml diagrams USE CASE DIAGRAM</vt:lpstr>
      <vt:lpstr>Uml diagrams SEQUENCE DIAGRAM</vt:lpstr>
      <vt:lpstr>Uml diagrams aCTIVITY DIAGRAM</vt:lpstr>
      <vt:lpstr>Dataset </vt:lpstr>
      <vt:lpstr>Modules Description</vt:lpstr>
      <vt:lpstr>Modules Description</vt:lpstr>
      <vt:lpstr>Results (Screenshots)</vt:lpstr>
      <vt:lpstr>reference</vt:lpstr>
      <vt:lpstr>reference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rohit</dc:creator>
  <cp:lastModifiedBy>Karthikeya goud N</cp:lastModifiedBy>
  <cp:revision>266</cp:revision>
  <dcterms:created xsi:type="dcterms:W3CDTF">2020-05-28T02:27:55Z</dcterms:created>
  <dcterms:modified xsi:type="dcterms:W3CDTF">2025-05-30T04:57:44Z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