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313" r:id="rId1"/>
  </p:sldMasterIdLst>
  <p:notesMasterIdLst>
    <p:notesMasterId r:id="rId24"/>
  </p:notesMasterIdLst>
  <p:sldIdLst>
    <p:sldId id="289" r:id="rId2"/>
    <p:sldId id="298" r:id="rId3"/>
    <p:sldId id="299" r:id="rId4"/>
    <p:sldId id="300" r:id="rId5"/>
    <p:sldId id="304" r:id="rId6"/>
    <p:sldId id="303" r:id="rId7"/>
    <p:sldId id="305" r:id="rId8"/>
    <p:sldId id="301" r:id="rId9"/>
    <p:sldId id="307" r:id="rId10"/>
    <p:sldId id="306" r:id="rId11"/>
    <p:sldId id="308" r:id="rId12"/>
    <p:sldId id="309" r:id="rId13"/>
    <p:sldId id="310" r:id="rId14"/>
    <p:sldId id="302" r:id="rId15"/>
    <p:sldId id="311" r:id="rId16"/>
    <p:sldId id="312" r:id="rId17"/>
    <p:sldId id="314" r:id="rId18"/>
    <p:sldId id="313" r:id="rId19"/>
    <p:sldId id="315" r:id="rId20"/>
    <p:sldId id="316" r:id="rId21"/>
    <p:sldId id="317" r:id="rId22"/>
    <p:sldId id="319" r:id="rId23"/>
  </p:sldIdLst>
  <p:sldSz cx="12192000" cy="6858000"/>
  <p:notesSz cx="6858000" cy="9144000"/>
  <p:embeddedFontLst>
    <p:embeddedFont>
      <p:font typeface="Century Schoolbook" panose="02040604050505020304" pitchFamily="18" charset="0"/>
      <p:regular r:id="rId25"/>
      <p:bold r:id="rId26"/>
      <p:italic r:id="rId27"/>
      <p:boldItalic r:id="rId28"/>
    </p:embeddedFont>
    <p:embeddedFont>
      <p:font typeface="Libre Franklin" pitchFamily="2" charset="0"/>
      <p:regular r:id="rId29"/>
      <p:bold r:id="rId30"/>
      <p:italic r:id="rId31"/>
      <p:boldItalic r:id="rId32"/>
    </p:embeddedFont>
    <p:embeddedFont>
      <p:font typeface="Wingdings 2" panose="050201020105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D0C621-4DDB-45EF-B71B-1AFC525109EF}" v="26" dt="2025-01-03T06:43:55.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96" d="100"/>
          <a:sy n="96" d="100"/>
        </p:scale>
        <p:origin x="158"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9665331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a:extLst>
              <a:ext uri="{FF2B5EF4-FFF2-40B4-BE49-F238E27FC236}">
                <a16:creationId xmlns:a16="http://schemas.microsoft.com/office/drawing/2014/main" id="{B1E9B70A-469D-459D-B21C-08237BD613C8}"/>
              </a:ext>
            </a:extLst>
          </p:cNvPr>
          <p:cNvSpPr>
            <a:spLocks noGrp="1"/>
          </p:cNvSpPr>
          <p:nvPr>
            <p:ph type="hdr" idx="2"/>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rcv.ucf.edu/data/UCF101.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016/j.procs.2022.08.00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3"/>
          <p:cNvSpPr txBox="1"/>
          <p:nvPr/>
        </p:nvSpPr>
        <p:spPr>
          <a:xfrm>
            <a:off x="1219200" y="1427959"/>
            <a:ext cx="9858444" cy="50622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MINI PROJECT (PRC-3)</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Clr>
                <a:srgbClr val="000000"/>
              </a:buClr>
              <a:buSzPts val="2400"/>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i="0" u="none" strike="noStrike" cap="none" dirty="0">
                <a:solidFill>
                  <a:schemeClr val="dk1"/>
                </a:solidFill>
                <a:latin typeface="Times New Roman" panose="02020603050405020304" pitchFamily="18" charset="0"/>
                <a:ea typeface="Segoe UI Black" panose="020B0A02040204020203" pitchFamily="34" charset="0"/>
                <a:cs typeface="Times New Roman" panose="02020603050405020304" pitchFamily="18" charset="0"/>
                <a:sym typeface="Times New Roman" panose="02020603050405020304"/>
              </a:rPr>
              <a:t>Detection of Human Action in Public Places</a:t>
            </a:r>
          </a:p>
          <a:p>
            <a:pPr marL="0" marR="0" lvl="0" indent="0" algn="ctr" rtl="0">
              <a:lnSpc>
                <a:spcPct val="100000"/>
              </a:lnSpc>
              <a:spcBef>
                <a:spcPts val="0"/>
              </a:spcBef>
              <a:spcAft>
                <a:spcPts val="0"/>
              </a:spcAft>
              <a:buClr>
                <a:srgbClr val="000000"/>
              </a:buClr>
              <a:buSzPts val="2400"/>
              <a:buFont typeface="Arial" panose="020B0604020202020204"/>
              <a:buNone/>
            </a:pPr>
            <a:endPar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 OF TECHNOLOGY</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CSE- AI &amp; ML</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buSzPts val="1800"/>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21VE1A66A4             N. Karthikeya Goud</a:t>
            </a:r>
            <a:endParaRPr lang="en-US" sz="1800" b="1" dirty="0">
              <a:solidFill>
                <a:schemeClr val="dk1"/>
              </a:solidFill>
              <a:latin typeface="Times New Roman" panose="02020603050405020304"/>
              <a:ea typeface="Times New Roman" panose="02020603050405020304"/>
              <a:cs typeface="Times New Roman" panose="02020603050405020304"/>
            </a:endParaRPr>
          </a:p>
          <a:p>
            <a:pPr>
              <a:buSzPts val="1800"/>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21VE1A66B9             Syed Salman </a:t>
            </a:r>
            <a:endParaRPr lang="en-US" sz="1800" b="1" dirty="0">
              <a:solidFill>
                <a:schemeClr val="dk1"/>
              </a:solidFill>
              <a:latin typeface="Times New Roman" panose="02020603050405020304"/>
              <a:ea typeface="Times New Roman" panose="02020603050405020304"/>
              <a:cs typeface="Times New Roman" panose="02020603050405020304"/>
            </a:endParaRPr>
          </a:p>
          <a:p>
            <a:pPr>
              <a:buSzPts val="1800"/>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22VE5A6609              G. Sharat            </a:t>
            </a:r>
            <a:endParaRPr lang="en-US" sz="1800" b="1" dirty="0">
              <a:solidFill>
                <a:schemeClr val="dk1"/>
              </a:solidFill>
              <a:latin typeface="Times New Roman" panose="02020603050405020304"/>
              <a:ea typeface="Times New Roman" panose="02020603050405020304"/>
              <a:cs typeface="Times New Roman" panose="02020603050405020304"/>
            </a:endParaRPr>
          </a:p>
          <a:p>
            <a:pPr>
              <a:buSzPts val="1800"/>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21VE1A66A9             S. Siri </a:t>
            </a:r>
          </a:p>
          <a:p>
            <a:pPr>
              <a:buSzPts val="1800"/>
            </a:pPr>
            <a:endParaRPr lang="en-US" sz="1800" b="1" dirty="0">
              <a:solidFill>
                <a:schemeClr val="dk1"/>
              </a:solidFill>
              <a:latin typeface="Times New Roman" panose="02020603050405020304"/>
              <a:ea typeface="Times New Roman" panose="02020603050405020304"/>
              <a:cs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 </a:t>
            </a:r>
          </a:p>
          <a:p>
            <a:pPr marL="0" marR="0" lvl="0" indent="0" algn="ctr" rtl="0">
              <a:lnSpc>
                <a:spcPct val="100000"/>
              </a:lnSpc>
              <a:spcBef>
                <a:spcPts val="0"/>
              </a:spcBef>
              <a:spcAft>
                <a:spcPts val="0"/>
              </a:spcAft>
              <a:buClr>
                <a:srgbClr val="000000"/>
              </a:buClr>
              <a:buSzPts val="1800"/>
              <a:buFont typeface="Arial" panose="020B0604020202020204"/>
              <a:buNone/>
            </a:pPr>
            <a:r>
              <a:rPr lang="en-US" b="1" err="1">
                <a:solidFill>
                  <a:schemeClr val="dk1"/>
                </a:solidFill>
                <a:latin typeface="Times New Roman" panose="02020603050405020304"/>
                <a:ea typeface="Times New Roman" panose="02020603050405020304"/>
                <a:cs typeface="Times New Roman" panose="02020603050405020304"/>
                <a:sym typeface="Times New Roman" panose="02020603050405020304"/>
              </a:rPr>
              <a:t>Dr</a:t>
            </a: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Swathi </a:t>
            </a:r>
            <a:r>
              <a:rPr lang="en-US"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Gowroju</a:t>
            </a:r>
            <a:endParaRPr lang="en-US" b="1" dirty="0">
              <a:solidFill>
                <a:schemeClr val="dk1"/>
              </a:solidFill>
              <a:latin typeface="Times New Roman" panose="02020603050405020304"/>
              <a:ea typeface="Times New Roman" panose="02020603050405020304"/>
              <a:cs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Associate professor</a:t>
            </a:r>
            <a:endParaRPr lang="en-US" b="1" i="0" u="none" strike="noStrike" cap="none" dirty="0">
              <a:solidFill>
                <a:schemeClr val="dk1"/>
              </a:solidFill>
              <a:latin typeface="Times New Roman" panose="02020603050405020304"/>
              <a:ea typeface="Times New Roman" panose="02020603050405020304"/>
              <a:cs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b="1" dirty="0">
                <a:solidFill>
                  <a:schemeClr val="dk1"/>
                </a:solidFill>
                <a:latin typeface="Times New Roman" panose="02020603050405020304"/>
                <a:ea typeface="Libre Franklin" panose="00000500000000000000"/>
                <a:cs typeface="Times New Roman" panose="02020603050405020304"/>
                <a:sym typeface="Times New Roman" panose="02020603050405020304"/>
              </a:rPr>
              <a:t>ACADEMIC YEAR: (2021-2025)</a:t>
            </a:r>
            <a:endParaRPr lang="en-US" b="0" i="0" u="none" strike="noStrike" cap="none" dirty="0">
              <a:solidFill>
                <a:schemeClr val="dk1"/>
              </a:solidFill>
              <a:latin typeface="Libre Franklin" panose="00000500000000000000"/>
              <a:ea typeface="Libre Franklin" panose="00000500000000000000"/>
              <a:cs typeface="Libre Franklin" panose="00000500000000000000"/>
              <a:sym typeface="Libre Franklin" panose="00000500000000000000"/>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200" b="1" dirty="0">
                <a:solidFill>
                  <a:schemeClr val="dk1"/>
                </a:solidFill>
                <a:latin typeface="Times New Roman" panose="02020603050405020304"/>
                <a:ea typeface="Libre Franklin" panose="00000500000000000000"/>
                <a:cs typeface="Times New Roman" panose="02020603050405020304"/>
                <a:sym typeface="Times New Roman" panose="02020603050405020304"/>
              </a:rPr>
              <a:t>)</a:t>
            </a:r>
            <a:endParaRPr lang="en-US" sz="1200" b="0" i="0" u="none" strike="noStrike" cap="none" dirty="0">
              <a:solidFill>
                <a:schemeClr val="dk1"/>
              </a:solidFill>
              <a:latin typeface="Libre Franklin" panose="00000500000000000000"/>
              <a:ea typeface="Libre Franklin" panose="00000500000000000000"/>
              <a:cs typeface="Libre Franklin" panose="00000500000000000000"/>
              <a:sym typeface="Libre Franklin" panose="00000500000000000000"/>
            </a:endParaRPr>
          </a:p>
          <a:p>
            <a:pPr lvl="0" algn="ctr">
              <a:buClr>
                <a:srgbClr val="000000"/>
              </a:buClr>
              <a:buSzPts val="1800"/>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3"/>
          <p:cNvSpPr txBox="1"/>
          <p:nvPr/>
        </p:nvSpPr>
        <p:spPr>
          <a:xfrm>
            <a:off x="11703327" y="1596475"/>
            <a:ext cx="488100" cy="5601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ibre Franklin" panose="00000500000000000000"/>
              <a:ea typeface="Libre Franklin" panose="00000500000000000000"/>
              <a:cs typeface="Libre Franklin" panose="00000500000000000000"/>
              <a:sym typeface="Libre Franklin" panose="00000500000000000000"/>
            </a:endParaRPr>
          </a:p>
        </p:txBody>
      </p:sp>
      <p:sp>
        <p:nvSpPr>
          <p:cNvPr id="14" name="TextBox 13">
            <a:extLst>
              <a:ext uri="{FF2B5EF4-FFF2-40B4-BE49-F238E27FC236}">
                <a16:creationId xmlns:a16="http://schemas.microsoft.com/office/drawing/2014/main" id="{BD5281A5-F34B-41C1-9B5C-1AA3CC156CB9}"/>
              </a:ext>
            </a:extLst>
          </p:cNvPr>
          <p:cNvSpPr txBox="1"/>
          <p:nvPr/>
        </p:nvSpPr>
        <p:spPr>
          <a:xfrm>
            <a:off x="335360" y="188651"/>
            <a:ext cx="11521280" cy="307777"/>
          </a:xfrm>
          <a:prstGeom prst="rect">
            <a:avLst/>
          </a:prstGeom>
          <a:noFill/>
        </p:spPr>
        <p:txBody>
          <a:bodyPr wrap="square" rtlCol="0">
            <a:spAutoFit/>
          </a:bodyPr>
          <a:lstStyle/>
          <a:p>
            <a:endParaRPr lang="en-IN" dirty="0"/>
          </a:p>
        </p:txBody>
      </p:sp>
      <p:pic>
        <p:nvPicPr>
          <p:cNvPr id="1034" name="Picture 10"/>
          <p:cNvPicPr>
            <a:picLocks noChangeAspect="1" noChangeArrowheads="1"/>
          </p:cNvPicPr>
          <p:nvPr/>
        </p:nvPicPr>
        <p:blipFill>
          <a:blip r:embed="rId3"/>
          <a:srcRect b="8694"/>
          <a:stretch/>
        </p:blipFill>
        <p:spPr bwMode="auto">
          <a:xfrm>
            <a:off x="1166778" y="188651"/>
            <a:ext cx="9858444" cy="1239308"/>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226A-8B51-D1DD-53F0-26507B4862D2}"/>
              </a:ext>
            </a:extLst>
          </p:cNvPr>
          <p:cNvSpPr>
            <a:spLocks noGrp="1"/>
          </p:cNvSpPr>
          <p:nvPr>
            <p:ph type="title"/>
          </p:nvPr>
        </p:nvSpPr>
        <p:spPr/>
        <p:txBody>
          <a:bodyPr/>
          <a:lstStyle/>
          <a:p>
            <a:r>
              <a:rPr lang="en-IN" dirty="0" err="1"/>
              <a:t>Uml</a:t>
            </a:r>
            <a:r>
              <a:rPr lang="en-IN" dirty="0"/>
              <a:t> diagrams USE CASE DIAGRAM</a:t>
            </a:r>
          </a:p>
        </p:txBody>
      </p:sp>
      <p:pic>
        <p:nvPicPr>
          <p:cNvPr id="7" name="Content Placeholder 6" descr="A diagram of a process&#10;&#10;Description automatically generated">
            <a:extLst>
              <a:ext uri="{FF2B5EF4-FFF2-40B4-BE49-F238E27FC236}">
                <a16:creationId xmlns:a16="http://schemas.microsoft.com/office/drawing/2014/main" id="{D31D4C3F-5482-82F4-F25D-633A08D355F9}"/>
              </a:ext>
            </a:extLst>
          </p:cNvPr>
          <p:cNvPicPr>
            <a:picLocks noGrp="1" noChangeAspect="1"/>
          </p:cNvPicPr>
          <p:nvPr>
            <p:ph sz="quarter" idx="1"/>
          </p:nvPr>
        </p:nvPicPr>
        <p:blipFill>
          <a:blip r:embed="rId2"/>
          <a:stretch>
            <a:fillRect/>
          </a:stretch>
        </p:blipFill>
        <p:spPr>
          <a:xfrm>
            <a:off x="2230364" y="1600200"/>
            <a:ext cx="6715271" cy="4873625"/>
          </a:xfrm>
        </p:spPr>
      </p:pic>
    </p:spTree>
    <p:extLst>
      <p:ext uri="{BB962C8B-B14F-4D97-AF65-F5344CB8AC3E}">
        <p14:creationId xmlns:p14="http://schemas.microsoft.com/office/powerpoint/2010/main" val="275813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CC706-F467-71CF-EFAA-4661D97A7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C93F4-6275-869C-11AC-25E64E0900E9}"/>
              </a:ext>
            </a:extLst>
          </p:cNvPr>
          <p:cNvSpPr>
            <a:spLocks noGrp="1"/>
          </p:cNvSpPr>
          <p:nvPr>
            <p:ph type="title"/>
          </p:nvPr>
        </p:nvSpPr>
        <p:spPr/>
        <p:txBody>
          <a:bodyPr/>
          <a:lstStyle/>
          <a:p>
            <a:r>
              <a:rPr lang="en-IN" dirty="0" err="1"/>
              <a:t>Uml</a:t>
            </a:r>
            <a:r>
              <a:rPr lang="en-IN" dirty="0"/>
              <a:t> diagrams SEQUENCE DIAGRAM</a:t>
            </a:r>
          </a:p>
        </p:txBody>
      </p:sp>
      <p:pic>
        <p:nvPicPr>
          <p:cNvPr id="6" name="Content Placeholder 5" descr="A diagram with text and arrows&#10;&#10;Description automatically generated with medium confidence">
            <a:extLst>
              <a:ext uri="{FF2B5EF4-FFF2-40B4-BE49-F238E27FC236}">
                <a16:creationId xmlns:a16="http://schemas.microsoft.com/office/drawing/2014/main" id="{928F60F0-587C-F3B8-0566-922A2AFAF5F2}"/>
              </a:ext>
            </a:extLst>
          </p:cNvPr>
          <p:cNvPicPr>
            <a:picLocks noGrp="1" noChangeAspect="1"/>
          </p:cNvPicPr>
          <p:nvPr>
            <p:ph sz="quarter" idx="1"/>
          </p:nvPr>
        </p:nvPicPr>
        <p:blipFill>
          <a:blip r:embed="rId2"/>
          <a:stretch>
            <a:fillRect/>
          </a:stretch>
        </p:blipFill>
        <p:spPr>
          <a:xfrm>
            <a:off x="1676709" y="1600200"/>
            <a:ext cx="7822581" cy="4873625"/>
          </a:xfrm>
        </p:spPr>
      </p:pic>
    </p:spTree>
    <p:extLst>
      <p:ext uri="{BB962C8B-B14F-4D97-AF65-F5344CB8AC3E}">
        <p14:creationId xmlns:p14="http://schemas.microsoft.com/office/powerpoint/2010/main" val="399698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90352-7FC6-72C2-0A56-80B236016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59D3B-A340-680C-3132-075B76BB8621}"/>
              </a:ext>
            </a:extLst>
          </p:cNvPr>
          <p:cNvSpPr>
            <a:spLocks noGrp="1"/>
          </p:cNvSpPr>
          <p:nvPr>
            <p:ph type="title"/>
          </p:nvPr>
        </p:nvSpPr>
        <p:spPr/>
        <p:txBody>
          <a:bodyPr/>
          <a:lstStyle/>
          <a:p>
            <a:r>
              <a:rPr lang="en-IN" dirty="0" err="1"/>
              <a:t>Uml</a:t>
            </a:r>
            <a:r>
              <a:rPr lang="en-IN" dirty="0"/>
              <a:t> diagrams </a:t>
            </a:r>
            <a:r>
              <a:rPr lang="en-IN" dirty="0" err="1"/>
              <a:t>aCTIVITY</a:t>
            </a:r>
            <a:r>
              <a:rPr lang="en-IN" dirty="0"/>
              <a:t> DIAGRAM</a:t>
            </a:r>
          </a:p>
        </p:txBody>
      </p:sp>
      <p:pic>
        <p:nvPicPr>
          <p:cNvPr id="6" name="Content Placeholder 5" descr="A diagram of a process&#10;&#10;Description automatically generated">
            <a:extLst>
              <a:ext uri="{FF2B5EF4-FFF2-40B4-BE49-F238E27FC236}">
                <a16:creationId xmlns:a16="http://schemas.microsoft.com/office/drawing/2014/main" id="{0DE769DF-FFA3-2E81-90BF-2D80C47EE7A4}"/>
              </a:ext>
            </a:extLst>
          </p:cNvPr>
          <p:cNvPicPr>
            <a:picLocks noGrp="1" noChangeAspect="1"/>
          </p:cNvPicPr>
          <p:nvPr>
            <p:ph sz="quarter" idx="1"/>
          </p:nvPr>
        </p:nvPicPr>
        <p:blipFill>
          <a:blip r:embed="rId2"/>
          <a:stretch>
            <a:fillRect/>
          </a:stretch>
        </p:blipFill>
        <p:spPr>
          <a:xfrm>
            <a:off x="3639853" y="1600200"/>
            <a:ext cx="4818347" cy="4873625"/>
          </a:xfrm>
        </p:spPr>
      </p:pic>
    </p:spTree>
    <p:extLst>
      <p:ext uri="{BB962C8B-B14F-4D97-AF65-F5344CB8AC3E}">
        <p14:creationId xmlns:p14="http://schemas.microsoft.com/office/powerpoint/2010/main" val="319578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D3F78-8FB4-1B50-F60E-02EEF6327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E915A-E9A3-22F1-7163-C967C4356C6A}"/>
              </a:ext>
            </a:extLst>
          </p:cNvPr>
          <p:cNvSpPr>
            <a:spLocks noGrp="1"/>
          </p:cNvSpPr>
          <p:nvPr>
            <p:ph type="title"/>
          </p:nvPr>
        </p:nvSpPr>
        <p:spPr/>
        <p:txBody>
          <a:bodyPr/>
          <a:lstStyle/>
          <a:p>
            <a:r>
              <a:rPr lang="en-IN" dirty="0" err="1"/>
              <a:t>Uml</a:t>
            </a:r>
            <a:r>
              <a:rPr lang="en-IN" dirty="0"/>
              <a:t> diagrams CLASS DIAGRAM</a:t>
            </a:r>
          </a:p>
        </p:txBody>
      </p:sp>
      <p:pic>
        <p:nvPicPr>
          <p:cNvPr id="6" name="Content Placeholder 5" descr="A diagram of a diagram&#10;&#10;Description automatically generated with medium confidence">
            <a:extLst>
              <a:ext uri="{FF2B5EF4-FFF2-40B4-BE49-F238E27FC236}">
                <a16:creationId xmlns:a16="http://schemas.microsoft.com/office/drawing/2014/main" id="{3D95222E-0333-7F48-1D40-6C8C834BDF53}"/>
              </a:ext>
            </a:extLst>
          </p:cNvPr>
          <p:cNvPicPr>
            <a:picLocks noGrp="1" noChangeAspect="1"/>
          </p:cNvPicPr>
          <p:nvPr>
            <p:ph sz="quarter" idx="1"/>
          </p:nvPr>
        </p:nvPicPr>
        <p:blipFill>
          <a:blip r:embed="rId2"/>
          <a:stretch>
            <a:fillRect/>
          </a:stretch>
        </p:blipFill>
        <p:spPr>
          <a:xfrm>
            <a:off x="609600" y="2397895"/>
            <a:ext cx="9956800" cy="3278235"/>
          </a:xfrm>
        </p:spPr>
      </p:pic>
    </p:spTree>
    <p:extLst>
      <p:ext uri="{BB962C8B-B14F-4D97-AF65-F5344CB8AC3E}">
        <p14:creationId xmlns:p14="http://schemas.microsoft.com/office/powerpoint/2010/main" val="359767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D59F-DABB-9F72-E17F-B125EA1CE01B}"/>
              </a:ext>
            </a:extLst>
          </p:cNvPr>
          <p:cNvSpPr>
            <a:spLocks noGrp="1"/>
          </p:cNvSpPr>
          <p:nvPr>
            <p:ph type="title"/>
          </p:nvPr>
        </p:nvSpPr>
        <p:spPr/>
        <p:txBody>
          <a:bodyPr/>
          <a:lstStyle/>
          <a:p>
            <a:r>
              <a:rPr lang="fi-FI" b="1" dirty="0"/>
              <a:t>Dataset</a:t>
            </a:r>
            <a:br>
              <a:rPr lang="fi-FI" dirty="0"/>
            </a:br>
            <a:endParaRPr lang="en-IN" dirty="0"/>
          </a:p>
        </p:txBody>
      </p:sp>
      <p:sp>
        <p:nvSpPr>
          <p:cNvPr id="3" name="Content Placeholder 2">
            <a:extLst>
              <a:ext uri="{FF2B5EF4-FFF2-40B4-BE49-F238E27FC236}">
                <a16:creationId xmlns:a16="http://schemas.microsoft.com/office/drawing/2014/main" id="{53AD359C-CBA2-FE21-C5D8-16037382E13A}"/>
              </a:ext>
            </a:extLst>
          </p:cNvPr>
          <p:cNvSpPr>
            <a:spLocks noGrp="1"/>
          </p:cNvSpPr>
          <p:nvPr>
            <p:ph sz="quarter" idx="1"/>
          </p:nvPr>
        </p:nvSpPr>
        <p:spPr/>
        <p:txBody>
          <a:bodyPr>
            <a:normAutofit/>
          </a:bodyPr>
          <a:lstStyle/>
          <a:p>
            <a:endParaRPr lang="fi-FI" sz="2000" dirty="0"/>
          </a:p>
          <a:p>
            <a:pPr>
              <a:buFont typeface="Wingdings" panose="05000000000000000000" pitchFamily="2" charset="2"/>
              <a:buChar char="Ø"/>
            </a:pPr>
            <a:r>
              <a:rPr lang="fi-FI" sz="2000" dirty="0">
                <a:hlinkClick r:id="rId2"/>
              </a:rPr>
              <a:t>https://www.crcv.ucf.edu/data/UCF101.php</a:t>
            </a:r>
            <a:endParaRPr lang="fi-FI" sz="2000" dirty="0"/>
          </a:p>
          <a:p>
            <a:pPr>
              <a:buFont typeface="Wingdings" panose="05000000000000000000" pitchFamily="2" charset="2"/>
              <a:buChar char="Ø"/>
            </a:pPr>
            <a:r>
              <a:rPr lang="fi-FI" sz="2000" dirty="0">
                <a:hlinkClick r:id="rId2"/>
              </a:rPr>
              <a:t>https://github.com/AlexanderMelde/SPHAR-Dataset</a:t>
            </a:r>
            <a:endParaRPr lang="en-IN" sz="2000" dirty="0"/>
          </a:p>
        </p:txBody>
      </p:sp>
    </p:spTree>
    <p:extLst>
      <p:ext uri="{BB962C8B-B14F-4D97-AF65-F5344CB8AC3E}">
        <p14:creationId xmlns:p14="http://schemas.microsoft.com/office/powerpoint/2010/main" val="138669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9813-EC26-9083-28D7-0CE115FF82DE}"/>
              </a:ext>
            </a:extLst>
          </p:cNvPr>
          <p:cNvSpPr>
            <a:spLocks noGrp="1"/>
          </p:cNvSpPr>
          <p:nvPr>
            <p:ph type="title"/>
          </p:nvPr>
        </p:nvSpPr>
        <p:spPr/>
        <p:txBody>
          <a:bodyPr/>
          <a:lstStyle/>
          <a:p>
            <a:r>
              <a:rPr lang="en-US" sz="3200" dirty="0">
                <a:solidFill>
                  <a:schemeClr val="tx1"/>
                </a:solidFill>
                <a:latin typeface="Times New Roman" pitchFamily="18" charset="0"/>
                <a:ea typeface="Times New Roman" panose="02020603050405020304"/>
                <a:cs typeface="Times New Roman" pitchFamily="18" charset="0"/>
                <a:sym typeface="Times New Roman" panose="02020603050405020304"/>
              </a:rPr>
              <a:t>Modules Description</a:t>
            </a:r>
            <a:endParaRPr lang="en-IN" dirty="0"/>
          </a:p>
        </p:txBody>
      </p:sp>
      <p:sp>
        <p:nvSpPr>
          <p:cNvPr id="4" name="Rectangle 1">
            <a:extLst>
              <a:ext uri="{FF2B5EF4-FFF2-40B4-BE49-F238E27FC236}">
                <a16:creationId xmlns:a16="http://schemas.microsoft.com/office/drawing/2014/main" id="{8B1BA390-11AC-0CF5-149C-9B400BD7D3D8}"/>
              </a:ext>
            </a:extLst>
          </p:cNvPr>
          <p:cNvSpPr>
            <a:spLocks noGrp="1" noChangeArrowheads="1"/>
          </p:cNvSpPr>
          <p:nvPr>
            <p:ph sz="quarter" idx="1"/>
          </p:nvPr>
        </p:nvSpPr>
        <p:spPr bwMode="auto">
          <a:xfrm>
            <a:off x="609600" y="2328916"/>
            <a:ext cx="9753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Interface (UI)</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Facilitates video uploads and displays detected actions, enabling seamless interaction and result retrieval.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API Gateway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Routes requests between the UI, Action Recognition Model, and storage components, ensuring smooth video processing and data flow.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Action Recognition Model</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Analyzes video frames to detect human actions, generating predictions and sending results for display and storage.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Video Storage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Securely stores uploaded videos for future analysis or reference, ensuring they remain accessible for reprocessing.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Metadata Storage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Stores critical metadata, such as detected actions and timestamps, for efficient retrieval and future analysis.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926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9DB2-C3BC-6ED4-6DBD-8C25CFC68C6E}"/>
              </a:ext>
            </a:extLst>
          </p:cNvPr>
          <p:cNvSpPr>
            <a:spLocks noGrp="1"/>
          </p:cNvSpPr>
          <p:nvPr>
            <p:ph type="title"/>
          </p:nvPr>
        </p:nvSpPr>
        <p:spPr/>
        <p:txBody>
          <a:bodyPr/>
          <a:lstStyle/>
          <a:p>
            <a:r>
              <a:rPr lang="en-US" sz="3200" dirty="0">
                <a:solidFill>
                  <a:schemeClr val="tx1"/>
                </a:solidFill>
                <a:latin typeface="Times New Roman" pitchFamily="18" charset="0"/>
                <a:ea typeface="Times New Roman" panose="02020603050405020304"/>
                <a:cs typeface="Times New Roman" pitchFamily="18" charset="0"/>
                <a:sym typeface="Times New Roman" panose="02020603050405020304"/>
              </a:rPr>
              <a:t>Module wise Results (Screenshots</a:t>
            </a:r>
            <a:r>
              <a:rPr lang="en-US" sz="3200" dirty="0">
                <a:latin typeface="Times New Roman" pitchFamily="18" charset="0"/>
                <a:ea typeface="Times New Roman" panose="02020603050405020304"/>
                <a:cs typeface="Times New Roman" pitchFamily="18" charset="0"/>
                <a:sym typeface="Times New Roman" panose="02020603050405020304"/>
              </a:rPr>
              <a:t>)</a:t>
            </a:r>
            <a:endParaRPr lang="en-IN" dirty="0"/>
          </a:p>
        </p:txBody>
      </p:sp>
      <p:pic>
        <p:nvPicPr>
          <p:cNvPr id="5" name="Content Placeholder 4">
            <a:extLst>
              <a:ext uri="{FF2B5EF4-FFF2-40B4-BE49-F238E27FC236}">
                <a16:creationId xmlns:a16="http://schemas.microsoft.com/office/drawing/2014/main" id="{F987F08B-BA0F-39C8-1CCC-AFCEE8941E9E}"/>
              </a:ext>
            </a:extLst>
          </p:cNvPr>
          <p:cNvPicPr>
            <a:picLocks noGrp="1" noChangeAspect="1"/>
          </p:cNvPicPr>
          <p:nvPr>
            <p:ph sz="quarter" idx="1"/>
          </p:nvPr>
        </p:nvPicPr>
        <p:blipFill>
          <a:blip r:embed="rId2"/>
          <a:stretch>
            <a:fillRect/>
          </a:stretch>
        </p:blipFill>
        <p:spPr>
          <a:xfrm>
            <a:off x="609600" y="1772195"/>
            <a:ext cx="9956800" cy="4529635"/>
          </a:xfrm>
        </p:spPr>
      </p:pic>
    </p:spTree>
    <p:extLst>
      <p:ext uri="{BB962C8B-B14F-4D97-AF65-F5344CB8AC3E}">
        <p14:creationId xmlns:p14="http://schemas.microsoft.com/office/powerpoint/2010/main" val="398972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54574-73AF-8BD8-638A-222DDE71E0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B34DF9-EB6A-61AB-3A9B-14DA97313F6A}"/>
              </a:ext>
            </a:extLst>
          </p:cNvPr>
          <p:cNvSpPr>
            <a:spLocks noGrp="1"/>
          </p:cNvSpPr>
          <p:nvPr>
            <p:ph type="title"/>
          </p:nvPr>
        </p:nvSpPr>
        <p:spPr/>
        <p:txBody>
          <a:bodyPr/>
          <a:lstStyle/>
          <a:p>
            <a:r>
              <a:rPr lang="en-US" sz="3200" dirty="0">
                <a:solidFill>
                  <a:schemeClr val="tx1"/>
                </a:solidFill>
                <a:latin typeface="Times New Roman" pitchFamily="18" charset="0"/>
                <a:ea typeface="Times New Roman" panose="02020603050405020304"/>
                <a:cs typeface="Times New Roman" pitchFamily="18" charset="0"/>
                <a:sym typeface="Times New Roman" panose="02020603050405020304"/>
              </a:rPr>
              <a:t>Module wise Results (Screenshots</a:t>
            </a:r>
            <a:r>
              <a:rPr lang="en-US" sz="3200" dirty="0">
                <a:latin typeface="Times New Roman" pitchFamily="18" charset="0"/>
                <a:ea typeface="Times New Roman" panose="02020603050405020304"/>
                <a:cs typeface="Times New Roman" pitchFamily="18" charset="0"/>
                <a:sym typeface="Times New Roman" panose="02020603050405020304"/>
              </a:rPr>
              <a:t>)</a:t>
            </a:r>
            <a:endParaRPr lang="en-IN" dirty="0"/>
          </a:p>
        </p:txBody>
      </p:sp>
      <p:pic>
        <p:nvPicPr>
          <p:cNvPr id="7" name="Content Placeholder 6">
            <a:extLst>
              <a:ext uri="{FF2B5EF4-FFF2-40B4-BE49-F238E27FC236}">
                <a16:creationId xmlns:a16="http://schemas.microsoft.com/office/drawing/2014/main" id="{42278A3D-DE33-4325-66A2-410E4392EF4F}"/>
              </a:ext>
            </a:extLst>
          </p:cNvPr>
          <p:cNvPicPr>
            <a:picLocks noGrp="1" noChangeAspect="1"/>
          </p:cNvPicPr>
          <p:nvPr>
            <p:ph sz="quarter" idx="1"/>
          </p:nvPr>
        </p:nvPicPr>
        <p:blipFill>
          <a:blip r:embed="rId2"/>
          <a:stretch>
            <a:fillRect/>
          </a:stretch>
        </p:blipFill>
        <p:spPr>
          <a:xfrm>
            <a:off x="609600" y="2006579"/>
            <a:ext cx="9956800" cy="4060867"/>
          </a:xfrm>
        </p:spPr>
      </p:pic>
    </p:spTree>
    <p:extLst>
      <p:ext uri="{BB962C8B-B14F-4D97-AF65-F5344CB8AC3E}">
        <p14:creationId xmlns:p14="http://schemas.microsoft.com/office/powerpoint/2010/main" val="3014593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24F1F-C27D-5440-EC2A-0AE9517B7A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D9446-13CF-00DA-B80A-767D21FB8AA7}"/>
              </a:ext>
            </a:extLst>
          </p:cNvPr>
          <p:cNvSpPr>
            <a:spLocks noGrp="1"/>
          </p:cNvSpPr>
          <p:nvPr>
            <p:ph type="title"/>
          </p:nvPr>
        </p:nvSpPr>
        <p:spPr/>
        <p:txBody>
          <a:bodyPr/>
          <a:lstStyle/>
          <a:p>
            <a:r>
              <a:rPr lang="en-US" sz="3200" dirty="0">
                <a:solidFill>
                  <a:schemeClr val="tx1"/>
                </a:solidFill>
                <a:latin typeface="Times New Roman" pitchFamily="18" charset="0"/>
                <a:ea typeface="Times New Roman" panose="02020603050405020304"/>
                <a:cs typeface="Times New Roman" pitchFamily="18" charset="0"/>
                <a:sym typeface="Times New Roman" panose="02020603050405020304"/>
              </a:rPr>
              <a:t>Module wise Results (Screenshots</a:t>
            </a:r>
            <a:r>
              <a:rPr lang="en-US" sz="3200" dirty="0">
                <a:latin typeface="Times New Roman" pitchFamily="18" charset="0"/>
                <a:ea typeface="Times New Roman" panose="02020603050405020304"/>
                <a:cs typeface="Times New Roman" pitchFamily="18" charset="0"/>
                <a:sym typeface="Times New Roman" panose="02020603050405020304"/>
              </a:rPr>
              <a:t>)</a:t>
            </a:r>
            <a:endParaRPr lang="en-IN" dirty="0"/>
          </a:p>
        </p:txBody>
      </p:sp>
      <p:pic>
        <p:nvPicPr>
          <p:cNvPr id="7" name="Content Placeholder 6">
            <a:extLst>
              <a:ext uri="{FF2B5EF4-FFF2-40B4-BE49-F238E27FC236}">
                <a16:creationId xmlns:a16="http://schemas.microsoft.com/office/drawing/2014/main" id="{87CA6B32-C5D7-9FB6-EC44-E54731C498CF}"/>
              </a:ext>
            </a:extLst>
          </p:cNvPr>
          <p:cNvPicPr>
            <a:picLocks noGrp="1" noChangeAspect="1"/>
          </p:cNvPicPr>
          <p:nvPr>
            <p:ph sz="quarter" idx="1"/>
          </p:nvPr>
        </p:nvPicPr>
        <p:blipFill>
          <a:blip r:embed="rId2"/>
          <a:stretch>
            <a:fillRect/>
          </a:stretch>
        </p:blipFill>
        <p:spPr>
          <a:xfrm>
            <a:off x="609600" y="1725944"/>
            <a:ext cx="9956800" cy="4622136"/>
          </a:xfrm>
        </p:spPr>
      </p:pic>
    </p:spTree>
    <p:extLst>
      <p:ext uri="{BB962C8B-B14F-4D97-AF65-F5344CB8AC3E}">
        <p14:creationId xmlns:p14="http://schemas.microsoft.com/office/powerpoint/2010/main" val="284205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012F-983B-A49A-7137-F5D3079DD9B8}"/>
              </a:ext>
            </a:extLst>
          </p:cNvPr>
          <p:cNvSpPr>
            <a:spLocks noGrp="1"/>
          </p:cNvSpPr>
          <p:nvPr>
            <p:ph type="title"/>
          </p:nvPr>
        </p:nvSpPr>
        <p:spPr/>
        <p:txBody>
          <a:bodyPr/>
          <a:lstStyle/>
          <a:p>
            <a:r>
              <a:rPr lang="en-IN" sz="3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Applications of proposed system</a:t>
            </a:r>
            <a:br>
              <a:rPr lang="en-US" sz="3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br>
            <a:endParaRPr lang="en-IN" dirty="0"/>
          </a:p>
        </p:txBody>
      </p:sp>
      <p:sp>
        <p:nvSpPr>
          <p:cNvPr id="4" name="Rectangle 1">
            <a:extLst>
              <a:ext uri="{FF2B5EF4-FFF2-40B4-BE49-F238E27FC236}">
                <a16:creationId xmlns:a16="http://schemas.microsoft.com/office/drawing/2014/main" id="{427A0710-E71D-2D21-260D-EBC39F082466}"/>
              </a:ext>
            </a:extLst>
          </p:cNvPr>
          <p:cNvSpPr>
            <a:spLocks noGrp="1" noChangeArrowheads="1"/>
          </p:cNvSpPr>
          <p:nvPr>
            <p:ph sz="quarter" idx="1"/>
          </p:nvPr>
        </p:nvSpPr>
        <p:spPr bwMode="auto">
          <a:xfrm>
            <a:off x="457200" y="1359420"/>
            <a:ext cx="105918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1800" b="1" dirty="0">
                <a:latin typeface="Arial" panose="020B0604020202020204" pitchFamily="34" charset="0"/>
              </a:rPr>
              <a:t>1.</a:t>
            </a:r>
            <a:r>
              <a:rPr kumimoji="0" lang="en-US" altLang="en-US" sz="1800" b="1" i="0" u="none" strike="noStrike" cap="none" normalizeH="0" baseline="0" dirty="0">
                <a:ln>
                  <a:noFill/>
                </a:ln>
                <a:solidFill>
                  <a:schemeClr val="tx1"/>
                </a:solidFill>
                <a:effectLst/>
                <a:latin typeface="Arial" panose="020B0604020202020204" pitchFamily="34" charset="0"/>
              </a:rPr>
              <a:t>Automated Surveillance</a:t>
            </a:r>
            <a:r>
              <a:rPr kumimoji="0" lang="en-US" altLang="en-US" sz="1800" b="0" i="0" u="none" strike="noStrike" cap="none" normalizeH="0" baseline="0" dirty="0">
                <a:ln>
                  <a:noFill/>
                </a:ln>
                <a:solidFill>
                  <a:schemeClr val="tx1"/>
                </a:solidFill>
                <a:effectLst/>
                <a:latin typeface="Arial" panose="020B0604020202020204" pitchFamily="34" charset="0"/>
              </a:rPr>
              <a:t>: Enhances real-time security by detecting suspicious behavior in public spaces.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Security Monitoring</a:t>
            </a:r>
            <a:r>
              <a:rPr kumimoji="0" lang="en-US" altLang="en-US" sz="1800" b="0" i="0" u="none" strike="noStrike" cap="none" normalizeH="0" baseline="0" dirty="0">
                <a:ln>
                  <a:noFill/>
                </a:ln>
                <a:solidFill>
                  <a:schemeClr val="tx1"/>
                </a:solidFill>
                <a:effectLst/>
                <a:latin typeface="Arial" panose="020B0604020202020204" pitchFamily="34" charset="0"/>
              </a:rPr>
              <a:t>: Identifies unauthorized actions for prompt alerts to security personnel.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Crowd Control and Management</a:t>
            </a:r>
            <a:r>
              <a:rPr kumimoji="0" lang="en-US" altLang="en-US" sz="1800" b="0" i="0" u="none" strike="noStrike" cap="none" normalizeH="0" baseline="0" dirty="0">
                <a:ln>
                  <a:noFill/>
                </a:ln>
                <a:solidFill>
                  <a:schemeClr val="tx1"/>
                </a:solidFill>
                <a:effectLst/>
                <a:latin typeface="Arial" panose="020B0604020202020204" pitchFamily="34" charset="0"/>
              </a:rPr>
              <a:t>: Monitors crowd movements and detects potential hazards in large events.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Public Safety and Emergency Response</a:t>
            </a:r>
            <a:r>
              <a:rPr kumimoji="0" lang="en-US" altLang="en-US" sz="1800" b="0" i="0" u="none" strike="noStrike" cap="none" normalizeH="0" baseline="0" dirty="0">
                <a:ln>
                  <a:noFill/>
                </a:ln>
                <a:solidFill>
                  <a:schemeClr val="tx1"/>
                </a:solidFill>
                <a:effectLst/>
                <a:latin typeface="Arial" panose="020B0604020202020204" pitchFamily="34" charset="0"/>
              </a:rPr>
              <a:t>: Enables faster emergency response by detecting distress or accidents in real-time.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Human Behavior Analysis</a:t>
            </a:r>
            <a:r>
              <a:rPr kumimoji="0" lang="en-US" altLang="en-US" sz="1800" b="0" i="0" u="none" strike="noStrike" cap="none" normalizeH="0" baseline="0" dirty="0">
                <a:ln>
                  <a:noFill/>
                </a:ln>
                <a:solidFill>
                  <a:schemeClr val="tx1"/>
                </a:solidFill>
                <a:effectLst/>
                <a:latin typeface="Arial" panose="020B0604020202020204" pitchFamily="34" charset="0"/>
              </a:rPr>
              <a:t>: Analyzes public behavior for research in sociology, urban planning, and psychology.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Retail Analytics</a:t>
            </a:r>
            <a:r>
              <a:rPr kumimoji="0" lang="en-US" altLang="en-US" sz="1800" b="0" i="0" u="none" strike="noStrike" cap="none" normalizeH="0" baseline="0" dirty="0">
                <a:ln>
                  <a:noFill/>
                </a:ln>
                <a:solidFill>
                  <a:schemeClr val="tx1"/>
                </a:solidFill>
                <a:effectLst/>
                <a:latin typeface="Arial" panose="020B0604020202020204" pitchFamily="34" charset="0"/>
              </a:rPr>
              <a:t>: Detects suspicious activities like shoplifting and improves customer behavior analysis in stores.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Smart City Initiatives</a:t>
            </a:r>
            <a:r>
              <a:rPr kumimoji="0" lang="en-US" altLang="en-US" sz="1800" b="0" i="0" u="none" strike="noStrike" cap="none" normalizeH="0" baseline="0" dirty="0">
                <a:ln>
                  <a:noFill/>
                </a:ln>
                <a:solidFill>
                  <a:schemeClr val="tx1"/>
                </a:solidFill>
                <a:effectLst/>
                <a:latin typeface="Arial" panose="020B0604020202020204" pitchFamily="34" charset="0"/>
              </a:rPr>
              <a:t>: Provides insights into public behavior and traffic for better urban planning.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Healthcare Monitoring</a:t>
            </a:r>
            <a:r>
              <a:rPr kumimoji="0" lang="en-US" altLang="en-US" sz="1800" b="0" i="0" u="none" strike="noStrike" cap="none" normalizeH="0" baseline="0" dirty="0">
                <a:ln>
                  <a:noFill/>
                </a:ln>
                <a:solidFill>
                  <a:schemeClr val="tx1"/>
                </a:solidFill>
                <a:effectLst/>
                <a:latin typeface="Arial" panose="020B0604020202020204" pitchFamily="34" charset="0"/>
              </a:rPr>
              <a:t>: Monitors patient actions, detecting falls or abnormal movements for timely intervention.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Sports Event Analysis</a:t>
            </a:r>
            <a:r>
              <a:rPr kumimoji="0" lang="en-US" altLang="en-US" sz="1800" b="0" i="0" u="none" strike="noStrike" cap="none" normalizeH="0" baseline="0" dirty="0">
                <a:ln>
                  <a:noFill/>
                </a:ln>
                <a:solidFill>
                  <a:schemeClr val="tx1"/>
                </a:solidFill>
                <a:effectLst/>
                <a:latin typeface="Arial" panose="020B0604020202020204" pitchFamily="34" charset="0"/>
              </a:rPr>
              <a:t>: Analyzes player actions and movements to improve performance and fan engagement.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Autonomous Vehicles and Robotics</a:t>
            </a:r>
            <a:r>
              <a:rPr kumimoji="0" lang="en-US" altLang="en-US" sz="1800" b="0" i="0" u="none" strike="noStrike" cap="none" normalizeH="0" baseline="0" dirty="0">
                <a:ln>
                  <a:noFill/>
                </a:ln>
                <a:solidFill>
                  <a:schemeClr val="tx1"/>
                </a:solidFill>
                <a:effectLst/>
                <a:latin typeface="Arial" panose="020B0604020202020204" pitchFamily="34" charset="0"/>
              </a:rPr>
              <a:t>: Helps robots or drones navigate public spaces by understanding human actions.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207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914400" y="304800"/>
            <a:ext cx="10515600" cy="1524000"/>
          </a:xfrm>
        </p:spPr>
        <p:txBody>
          <a:bodyPr>
            <a:normAutofit/>
            <a:scene3d>
              <a:camera prst="orthographicFront"/>
              <a:lightRig rig="soft" dir="t"/>
            </a:scene3d>
            <a:sp3d extrusionH="57150" prstMaterial="softEdge">
              <a:bevelT w="25400" h="25400" prst="relaxedInset"/>
            </a:sp3d>
          </a:bodyPr>
          <a:lstStyle/>
          <a:p>
            <a:pPr algn="ctr"/>
            <a:r>
              <a:rPr lang="en-US" sz="4400" dirty="0">
                <a:latin typeface="Times New Roman" pitchFamily="18" charset="0"/>
                <a:cs typeface="Times New Roman" pitchFamily="18" charset="0"/>
              </a:rPr>
              <a:t>  </a:t>
            </a:r>
            <a:r>
              <a:rPr lang="en-US" sz="3600" b="1" dirty="0">
                <a:latin typeface="Times New Roman" pitchFamily="18" charset="0"/>
                <a:cs typeface="Times New Roman" pitchFamily="18" charset="0"/>
              </a:rPr>
              <a:t>Detection Of Human Action In Public Place</a:t>
            </a:r>
            <a:br>
              <a:rPr lang="en-US" sz="3200" b="1" i="0" u="none" strike="noStrike" cap="none" dirty="0">
                <a:solidFill>
                  <a:schemeClr val="dk1"/>
                </a:solidFill>
                <a:latin typeface="Times New Roman" panose="02020603050405020304" pitchFamily="18" charset="0"/>
                <a:ea typeface="Segoe UI Black" panose="020B0A02040204020203" pitchFamily="34" charset="0"/>
                <a:cs typeface="Times New Roman" panose="02020603050405020304" pitchFamily="18" charset="0"/>
                <a:sym typeface="Times New Roman" panose="02020603050405020304"/>
              </a:rPr>
            </a:br>
            <a:endParaRPr lang="en-US" sz="3200" b="1" dirty="0">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id="{3FF5E6FB-9048-1113-9115-FD555F1B229D}"/>
              </a:ext>
            </a:extLst>
          </p:cNvPr>
          <p:cNvSpPr>
            <a:spLocks noGrp="1"/>
          </p:cNvSpPr>
          <p:nvPr>
            <p:ph sz="quarter" idx="1"/>
          </p:nvPr>
        </p:nvSpPr>
        <p:spPr>
          <a:xfrm>
            <a:off x="914400" y="1447800"/>
            <a:ext cx="6256866" cy="4648200"/>
          </a:xfrm>
        </p:spPr>
        <p:txBody>
          <a:bodyPr>
            <a:normAutofit fontScale="92500" lnSpcReduction="10000"/>
          </a:bodyPr>
          <a:lstStyle/>
          <a:p>
            <a:pPr marL="0" lvl="0" indent="0" algn="l" rtl="0">
              <a:lnSpc>
                <a:spcPct val="150000"/>
              </a:lnSpc>
              <a:spcBef>
                <a:spcPts val="0"/>
              </a:spcBef>
              <a:spcAft>
                <a:spcPts val="0"/>
              </a:spcAft>
              <a:buSzPts val="2220"/>
              <a:buNone/>
            </a:pPr>
            <a:endParaRPr lang="en-US" sz="2400" b="1" dirty="0">
              <a:solidFill>
                <a:schemeClr val="tx1"/>
              </a:solidFill>
              <a:latin typeface="Times New Roman" pitchFamily="18" charset="0"/>
              <a:cs typeface="Times New Roman" pitchFamily="18" charset="0"/>
            </a:endParaRPr>
          </a:p>
          <a:p>
            <a:pPr marL="0" lvl="0" indent="0" algn="l" rtl="0">
              <a:lnSpc>
                <a:spcPct val="150000"/>
              </a:lnSpc>
              <a:spcBef>
                <a:spcPts val="0"/>
              </a:spcBef>
              <a:spcAft>
                <a:spcPts val="0"/>
              </a:spcAft>
              <a:buSzPts val="2220"/>
              <a:buNone/>
            </a:pPr>
            <a:r>
              <a:rPr lang="en-US" sz="2400" b="1" dirty="0">
                <a:solidFill>
                  <a:schemeClr val="tx1"/>
                </a:solidFill>
                <a:latin typeface="Times New Roman" pitchFamily="18" charset="0"/>
                <a:cs typeface="Times New Roman" pitchFamily="18" charset="0"/>
              </a:rPr>
              <a:t>       CONTENTS</a:t>
            </a:r>
            <a:endParaRPr lang="en-US" sz="2000" b="1" cap="none" dirty="0">
              <a:solidFill>
                <a:schemeClr val="tx1"/>
              </a:solidFill>
              <a:latin typeface="Times New Roman" pitchFamily="18" charset="0"/>
              <a:ea typeface="Times New Roman" panose="02020603050405020304"/>
              <a:cs typeface="Times New Roman" pitchFamily="18" charset="0"/>
              <a:sym typeface="Times New Roman" panose="02020603050405020304"/>
            </a:endParaRP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Abstract</a:t>
            </a:r>
          </a:p>
          <a:p>
            <a:pPr lvl="1">
              <a:lnSpc>
                <a:spcPct val="40000"/>
              </a:lnSpc>
              <a:spcBef>
                <a:spcPts val="1400"/>
              </a:spcBef>
              <a:buClrTx/>
              <a:buSzPts val="2220"/>
              <a:buFont typeface="Wingdings" panose="05000000000000000000" pitchFamily="2" charset="2"/>
              <a:buChar char="Ø"/>
            </a:pPr>
            <a:r>
              <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Proposed System</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Literature survey</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S/w &amp; H/w requirements</a:t>
            </a:r>
          </a:p>
          <a:p>
            <a:pPr lvl="1">
              <a:lnSpc>
                <a:spcPct val="40000"/>
              </a:lnSpc>
              <a:spcBef>
                <a:spcPts val="1400"/>
              </a:spcBef>
              <a:buClrTx/>
              <a:buSzPts val="2220"/>
              <a:buFont typeface="Wingdings" panose="05000000000000000000" pitchFamily="2" charset="2"/>
              <a:buChar char="Ø"/>
            </a:pPr>
            <a:r>
              <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System Architecture</a:t>
            </a:r>
          </a:p>
          <a:p>
            <a:pPr lvl="1">
              <a:lnSpc>
                <a:spcPct val="40000"/>
              </a:lnSpc>
              <a:spcBef>
                <a:spcPts val="1400"/>
              </a:spcBef>
              <a:buClrTx/>
              <a:buSzPts val="2220"/>
              <a:buFont typeface="Wingdings" panose="05000000000000000000" pitchFamily="2" charset="2"/>
              <a:buChar char="Ø"/>
            </a:pPr>
            <a:r>
              <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UML Diagrams</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Dataset</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Modules Description</a:t>
            </a:r>
          </a:p>
          <a:p>
            <a:pPr lvl="1">
              <a:lnSpc>
                <a:spcPct val="40000"/>
              </a:lnSpc>
              <a:spcBef>
                <a:spcPts val="1400"/>
              </a:spcBef>
              <a:buClrTx/>
              <a:buSzPts val="2220"/>
              <a:buFont typeface="Wingdings" panose="05000000000000000000" pitchFamily="2" charset="2"/>
              <a:buChar char="Ø"/>
            </a:pPr>
            <a:r>
              <a:rPr lang="en-US" sz="2400" dirty="0">
                <a:solidFill>
                  <a:schemeClr val="tx1"/>
                </a:solidFill>
                <a:latin typeface="Times New Roman" pitchFamily="18" charset="0"/>
                <a:ea typeface="Times New Roman" panose="02020603050405020304"/>
                <a:cs typeface="Times New Roman" pitchFamily="18" charset="0"/>
                <a:sym typeface="Times New Roman" panose="02020603050405020304"/>
              </a:rPr>
              <a:t>Module wise Results (Screenshots</a:t>
            </a:r>
            <a:r>
              <a:rPr lang="en-US" sz="2400" dirty="0">
                <a:latin typeface="Times New Roman" pitchFamily="18" charset="0"/>
                <a:ea typeface="Times New Roman" panose="02020603050405020304"/>
                <a:cs typeface="Times New Roman" pitchFamily="18" charset="0"/>
                <a:sym typeface="Times New Roman" panose="02020603050405020304"/>
              </a:rPr>
              <a:t>)</a:t>
            </a:r>
          </a:p>
          <a:p>
            <a:pPr lvl="1">
              <a:lnSpc>
                <a:spcPct val="40000"/>
              </a:lnSpc>
              <a:spcBef>
                <a:spcPts val="1400"/>
              </a:spcBef>
              <a:buClrTx/>
              <a:buSzPts val="2220"/>
              <a:buFont typeface="Wingdings" panose="05000000000000000000" pitchFamily="2" charset="2"/>
              <a:buChar char="Ø"/>
            </a:pPr>
            <a:r>
              <a:rPr lang="en-IN"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Applications of proposed system</a:t>
            </a:r>
            <a:endPar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endParaRPr>
          </a:p>
          <a:p>
            <a:pPr lvl="1">
              <a:lnSpc>
                <a:spcPct val="40000"/>
              </a:lnSpc>
              <a:spcBef>
                <a:spcPts val="1400"/>
              </a:spcBef>
              <a:buClrTx/>
              <a:buSzPts val="2220"/>
              <a:buFont typeface="Wingdings" panose="05000000000000000000" pitchFamily="2" charset="2"/>
              <a:buChar char="Ø"/>
            </a:pPr>
            <a:r>
              <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Conclusion</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References </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Queries</a:t>
            </a:r>
          </a:p>
          <a:p>
            <a:endParaRPr lang="en-IN" dirty="0"/>
          </a:p>
        </p:txBody>
      </p:sp>
    </p:spTree>
    <p:extLst>
      <p:ext uri="{BB962C8B-B14F-4D97-AF65-F5344CB8AC3E}">
        <p14:creationId xmlns:p14="http://schemas.microsoft.com/office/powerpoint/2010/main" val="876575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D3ED-A9EA-2EF2-73D1-565843D8DC5A}"/>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A63B5BEC-D42C-09D6-75C2-94C639C9741C}"/>
              </a:ext>
            </a:extLst>
          </p:cNvPr>
          <p:cNvSpPr>
            <a:spLocks noGrp="1"/>
          </p:cNvSpPr>
          <p:nvPr>
            <p:ph sz="quarter" idx="1"/>
          </p:nvPr>
        </p:nvSpPr>
        <p:spPr/>
        <p:txBody>
          <a:bodyPr>
            <a:normAutofit fontScale="85000" lnSpcReduction="20000"/>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GB" sz="2400" b="0" i="0" dirty="0" err="1">
                <a:solidFill>
                  <a:srgbClr val="000000"/>
                </a:solidFill>
                <a:effectLst/>
                <a:latin typeface="Times New Roman" panose="02020603050405020304" pitchFamily="18" charset="0"/>
              </a:rPr>
              <a:t>Ravuri</a:t>
            </a:r>
            <a:r>
              <a:rPr lang="en-GB" sz="2400" b="0" i="0" dirty="0">
                <a:solidFill>
                  <a:srgbClr val="000000"/>
                </a:solidFill>
                <a:effectLst/>
                <a:latin typeface="Times New Roman" panose="02020603050405020304" pitchFamily="18" charset="0"/>
              </a:rPr>
              <a:t>, N. A. (2024). A Systematic Literature Review on Human Activity Recognition. </a:t>
            </a:r>
            <a:r>
              <a:rPr lang="en-GB" sz="2400" b="0" i="1" dirty="0">
                <a:solidFill>
                  <a:srgbClr val="000000"/>
                </a:solidFill>
                <a:effectLst/>
                <a:latin typeface="Times New Roman" panose="02020603050405020304" pitchFamily="18" charset="0"/>
              </a:rPr>
              <a:t>Deleted Journal</a:t>
            </a:r>
            <a:r>
              <a:rPr lang="en-GB" sz="2400" b="0" i="0" dirty="0">
                <a:solidFill>
                  <a:srgbClr val="000000"/>
                </a:solidFill>
                <a:effectLst/>
                <a:latin typeface="Times New Roman" panose="02020603050405020304" pitchFamily="18" charset="0"/>
              </a:rPr>
              <a:t>, </a:t>
            </a:r>
            <a:r>
              <a:rPr lang="en-GB" sz="2400" b="0" i="1" dirty="0">
                <a:solidFill>
                  <a:srgbClr val="000000"/>
                </a:solidFill>
                <a:effectLst/>
                <a:latin typeface="Times New Roman" panose="02020603050405020304" pitchFamily="18" charset="0"/>
              </a:rPr>
              <a:t>20</a:t>
            </a:r>
            <a:r>
              <a:rPr lang="en-GB" sz="2400" b="0" i="0" dirty="0">
                <a:solidFill>
                  <a:srgbClr val="000000"/>
                </a:solidFill>
                <a:effectLst/>
                <a:latin typeface="Times New Roman" panose="02020603050405020304" pitchFamily="18" charset="0"/>
              </a:rPr>
              <a:t>(6s), 1175–1191. https://doi.org/10.52783/jes.2848</a:t>
            </a: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lang="en-US" altLang="en-US" sz="2400" dirty="0">
              <a:solidFill>
                <a:srgbClr val="000000"/>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GB" sz="2400" b="0" i="1" dirty="0">
                <a:solidFill>
                  <a:srgbClr val="000000"/>
                </a:solidFill>
                <a:effectLst/>
                <a:latin typeface="Times New Roman" panose="02020603050405020304" pitchFamily="18" charset="0"/>
              </a:rPr>
              <a:t>Human activity recognition using deep learning</a:t>
            </a:r>
            <a:r>
              <a:rPr lang="en-GB" sz="2400" b="0" i="0" dirty="0">
                <a:solidFill>
                  <a:srgbClr val="000000"/>
                </a:solidFill>
                <a:effectLst/>
                <a:latin typeface="Times New Roman" panose="02020603050405020304" pitchFamily="18" charset="0"/>
              </a:rPr>
              <a:t>. (2022, April 14). IEEE Conference Publication | IEEE Xplore. https://ieeexplore.ieee.org/document/9786890/</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lang="en-GB" sz="2400" dirty="0">
              <a:solidFill>
                <a:srgbClr val="000000"/>
              </a:solidFill>
              <a:latin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IN" sz="2400" b="0" i="0" dirty="0">
                <a:solidFill>
                  <a:srgbClr val="000000"/>
                </a:solidFill>
                <a:effectLst/>
                <a:latin typeface="Times New Roman" panose="02020603050405020304" pitchFamily="18" charset="0"/>
              </a:rPr>
              <a:t>Sánchez-Caballero, A., Fuentes-Jiménez, D., &amp; </a:t>
            </a:r>
            <a:r>
              <a:rPr lang="en-IN" sz="2400" b="0" i="0" dirty="0" err="1">
                <a:solidFill>
                  <a:srgbClr val="000000"/>
                </a:solidFill>
                <a:effectLst/>
                <a:latin typeface="Times New Roman" panose="02020603050405020304" pitchFamily="18" charset="0"/>
              </a:rPr>
              <a:t>Losada</a:t>
            </a:r>
            <a:r>
              <a:rPr lang="en-IN" sz="2400" b="0" i="0" dirty="0">
                <a:solidFill>
                  <a:srgbClr val="000000"/>
                </a:solidFill>
                <a:effectLst/>
                <a:latin typeface="Times New Roman" panose="02020603050405020304" pitchFamily="18" charset="0"/>
              </a:rPr>
              <a:t>-Gutiérrez, C. (2022). Real-time human action recognition using raw depth video-based recurrent neural networks. </a:t>
            </a:r>
            <a:r>
              <a:rPr lang="en-IN" sz="2400" b="0" i="1" dirty="0">
                <a:solidFill>
                  <a:srgbClr val="000000"/>
                </a:solidFill>
                <a:effectLst/>
                <a:latin typeface="Times New Roman" panose="02020603050405020304" pitchFamily="18" charset="0"/>
              </a:rPr>
              <a:t>Multimedia Tools and Applications</a:t>
            </a:r>
            <a:r>
              <a:rPr lang="en-IN" sz="2400" b="0" i="0" dirty="0">
                <a:solidFill>
                  <a:srgbClr val="000000"/>
                </a:solidFill>
                <a:effectLst/>
                <a:latin typeface="Times New Roman" panose="02020603050405020304" pitchFamily="18" charset="0"/>
              </a:rPr>
              <a:t>, </a:t>
            </a:r>
            <a:r>
              <a:rPr lang="en-IN" sz="2400" b="0" i="1" dirty="0">
                <a:solidFill>
                  <a:srgbClr val="000000"/>
                </a:solidFill>
                <a:effectLst/>
                <a:latin typeface="Times New Roman" panose="02020603050405020304" pitchFamily="18" charset="0"/>
              </a:rPr>
              <a:t>82</a:t>
            </a:r>
            <a:r>
              <a:rPr lang="en-IN" sz="2400" b="0" i="0" dirty="0">
                <a:solidFill>
                  <a:srgbClr val="000000"/>
                </a:solidFill>
                <a:effectLst/>
                <a:latin typeface="Times New Roman" panose="02020603050405020304" pitchFamily="18" charset="0"/>
              </a:rPr>
              <a:t>(11), 16213–16235. https://doi.org/10.1007/s11042-022-14075-5</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GB" sz="2400" b="0" i="0" dirty="0">
                <a:solidFill>
                  <a:srgbClr val="000000"/>
                </a:solidFill>
                <a:effectLst/>
                <a:latin typeface="Times New Roman" panose="02020603050405020304" pitchFamily="18" charset="0"/>
              </a:rPr>
              <a:t>Yang, C., Hsu, S., Hsu, Y., &amp; Kang, Y. (2023). HAR-time: human action recognition with time factor analysis on worker operating time. </a:t>
            </a:r>
            <a:r>
              <a:rPr lang="en-GB" sz="2400" b="0" i="1" dirty="0">
                <a:solidFill>
                  <a:srgbClr val="000000"/>
                </a:solidFill>
                <a:effectLst/>
                <a:latin typeface="Times New Roman" panose="02020603050405020304" pitchFamily="18" charset="0"/>
              </a:rPr>
              <a:t>International Journal of Computer Integrated Manufacturing</a:t>
            </a:r>
            <a:r>
              <a:rPr lang="en-GB" sz="2400" b="0" i="0" dirty="0">
                <a:solidFill>
                  <a:srgbClr val="000000"/>
                </a:solidFill>
                <a:effectLst/>
                <a:latin typeface="Times New Roman" panose="02020603050405020304" pitchFamily="18" charset="0"/>
              </a:rPr>
              <a:t>, </a:t>
            </a:r>
            <a:r>
              <a:rPr lang="en-GB" sz="2400" b="0" i="1" dirty="0">
                <a:solidFill>
                  <a:srgbClr val="000000"/>
                </a:solidFill>
                <a:effectLst/>
                <a:latin typeface="Times New Roman" panose="02020603050405020304" pitchFamily="18" charset="0"/>
              </a:rPr>
              <a:t>36</a:t>
            </a:r>
            <a:r>
              <a:rPr lang="en-GB" sz="2400" b="0" i="0" dirty="0">
                <a:solidFill>
                  <a:srgbClr val="000000"/>
                </a:solidFill>
                <a:effectLst/>
                <a:latin typeface="Times New Roman" panose="02020603050405020304" pitchFamily="18" charset="0"/>
              </a:rPr>
              <a:t>(8), 1219–1237. https://doi.org/10.1080/0951192x.2023.2177736</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lang="en-GB" sz="2400" dirty="0">
              <a:solidFill>
                <a:srgbClr val="000000"/>
              </a:solidFill>
              <a:latin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IN" sz="2400" b="0" i="0" dirty="0">
                <a:solidFill>
                  <a:srgbClr val="000000"/>
                </a:solidFill>
                <a:effectLst/>
                <a:latin typeface="Times New Roman" panose="02020603050405020304" pitchFamily="18" charset="0"/>
              </a:rPr>
              <a:t>Khan, S., Khan, M. A., </a:t>
            </a:r>
            <a:r>
              <a:rPr lang="en-IN" sz="2400" b="0" i="0" dirty="0" err="1">
                <a:solidFill>
                  <a:srgbClr val="000000"/>
                </a:solidFill>
                <a:effectLst/>
                <a:latin typeface="Times New Roman" panose="02020603050405020304" pitchFamily="18" charset="0"/>
              </a:rPr>
              <a:t>Alhaisoni</a:t>
            </a:r>
            <a:r>
              <a:rPr lang="en-IN" sz="2400" b="0" i="0" dirty="0">
                <a:solidFill>
                  <a:srgbClr val="000000"/>
                </a:solidFill>
                <a:effectLst/>
                <a:latin typeface="Times New Roman" panose="02020603050405020304" pitchFamily="18" charset="0"/>
              </a:rPr>
              <a:t>, M., Tariq, U., Yong, H., </a:t>
            </a:r>
            <a:r>
              <a:rPr lang="en-IN" sz="2400" b="0" i="0" dirty="0" err="1">
                <a:solidFill>
                  <a:srgbClr val="000000"/>
                </a:solidFill>
                <a:effectLst/>
                <a:latin typeface="Times New Roman" panose="02020603050405020304" pitchFamily="18" charset="0"/>
              </a:rPr>
              <a:t>Armghan</a:t>
            </a:r>
            <a:r>
              <a:rPr lang="en-IN" sz="2400" b="0" i="0" dirty="0">
                <a:solidFill>
                  <a:srgbClr val="000000"/>
                </a:solidFill>
                <a:effectLst/>
                <a:latin typeface="Times New Roman" panose="02020603050405020304" pitchFamily="18" charset="0"/>
              </a:rPr>
              <a:t>, A., &amp; </a:t>
            </a:r>
            <a:r>
              <a:rPr lang="en-IN" sz="2400" b="0" i="0" dirty="0" err="1">
                <a:solidFill>
                  <a:srgbClr val="000000"/>
                </a:solidFill>
                <a:effectLst/>
                <a:latin typeface="Times New Roman" panose="02020603050405020304" pitchFamily="18" charset="0"/>
              </a:rPr>
              <a:t>Alenezi</a:t>
            </a:r>
            <a:r>
              <a:rPr lang="en-IN" sz="2400" b="0" i="0" dirty="0">
                <a:solidFill>
                  <a:srgbClr val="000000"/>
                </a:solidFill>
                <a:effectLst/>
                <a:latin typeface="Times New Roman" panose="02020603050405020304" pitchFamily="18" charset="0"/>
              </a:rPr>
              <a:t>, F. (2021). Human Action recognition: a paradigm of best deep learning features selection and serial based extended fusion. </a:t>
            </a:r>
            <a:r>
              <a:rPr lang="en-IN" sz="2400" b="0" i="1" dirty="0">
                <a:solidFill>
                  <a:srgbClr val="000000"/>
                </a:solidFill>
                <a:effectLst/>
                <a:latin typeface="Times New Roman" panose="02020603050405020304" pitchFamily="18" charset="0"/>
              </a:rPr>
              <a:t>Sensors</a:t>
            </a:r>
            <a:r>
              <a:rPr lang="en-IN" sz="2400" b="0" i="0" dirty="0">
                <a:solidFill>
                  <a:srgbClr val="000000"/>
                </a:solidFill>
                <a:effectLst/>
                <a:latin typeface="Times New Roman" panose="02020603050405020304" pitchFamily="18" charset="0"/>
              </a:rPr>
              <a:t>, </a:t>
            </a:r>
            <a:r>
              <a:rPr lang="en-IN" sz="2400" b="0" i="1" dirty="0">
                <a:solidFill>
                  <a:srgbClr val="000000"/>
                </a:solidFill>
                <a:effectLst/>
                <a:latin typeface="Times New Roman" panose="02020603050405020304" pitchFamily="18" charset="0"/>
              </a:rPr>
              <a:t>21</a:t>
            </a:r>
            <a:r>
              <a:rPr lang="en-IN" sz="2400" b="0" i="0" dirty="0">
                <a:solidFill>
                  <a:srgbClr val="000000"/>
                </a:solidFill>
                <a:effectLst/>
                <a:latin typeface="Times New Roman" panose="02020603050405020304" pitchFamily="18" charset="0"/>
              </a:rPr>
              <a:t>(23), 7941. https://doi.org/10.3390/s21237941</a:t>
            </a:r>
            <a:endParaRPr lang="en-GB" sz="2400" b="0" i="0" dirty="0">
              <a:solidFill>
                <a:srgbClr val="000000"/>
              </a:solidFill>
              <a:effectLst/>
              <a:latin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642010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2D10B-F54B-DB9A-7433-7418F1DC2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AFDF0-3670-D753-2E17-77D9A5369255}"/>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1D6BB99F-F84F-3921-D134-E35BCB631B96}"/>
              </a:ext>
            </a:extLst>
          </p:cNvPr>
          <p:cNvSpPr>
            <a:spLocks noGrp="1"/>
          </p:cNvSpPr>
          <p:nvPr>
            <p:ph sz="quarter" idx="1"/>
          </p:nvPr>
        </p:nvSpPr>
        <p:spPr/>
        <p:txBody>
          <a:bodyPr>
            <a:normAutofit fontScale="77500" lnSpcReduction="20000"/>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GB" sz="2400" b="0" i="0" dirty="0">
                <a:solidFill>
                  <a:srgbClr val="000000"/>
                </a:solidFill>
                <a:effectLst/>
                <a:latin typeface="Times New Roman" panose="02020603050405020304" pitchFamily="18" charset="0"/>
              </a:rPr>
              <a:t>Karim, M., Khalid, S., </a:t>
            </a:r>
            <a:r>
              <a:rPr lang="en-GB" sz="2400" b="0" i="0" dirty="0" err="1">
                <a:solidFill>
                  <a:srgbClr val="000000"/>
                </a:solidFill>
                <a:effectLst/>
                <a:latin typeface="Times New Roman" panose="02020603050405020304" pitchFamily="18" charset="0"/>
              </a:rPr>
              <a:t>Aleryani</a:t>
            </a:r>
            <a:r>
              <a:rPr lang="en-GB" sz="2400" b="0" i="0" dirty="0">
                <a:solidFill>
                  <a:srgbClr val="000000"/>
                </a:solidFill>
                <a:effectLst/>
                <a:latin typeface="Times New Roman" panose="02020603050405020304" pitchFamily="18" charset="0"/>
              </a:rPr>
              <a:t>, A., Khan, J., Ullah, I., &amp; Ali, Z. (2024). Human Action Recognition Systems: A Review of the Trends and State-of-the-Art. </a:t>
            </a:r>
            <a:r>
              <a:rPr lang="en-GB" sz="2400" b="0" i="1" dirty="0">
                <a:solidFill>
                  <a:srgbClr val="000000"/>
                </a:solidFill>
                <a:effectLst/>
                <a:latin typeface="Times New Roman" panose="02020603050405020304" pitchFamily="18" charset="0"/>
              </a:rPr>
              <a:t>IEEE Access</a:t>
            </a:r>
            <a:r>
              <a:rPr lang="en-GB" sz="2400" b="0" i="0" dirty="0">
                <a:solidFill>
                  <a:srgbClr val="000000"/>
                </a:solidFill>
                <a:effectLst/>
                <a:latin typeface="Times New Roman" panose="02020603050405020304" pitchFamily="18" charset="0"/>
              </a:rPr>
              <a:t>, </a:t>
            </a:r>
            <a:r>
              <a:rPr lang="en-GB" sz="2400" b="0" i="1" dirty="0">
                <a:solidFill>
                  <a:srgbClr val="000000"/>
                </a:solidFill>
                <a:effectLst/>
                <a:latin typeface="Times New Roman" panose="02020603050405020304" pitchFamily="18" charset="0"/>
              </a:rPr>
              <a:t>12</a:t>
            </a:r>
            <a:r>
              <a:rPr lang="en-GB" sz="2400" b="0" i="0" dirty="0">
                <a:solidFill>
                  <a:srgbClr val="000000"/>
                </a:solidFill>
                <a:effectLst/>
                <a:latin typeface="Times New Roman" panose="02020603050405020304" pitchFamily="18" charset="0"/>
              </a:rPr>
              <a:t>, 36372–36390. https://doi.org/10.1109/access.2024.3373199</a:t>
            </a:r>
            <a:endParaRPr lang="en-US" altLang="en-US" sz="2800" dirty="0">
              <a:solidFill>
                <a:srgbClr val="000000"/>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GB" sz="2400" b="0" i="0" dirty="0">
                <a:solidFill>
                  <a:srgbClr val="000000"/>
                </a:solidFill>
                <a:effectLst/>
                <a:latin typeface="Times New Roman" panose="02020603050405020304" pitchFamily="18" charset="0"/>
              </a:rPr>
              <a:t>Morshed, M. G., Sultana, T., Alam, A., &amp; Lee, Y. (2023). Human Action Recognition: A Taxonomy-Based Survey, updates, and opportunities. </a:t>
            </a:r>
            <a:r>
              <a:rPr lang="en-GB" sz="2400" b="0" i="1" dirty="0">
                <a:solidFill>
                  <a:srgbClr val="000000"/>
                </a:solidFill>
                <a:effectLst/>
                <a:latin typeface="Times New Roman" panose="02020603050405020304" pitchFamily="18" charset="0"/>
              </a:rPr>
              <a:t>Sensors</a:t>
            </a:r>
            <a:r>
              <a:rPr lang="en-GB" sz="2400" b="0" i="0" dirty="0">
                <a:solidFill>
                  <a:srgbClr val="000000"/>
                </a:solidFill>
                <a:effectLst/>
                <a:latin typeface="Times New Roman" panose="02020603050405020304" pitchFamily="18" charset="0"/>
              </a:rPr>
              <a:t>, </a:t>
            </a:r>
            <a:r>
              <a:rPr lang="en-GB" sz="2400" b="0" i="1" dirty="0">
                <a:solidFill>
                  <a:srgbClr val="000000"/>
                </a:solidFill>
                <a:effectLst/>
                <a:latin typeface="Times New Roman" panose="02020603050405020304" pitchFamily="18" charset="0"/>
              </a:rPr>
              <a:t>23</a:t>
            </a:r>
            <a:r>
              <a:rPr lang="en-GB" sz="2400" b="0" i="0" dirty="0">
                <a:solidFill>
                  <a:srgbClr val="000000"/>
                </a:solidFill>
                <a:effectLst/>
                <a:latin typeface="Times New Roman" panose="02020603050405020304" pitchFamily="18" charset="0"/>
              </a:rPr>
              <a:t>(4), 2182. https://doi.org/10.3390/s23042182</a:t>
            </a:r>
            <a:endParaRPr lang="en-US" sz="2800" dirty="0">
              <a:solidFill>
                <a:srgbClr val="000000"/>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Sarveshwaran</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 Joseph, I. T., M, M., &amp; P, K. (2022). Investigation on Human Activity Recognition using Deep Learning. </a:t>
            </a:r>
            <a:r>
              <a:rPr kumimoji="0" lang="en-US" altLang="en-US" sz="2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Procedia Computer Science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204</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73–80. </a:t>
            </a:r>
            <a:r>
              <a:rPr kumimoji="0" lang="en-US" altLang="en-US" sz="2800" b="0" i="0"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2"/>
              </a:rPr>
              <a:t>https://doi.org/10.1016/j.procs.2022.08.009</a:t>
            </a:r>
            <a:endParaRPr kumimoji="0" lang="en-US" altLang="en-US" sz="2800" b="0" i="0"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lang="en-US" altLang="en-US" sz="2800" dirty="0">
              <a:solidFill>
                <a:srgbClr val="000000"/>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IN" sz="2400" b="0" i="0" dirty="0">
                <a:solidFill>
                  <a:srgbClr val="000000"/>
                </a:solidFill>
                <a:effectLst/>
                <a:latin typeface="Times New Roman" panose="02020603050405020304" pitchFamily="18" charset="0"/>
              </a:rPr>
              <a:t>Pham, H. H., </a:t>
            </a:r>
            <a:r>
              <a:rPr lang="en-IN" sz="2400" b="0" i="0" dirty="0" err="1">
                <a:solidFill>
                  <a:srgbClr val="000000"/>
                </a:solidFill>
                <a:effectLst/>
                <a:latin typeface="Times New Roman" panose="02020603050405020304" pitchFamily="18" charset="0"/>
              </a:rPr>
              <a:t>Khoudour</a:t>
            </a:r>
            <a:r>
              <a:rPr lang="en-IN" sz="2400" b="0" i="0" dirty="0">
                <a:solidFill>
                  <a:srgbClr val="000000"/>
                </a:solidFill>
                <a:effectLst/>
                <a:latin typeface="Times New Roman" panose="02020603050405020304" pitchFamily="18" charset="0"/>
              </a:rPr>
              <a:t>, L., </a:t>
            </a:r>
            <a:r>
              <a:rPr lang="en-IN" sz="2400" b="0" i="0" dirty="0" err="1">
                <a:solidFill>
                  <a:srgbClr val="000000"/>
                </a:solidFill>
                <a:effectLst/>
                <a:latin typeface="Times New Roman" panose="02020603050405020304" pitchFamily="18" charset="0"/>
              </a:rPr>
              <a:t>Crouzil</a:t>
            </a:r>
            <a:r>
              <a:rPr lang="en-IN" sz="2400" b="0" i="0" dirty="0">
                <a:solidFill>
                  <a:srgbClr val="000000"/>
                </a:solidFill>
                <a:effectLst/>
                <a:latin typeface="Times New Roman" panose="02020603050405020304" pitchFamily="18" charset="0"/>
              </a:rPr>
              <a:t>, A., </a:t>
            </a:r>
            <a:r>
              <a:rPr lang="en-IN" sz="2400" b="0" i="0" dirty="0" err="1">
                <a:solidFill>
                  <a:srgbClr val="000000"/>
                </a:solidFill>
                <a:effectLst/>
                <a:latin typeface="Times New Roman" panose="02020603050405020304" pitchFamily="18" charset="0"/>
              </a:rPr>
              <a:t>Zegers</a:t>
            </a:r>
            <a:r>
              <a:rPr lang="en-IN" sz="2400" b="0" i="0" dirty="0">
                <a:solidFill>
                  <a:srgbClr val="000000"/>
                </a:solidFill>
                <a:effectLst/>
                <a:latin typeface="Times New Roman" panose="02020603050405020304" pitchFamily="18" charset="0"/>
              </a:rPr>
              <a:t>, P., &amp; </a:t>
            </a:r>
            <a:r>
              <a:rPr lang="en-IN" sz="2400" b="0" i="0" dirty="0" err="1">
                <a:solidFill>
                  <a:srgbClr val="000000"/>
                </a:solidFill>
                <a:effectLst/>
                <a:latin typeface="Times New Roman" panose="02020603050405020304" pitchFamily="18" charset="0"/>
              </a:rPr>
              <a:t>Velastin</a:t>
            </a:r>
            <a:r>
              <a:rPr lang="en-IN" sz="2400" b="0" i="0" dirty="0">
                <a:solidFill>
                  <a:srgbClr val="000000"/>
                </a:solidFill>
                <a:effectLst/>
                <a:latin typeface="Times New Roman" panose="02020603050405020304" pitchFamily="18" charset="0"/>
              </a:rPr>
              <a:t>, S. A. (2022). Video-based Human Action Recognition using Deep Learning: A Review. </a:t>
            </a:r>
            <a:r>
              <a:rPr lang="en-IN" sz="2400" b="0" i="1" dirty="0" err="1">
                <a:solidFill>
                  <a:srgbClr val="000000"/>
                </a:solidFill>
                <a:effectLst/>
                <a:latin typeface="Times New Roman" panose="02020603050405020304" pitchFamily="18" charset="0"/>
              </a:rPr>
              <a:t>arXiv</a:t>
            </a:r>
            <a:r>
              <a:rPr lang="en-IN" sz="2400" b="0" i="1" dirty="0">
                <a:solidFill>
                  <a:srgbClr val="000000"/>
                </a:solidFill>
                <a:effectLst/>
                <a:latin typeface="Times New Roman" panose="02020603050405020304" pitchFamily="18" charset="0"/>
              </a:rPr>
              <a:t> (Cornell University)</a:t>
            </a:r>
            <a:r>
              <a:rPr lang="en-IN" sz="2400" b="0" i="0" dirty="0">
                <a:solidFill>
                  <a:srgbClr val="000000"/>
                </a:solidFill>
                <a:effectLst/>
                <a:latin typeface="Times New Roman" panose="02020603050405020304" pitchFamily="18" charset="0"/>
              </a:rPr>
              <a:t>. https://doi.org/10.48550/arxiv.2208.03775</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IN" altLang="en-US" sz="2400" u="none" strike="noStrike" cap="none" normalizeH="0" baseline="0" dirty="0">
              <a:ln>
                <a:noFill/>
              </a:ln>
              <a:solidFill>
                <a:srgbClr val="000000"/>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GB" sz="2400" b="0" i="0" dirty="0">
                <a:solidFill>
                  <a:srgbClr val="000000"/>
                </a:solidFill>
                <a:effectLst/>
                <a:latin typeface="Times New Roman" panose="02020603050405020304" pitchFamily="18" charset="0"/>
              </a:rPr>
              <a:t>Wu, Z., &amp; Du, H. (2022). Research on Human Action feature detection and recognition algorithm based on deep learning. </a:t>
            </a:r>
            <a:r>
              <a:rPr lang="en-GB" sz="2400" b="0" i="1" dirty="0">
                <a:solidFill>
                  <a:srgbClr val="000000"/>
                </a:solidFill>
                <a:effectLst/>
                <a:latin typeface="Times New Roman" panose="02020603050405020304" pitchFamily="18" charset="0"/>
              </a:rPr>
              <a:t>Mobile Information Systems</a:t>
            </a:r>
            <a:r>
              <a:rPr lang="en-GB" sz="2400" b="0" i="0" dirty="0">
                <a:solidFill>
                  <a:srgbClr val="000000"/>
                </a:solidFill>
                <a:effectLst/>
                <a:latin typeface="Times New Roman" panose="02020603050405020304" pitchFamily="18" charset="0"/>
              </a:rPr>
              <a:t>, </a:t>
            </a:r>
            <a:r>
              <a:rPr lang="en-GB" sz="2400" b="0" i="1" dirty="0">
                <a:solidFill>
                  <a:srgbClr val="000000"/>
                </a:solidFill>
                <a:effectLst/>
                <a:latin typeface="Times New Roman" panose="02020603050405020304" pitchFamily="18" charset="0"/>
              </a:rPr>
              <a:t>2022</a:t>
            </a:r>
            <a:r>
              <a:rPr lang="en-GB" sz="2400" b="0" i="0" dirty="0">
                <a:solidFill>
                  <a:srgbClr val="000000"/>
                </a:solidFill>
                <a:effectLst/>
                <a:latin typeface="Times New Roman" panose="02020603050405020304" pitchFamily="18" charset="0"/>
              </a:rPr>
              <a:t>, 1–12. https://doi.org/10.1155/2022/4652946</a:t>
            </a: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139935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92D0-02B1-89E6-1CEB-191244AD9905}"/>
              </a:ext>
            </a:extLst>
          </p:cNvPr>
          <p:cNvSpPr>
            <a:spLocks noGrp="1"/>
          </p:cNvSpPr>
          <p:nvPr>
            <p:ph type="title"/>
          </p:nvPr>
        </p:nvSpPr>
        <p:spPr/>
        <p:txBody>
          <a:bodyPr/>
          <a:lstStyle/>
          <a:p>
            <a:r>
              <a:rPr kumimoji="0" lang="en-US" altLang="en-US" sz="3200" b="1" i="0" u="none" strike="noStrike" cap="none" normalizeH="0" baseline="0" dirty="0">
                <a:ln>
                  <a:noFill/>
                </a:ln>
                <a:solidFill>
                  <a:schemeClr val="tx1"/>
                </a:solidFill>
                <a:effectLst/>
                <a:latin typeface="Arial" panose="020B0604020202020204" pitchFamily="34" charset="0"/>
              </a:rPr>
              <a:t>Conclusion</a:t>
            </a:r>
            <a:r>
              <a:rPr kumimoji="0" lang="en-US" altLang="en-US" sz="3200" b="0" i="0" u="none" strike="noStrike" cap="none" normalizeH="0" baseline="0" dirty="0">
                <a:ln>
                  <a:noFill/>
                </a:ln>
                <a:solidFill>
                  <a:schemeClr val="tx1"/>
                </a:solidFill>
                <a:effectLst/>
                <a:latin typeface="Arial" panose="020B0604020202020204" pitchFamily="34" charset="0"/>
              </a:rPr>
              <a:t>:</a:t>
            </a:r>
            <a:endParaRPr lang="en-IN" dirty="0"/>
          </a:p>
        </p:txBody>
      </p:sp>
      <p:sp>
        <p:nvSpPr>
          <p:cNvPr id="5" name="Rectangle 2">
            <a:extLst>
              <a:ext uri="{FF2B5EF4-FFF2-40B4-BE49-F238E27FC236}">
                <a16:creationId xmlns:a16="http://schemas.microsoft.com/office/drawing/2014/main" id="{CF951E36-B33E-461A-506D-5BA9196D0016}"/>
              </a:ext>
            </a:extLst>
          </p:cNvPr>
          <p:cNvSpPr>
            <a:spLocks noGrp="1" noChangeArrowheads="1"/>
          </p:cNvSpPr>
          <p:nvPr>
            <p:ph sz="quarter" idx="1"/>
          </p:nvPr>
        </p:nvSpPr>
        <p:spPr bwMode="auto">
          <a:xfrm>
            <a:off x="685800" y="2133600"/>
            <a:ext cx="102869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project showcases the successful integration of 3D-CNN and LSTM models for real-time human action recognition, enabling accurate detection of complex actions like walking with a dog, fighting, and car crashes in dynamic environments. By leveraging spatial and temporal features, the system overcomes challenges such as occlusions, varying lighting, and crowded settings, offering robust performance. The user-friendly interface, historical data retrieval, and real-time processing capabilities make it highly practical for applications in public surveillance, smart cities, crowd management, and behavioral analysis. The project highlights the potential of combining advanced deep learning techniques for scalable, efficient, and reliable action recognition in real-world scenarios.</a:t>
            </a:r>
          </a:p>
        </p:txBody>
      </p:sp>
    </p:spTree>
    <p:extLst>
      <p:ext uri="{BB962C8B-B14F-4D97-AF65-F5344CB8AC3E}">
        <p14:creationId xmlns:p14="http://schemas.microsoft.com/office/powerpoint/2010/main" val="225294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786C-0A01-3CA7-10A3-08C21690277F}"/>
              </a:ext>
            </a:extLst>
          </p:cNvPr>
          <p:cNvSpPr>
            <a:spLocks noGrp="1"/>
          </p:cNvSpPr>
          <p:nvPr>
            <p:ph type="title"/>
          </p:nvPr>
        </p:nvSpPr>
        <p:spPr/>
        <p:txBody>
          <a:bodyPr/>
          <a:lstStyle/>
          <a:p>
            <a:r>
              <a:rPr lang="en-US" b="1" dirty="0"/>
              <a:t>Abstract</a:t>
            </a:r>
            <a:br>
              <a:rPr lang="en-US" dirty="0"/>
            </a:br>
            <a:endParaRPr lang="en-IN" dirty="0"/>
          </a:p>
        </p:txBody>
      </p:sp>
      <p:sp>
        <p:nvSpPr>
          <p:cNvPr id="3" name="Content Placeholder 2">
            <a:extLst>
              <a:ext uri="{FF2B5EF4-FFF2-40B4-BE49-F238E27FC236}">
                <a16:creationId xmlns:a16="http://schemas.microsoft.com/office/drawing/2014/main" id="{57D0216E-179E-1059-FA46-5E8B08DFF965}"/>
              </a:ext>
            </a:extLst>
          </p:cNvPr>
          <p:cNvSpPr>
            <a:spLocks noGrp="1"/>
          </p:cNvSpPr>
          <p:nvPr>
            <p:ph sz="quarter" idx="1"/>
          </p:nvPr>
        </p:nvSpPr>
        <p:spPr/>
        <p:txBody>
          <a:bodyPr>
            <a:normAutofit/>
          </a:bodyPr>
          <a:lstStyle/>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This project presents a hybrid approach for human action recognition in public spaces using 3D Convolutional Neural Networks (3D-CNN) and Long Short-Term Memory (LSTM) networks. The system captures spatial features from video frames with 3D-CNN and learns temporal dependencies with LSTM, enabling accurate action detection in real-time. The model is trained on a diverse dataset, ensuring robustness in varying environmental conditions. This approach is particularly effective for recognizing critical actions such as fighting or accidents, enhancing security and safety. The solution is suitable for applications in smart cities and public safety, with future improvements aimed at handling occlusions, multiple people, and more complex action recognition scenarios.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9464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73AE-3450-F759-4866-26D66F4D885E}"/>
              </a:ext>
            </a:extLst>
          </p:cNvPr>
          <p:cNvSpPr>
            <a:spLocks noGrp="1"/>
          </p:cNvSpPr>
          <p:nvPr>
            <p:ph type="title"/>
          </p:nvPr>
        </p:nvSpPr>
        <p:spPr/>
        <p:txBody>
          <a:bodyPr/>
          <a:lstStyle/>
          <a:p>
            <a:r>
              <a:rPr lang="en-US" b="1" dirty="0" err="1"/>
              <a:t>Prposed</a:t>
            </a:r>
            <a:r>
              <a:rPr lang="en-US" b="1" dirty="0"/>
              <a:t> System</a:t>
            </a:r>
            <a:br>
              <a:rPr lang="en-US" dirty="0"/>
            </a:br>
            <a:endParaRPr lang="en-IN" dirty="0"/>
          </a:p>
        </p:txBody>
      </p:sp>
      <p:sp>
        <p:nvSpPr>
          <p:cNvPr id="3" name="Content Placeholder 2">
            <a:extLst>
              <a:ext uri="{FF2B5EF4-FFF2-40B4-BE49-F238E27FC236}">
                <a16:creationId xmlns:a16="http://schemas.microsoft.com/office/drawing/2014/main" id="{A8909829-3FC0-01CC-31D7-84ABB72D2702}"/>
              </a:ext>
            </a:extLst>
          </p:cNvPr>
          <p:cNvSpPr>
            <a:spLocks noGrp="1"/>
          </p:cNvSpPr>
          <p:nvPr>
            <p:ph sz="quarter" idx="1"/>
          </p:nvPr>
        </p:nvSpPr>
        <p:spPr>
          <a:xfrm>
            <a:off x="609600" y="1417638"/>
            <a:ext cx="9956800" cy="5056314"/>
          </a:xfrm>
        </p:spPr>
        <p:txBody>
          <a:bodyPr>
            <a:normAutofit/>
          </a:bodyPr>
          <a:lstStyle/>
          <a:p>
            <a:pPr>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The proposed system focuses on human action recognition in public spaces using a combination of 3D Convolutional Neural Networks (3D-CNN) and Long Short-Term Memory (LSTM) networks. By capturing both spatial and temporal features from video sequences, the system can accurately detect and classify a wide range of human actions in dynamic and complex environments. It addresses challenges like occlusions, varying lighting, and crowded scenes, ensuring reliable performance in real-world public spaces. The model is designed for real-time action detection, making it a suitable solution for automated surveillance, public safety, and behavior analysis in urban areas.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977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7742-3148-4401-702D-81275125FDAC}"/>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ABCEB854-B3C1-4D24-DC24-A37CE9F8BF63}"/>
              </a:ext>
            </a:extLst>
          </p:cNvPr>
          <p:cNvSpPr>
            <a:spLocks noGrp="1"/>
          </p:cNvSpPr>
          <p:nvPr>
            <p:ph sz="quarter" idx="1"/>
          </p:nvPr>
        </p:nvSpPr>
        <p:spPr/>
        <p:txBody>
          <a:bodyPr>
            <a:normAutofit/>
          </a:bodyPr>
          <a:lstStyle/>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1.PAPER TITLE: Deep learning-based human activity recognition using CNN, </a:t>
            </a:r>
            <a:r>
              <a:rPr lang="en-US" sz="1800" b="1" dirty="0" err="1">
                <a:solidFill>
                  <a:srgbClr val="000000"/>
                </a:solidFill>
                <a:latin typeface="Calibri" panose="020F0502020204030204" pitchFamily="34" charset="0"/>
                <a:ea typeface="Calibri" panose="020F0502020204030204" pitchFamily="34" charset="0"/>
                <a:cs typeface="Calibri" panose="020F0502020204030204" pitchFamily="34" charset="0"/>
              </a:rPr>
              <a:t>ConvLSTM</a:t>
            </a: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and LRCN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AUTHORS: Md. Ashraf </a:t>
            </a:r>
            <a:r>
              <a:rPr lang="en-US" sz="1800" b="1" dirty="0" err="1">
                <a:solidFill>
                  <a:srgbClr val="000000"/>
                </a:solidFill>
                <a:latin typeface="Calibri" panose="020F0502020204030204" pitchFamily="34" charset="0"/>
                <a:ea typeface="Calibri" panose="020F0502020204030204" pitchFamily="34" charset="0"/>
                <a:cs typeface="Calibri" panose="020F0502020204030204" pitchFamily="34" charset="0"/>
              </a:rPr>
              <a:t>Uddin,</a:t>
            </a:r>
            <a:r>
              <a:rPr lang="en-US" sz="1800" dirty="0" err="1">
                <a:latin typeface="Calibri" panose="020F0502020204030204" pitchFamily="34" charset="0"/>
                <a:ea typeface="Calibri" panose="020F0502020204030204" pitchFamily="34" charset="0"/>
                <a:cs typeface="Calibri" panose="020F0502020204030204" pitchFamily="34" charset="0"/>
              </a:rPr>
              <a:t>Md</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Alamin</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Talukder</a:t>
            </a:r>
            <a:r>
              <a:rPr lang="en-US" sz="1800" dirty="0">
                <a:latin typeface="Calibri" panose="020F0502020204030204" pitchFamily="34" charset="0"/>
                <a:ea typeface="Calibri" panose="020F0502020204030204" pitchFamily="34" charset="0"/>
                <a:cs typeface="Calibri" panose="020F0502020204030204" pitchFamily="34" charset="0"/>
              </a:rPr>
              <a:t>, Muhammad </a:t>
            </a:r>
            <a:r>
              <a:rPr lang="en-US" sz="1800" dirty="0" err="1">
                <a:latin typeface="Calibri" panose="020F0502020204030204" pitchFamily="34" charset="0"/>
                <a:ea typeface="Calibri" panose="020F0502020204030204" pitchFamily="34" charset="0"/>
                <a:cs typeface="Calibri" panose="020F0502020204030204" pitchFamily="34" charset="0"/>
              </a:rPr>
              <a:t>Sajib</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Uzzaman</a:t>
            </a:r>
            <a:r>
              <a:rPr lang="en-US" sz="1800" dirty="0">
                <a:latin typeface="Calibri" panose="020F0502020204030204" pitchFamily="34" charset="0"/>
                <a:ea typeface="Calibri" panose="020F0502020204030204" pitchFamily="34" charset="0"/>
                <a:cs typeface="Calibri" panose="020F0502020204030204" pitchFamily="34" charset="0"/>
              </a:rPr>
              <a:t>, Chandan Debnath, </a:t>
            </a:r>
            <a:r>
              <a:rPr lang="en-US" sz="1800" dirty="0" err="1">
                <a:latin typeface="Calibri" panose="020F0502020204030204" pitchFamily="34" charset="0"/>
                <a:ea typeface="Calibri" panose="020F0502020204030204" pitchFamily="34" charset="0"/>
                <a:cs typeface="Calibri" panose="020F0502020204030204" pitchFamily="34" charset="0"/>
              </a:rPr>
              <a:t>Moumita</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Chanda,Souvik</a:t>
            </a:r>
            <a:r>
              <a:rPr lang="en-US" sz="1800" dirty="0">
                <a:latin typeface="Calibri" panose="020F0502020204030204" pitchFamily="34" charset="0"/>
                <a:ea typeface="Calibri" panose="020F0502020204030204" pitchFamily="34" charset="0"/>
                <a:cs typeface="Calibri" panose="020F0502020204030204" pitchFamily="34" charset="0"/>
              </a:rPr>
              <a:t> Paul</a:t>
            </a: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DESCRIPTION OF PROPOSED ALGORITHMS:  </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The proposed models combine convolutional and recurrent networks to improve human activity recognition by extracting spatial and temporal features from video data.</a:t>
            </a:r>
            <a:endParaRPr lang="zh-CN" altLang="en-US" sz="1800" b="0" dirty="0">
              <a:latin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RESULTS OBTAINED BY AUTHORS:  </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UCF50: CNN (99.58%), LRCN (93.44%), </a:t>
            </a:r>
            <a:r>
              <a:rPr lang="en-US" sz="1800" b="0" dirty="0" err="1">
                <a:solidFill>
                  <a:srgbClr val="000000"/>
                </a:solidFill>
                <a:latin typeface="Calibri" panose="020F0502020204030204" pitchFamily="34" charset="0"/>
                <a:ea typeface="Calibri" panose="020F0502020204030204" pitchFamily="34" charset="0"/>
                <a:cs typeface="Calibri" panose="020F0502020204030204" pitchFamily="34" charset="0"/>
              </a:rPr>
              <a:t>ConvLSTM</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 (82%)</a:t>
            </a:r>
            <a:endParaRPr lang="zh-CN" altLang="en-US" sz="1800" b="0" dirty="0">
              <a:latin typeface="Calibri" panose="020F0502020204030204" pitchFamily="34" charset="0"/>
              <a:cs typeface="Calibri" panose="020F0502020204030204" pitchFamily="34" charset="0"/>
            </a:endParaRPr>
          </a:p>
          <a:p>
            <a:pPr marL="114300" indent="0" algn="just">
              <a:lnSpc>
                <a:spcPct val="90000"/>
              </a:lnSpc>
              <a:buSzPts val="2200"/>
              <a:buNone/>
            </a:pPr>
            <a:endPar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2. PAPER TITLE:  Human Action Recognition: A Taxonomy-Based Survey, Updates, and Opportunities</a:t>
            </a:r>
            <a:endParaRPr lang="zh-CN" altLang="en-US" sz="1800" b="1" dirty="0">
              <a:latin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AUTHORS:  Md Golam Morshed ,</a:t>
            </a:r>
            <a:r>
              <a:rPr lang="en-US" sz="1800" b="1" dirty="0" err="1">
                <a:solidFill>
                  <a:srgbClr val="000000"/>
                </a:solidFill>
                <a:latin typeface="Calibri" panose="020F0502020204030204" pitchFamily="34" charset="0"/>
                <a:ea typeface="Calibri" panose="020F0502020204030204" pitchFamily="34" charset="0"/>
                <a:cs typeface="Calibri" panose="020F0502020204030204" pitchFamily="34" charset="0"/>
              </a:rPr>
              <a:t>Tangina</a:t>
            </a: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Sultana Aftab Alam </a:t>
            </a:r>
            <a:r>
              <a:rPr lang="en-US" sz="1800" b="1" dirty="0" err="1">
                <a:solidFill>
                  <a:srgbClr val="000000"/>
                </a:solidFill>
                <a:latin typeface="Calibri" panose="020F0502020204030204" pitchFamily="34" charset="0"/>
                <a:ea typeface="Calibri" panose="020F0502020204030204" pitchFamily="34" charset="0"/>
                <a:cs typeface="Calibri" panose="020F0502020204030204" pitchFamily="34" charset="0"/>
              </a:rPr>
              <a:t>andYoung</a:t>
            </a: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-Koo Lee</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DESCRIPTION OF PROPOSED ALGORITHMS: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These AI-driven systems are capable of identifying network anomalies, detection intrusion with high accuracy and minimizing using Convolutional Neural Network (CNN) </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RESULTS OBTAINED BY AUTHORS: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The system demonstrated 95% accuracy.</a:t>
            </a:r>
          </a:p>
          <a:p>
            <a:endParaRPr lang="en-IN" sz="1800" dirty="0"/>
          </a:p>
        </p:txBody>
      </p:sp>
    </p:spTree>
    <p:extLst>
      <p:ext uri="{BB962C8B-B14F-4D97-AF65-F5344CB8AC3E}">
        <p14:creationId xmlns:p14="http://schemas.microsoft.com/office/powerpoint/2010/main" val="316969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FCF4-FE48-D9EE-C45D-BC9529616387}"/>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CONTINUED LITERATURE SURVEY</a:t>
            </a:r>
            <a:endParaRPr lang="en-IN" dirty="0"/>
          </a:p>
        </p:txBody>
      </p:sp>
      <p:sp>
        <p:nvSpPr>
          <p:cNvPr id="3" name="Content Placeholder 2">
            <a:extLst>
              <a:ext uri="{FF2B5EF4-FFF2-40B4-BE49-F238E27FC236}">
                <a16:creationId xmlns:a16="http://schemas.microsoft.com/office/drawing/2014/main" id="{9C55B2C0-B67F-BA89-0179-EAA4BEF5247B}"/>
              </a:ext>
            </a:extLst>
          </p:cNvPr>
          <p:cNvSpPr>
            <a:spLocks noGrp="1"/>
          </p:cNvSpPr>
          <p:nvPr>
            <p:ph sz="quarter" idx="1"/>
          </p:nvPr>
        </p:nvSpPr>
        <p:spPr/>
        <p:txBody>
          <a:bodyPr>
            <a:normAutofit/>
          </a:bodyPr>
          <a:lstStyle/>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3. PAPER TITLE: Human Action Recognition in Public Spaces using Depth Maps</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AUTHORS: M. S. Hossain, M. A. Islam, M. M. Uddin</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DESCRIPTION OF PROPOSED ALGORITHMS:   </a:t>
            </a:r>
            <a:r>
              <a:rPr lang="en-US" sz="1900" b="0" dirty="0">
                <a:solidFill>
                  <a:srgbClr val="000000"/>
                </a:solidFill>
                <a:latin typeface="Calibri" panose="020F0502020204030204" pitchFamily="34" charset="0"/>
                <a:ea typeface="Calibri" panose="020F0502020204030204" pitchFamily="34" charset="0"/>
                <a:cs typeface="Calibri" panose="020F0502020204030204" pitchFamily="34" charset="0"/>
              </a:rPr>
              <a:t>A depth-based CNN model that integrates RGB-D data to capture spatial and temporal features for recognizing human actions in public spaces.</a:t>
            </a:r>
            <a:endParaRPr lang="en-US" sz="1900" b="0" dirty="0">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RESULTS OBTAINED BY AUTHORS: </a:t>
            </a: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The system demonstrated 94.2% accuracy.</a:t>
            </a:r>
            <a:endParaRPr lang="en-US" sz="1900" dirty="0">
              <a:latin typeface="Calibri" panose="020F0502020204030204" pitchFamily="34" charset="0"/>
              <a:ea typeface="Calibri" panose="020F0502020204030204" pitchFamily="34" charset="0"/>
              <a:cs typeface="Calibri" panose="020F0502020204030204" pitchFamily="34" charset="0"/>
            </a:endParaRPr>
          </a:p>
          <a:p>
            <a:pPr algn="just">
              <a:buSzPts val="2200"/>
            </a:pPr>
            <a:endPar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4. PAPER TITLE:  Real-Time Human Action Recognition in Videos Using 3D Convolutional Neural Networks</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AUTHORS: M. D. J. He, Z. Wei</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DESCRIPTION OF PROPOSED ALGORITHMS:  </a:t>
            </a:r>
            <a:r>
              <a:rPr lang="en-US" sz="1900" b="0" dirty="0">
                <a:solidFill>
                  <a:srgbClr val="000000"/>
                </a:solidFill>
                <a:latin typeface="Calibri" panose="020F0502020204030204" pitchFamily="34" charset="0"/>
                <a:ea typeface="Calibri" panose="020F0502020204030204" pitchFamily="34" charset="0"/>
                <a:cs typeface="Calibri" panose="020F0502020204030204" pitchFamily="34" charset="0"/>
              </a:rPr>
              <a:t>A 3D CNN-based approach that captures spatiotemporal features from video sequences for real-time human action recognition.</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RESULTS OBTAINED BY AUTHORS: </a:t>
            </a: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The system demonstrated 91.5% accuracy.</a:t>
            </a:r>
            <a:endParaRPr lang="en-US" sz="19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73645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0A8A-E0BA-BBB9-14DF-6401D4C87EA8}"/>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CONTINUED LITERATURE SURVEY</a:t>
            </a:r>
            <a:endParaRPr lang="en-IN" dirty="0"/>
          </a:p>
        </p:txBody>
      </p:sp>
      <p:sp>
        <p:nvSpPr>
          <p:cNvPr id="3" name="Content Placeholder 2">
            <a:extLst>
              <a:ext uri="{FF2B5EF4-FFF2-40B4-BE49-F238E27FC236}">
                <a16:creationId xmlns:a16="http://schemas.microsoft.com/office/drawing/2014/main" id="{6E8DE153-5F4F-E504-AAF4-B0C3229D3875}"/>
              </a:ext>
            </a:extLst>
          </p:cNvPr>
          <p:cNvSpPr>
            <a:spLocks noGrp="1"/>
          </p:cNvSpPr>
          <p:nvPr>
            <p:ph sz="quarter" idx="1"/>
          </p:nvPr>
        </p:nvSpPr>
        <p:spPr/>
        <p:txBody>
          <a:bodyPr>
            <a:normAutofit/>
          </a:bodyPr>
          <a:lstStyle/>
          <a:p>
            <a:pPr algn="jus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5. PAPER TITLE:  </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Pose-Track: Joint 3D Human Pose Estimation and Tracking in the Wild</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AUTHORS:   S. X. Yu, A. K. D. P. K. Reddy</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DESCRIPTION OF PROPOSED ALGORITHMS:  </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A joint 3D human pose estimation and tracking method for real-time action recognition in dynamic and unconstrained environments.</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RESULTS OBTAINED BY AUTHORS: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The system demonstrated 80% accuracy.</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None/>
            </a:pPr>
            <a:endPar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6. PAPER TITLE:  </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Two-Stream Inflated 3D </a:t>
            </a:r>
            <a:r>
              <a:rPr lang="en-US" sz="1800" b="0" dirty="0" err="1">
                <a:solidFill>
                  <a:srgbClr val="000000"/>
                </a:solidFill>
                <a:latin typeface="Calibri" panose="020F0502020204030204" pitchFamily="34" charset="0"/>
                <a:ea typeface="Calibri" panose="020F0502020204030204" pitchFamily="34" charset="0"/>
                <a:cs typeface="Calibri" panose="020F0502020204030204" pitchFamily="34" charset="0"/>
              </a:rPr>
              <a:t>ConvNet</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 for Action Recognition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AUTHORS:  </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J. </a:t>
            </a:r>
            <a:r>
              <a:rPr lang="en-US" sz="1800" b="0" dirty="0" err="1">
                <a:solidFill>
                  <a:srgbClr val="000000"/>
                </a:solidFill>
                <a:latin typeface="Calibri" panose="020F0502020204030204" pitchFamily="34" charset="0"/>
                <a:ea typeface="Calibri" panose="020F0502020204030204" pitchFamily="34" charset="0"/>
                <a:cs typeface="Calibri" panose="020F0502020204030204" pitchFamily="34" charset="0"/>
              </a:rPr>
              <a:t>Carreira</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 A. Zisserman</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DESCRIPTION OF PROPOSED ALGORITHMS:  </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 The Inflated 3D </a:t>
            </a:r>
            <a:r>
              <a:rPr lang="en-US" sz="1800" b="0" dirty="0" err="1">
                <a:solidFill>
                  <a:srgbClr val="000000"/>
                </a:solidFill>
                <a:latin typeface="Calibri" panose="020F0502020204030204" pitchFamily="34" charset="0"/>
                <a:ea typeface="Calibri" panose="020F0502020204030204" pitchFamily="34" charset="0"/>
                <a:cs typeface="Calibri" panose="020F0502020204030204" pitchFamily="34" charset="0"/>
              </a:rPr>
              <a:t>ConvNet</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 (I3D) extends 2D CNNs by inflating them into 3D, enabling efficient recognition of both appearance and motion cues in videos.</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RESULTS OBTAINED BY AUTHORS: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The system demonstrated 95.6% accuracy.</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endParaRPr lang="en-IN" sz="1800" dirty="0">
              <a:latin typeface="Calibri" panose="020F0502020204030204" pitchFamily="34" charset="0"/>
              <a:ea typeface="Calibri" panose="020F0502020204030204" pitchFamily="34" charset="0"/>
              <a:cs typeface="Calibri" panose="020F0502020204030204" pitchFamily="34" charset="0"/>
            </a:endParaRPr>
          </a:p>
          <a:p>
            <a:pPr algn="just"/>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109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8EE5-C9F3-E4E4-22D5-5A7A8F08031E}"/>
              </a:ext>
            </a:extLst>
          </p:cNvPr>
          <p:cNvSpPr>
            <a:spLocks noGrp="1"/>
          </p:cNvSpPr>
          <p:nvPr>
            <p:ph type="title"/>
          </p:nvPr>
        </p:nvSpPr>
        <p:spPr/>
        <p:txBody>
          <a:bodyPr/>
          <a:lstStyle/>
          <a:p>
            <a:r>
              <a:rPr lang="en-IN" b="1" dirty="0"/>
              <a:t>Software / Hardware Requirements</a:t>
            </a:r>
            <a:br>
              <a:rPr lang="en-IN" dirty="0"/>
            </a:br>
            <a:endParaRPr lang="en-IN" dirty="0"/>
          </a:p>
        </p:txBody>
      </p:sp>
      <p:sp>
        <p:nvSpPr>
          <p:cNvPr id="3" name="Content Placeholder 2">
            <a:extLst>
              <a:ext uri="{FF2B5EF4-FFF2-40B4-BE49-F238E27FC236}">
                <a16:creationId xmlns:a16="http://schemas.microsoft.com/office/drawing/2014/main" id="{074CA953-8774-41D5-E959-EEEE6B48B5BD}"/>
              </a:ext>
            </a:extLst>
          </p:cNvPr>
          <p:cNvSpPr>
            <a:spLocks noGrp="1"/>
          </p:cNvSpPr>
          <p:nvPr>
            <p:ph sz="quarter" idx="1"/>
          </p:nvPr>
        </p:nvSpPr>
        <p:spPr>
          <a:xfrm>
            <a:off x="609600" y="1405169"/>
            <a:ext cx="9956800" cy="4873752"/>
          </a:xfrm>
        </p:spPr>
        <p:txBody>
          <a:bodyPr>
            <a:normAutofit/>
          </a:bodyPr>
          <a:lstStyle/>
          <a:p>
            <a:pPr>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Software Requirements:</a:t>
            </a:r>
          </a:p>
          <a:p>
            <a:pPr marL="0" indent="0">
              <a:buNone/>
            </a:pPr>
            <a:endParaRPr lang="en-IN" sz="18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Operating System: Windows 10 or higher</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Technology: Python, Machine Learning, Deep Learning, Django</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Software: </a:t>
            </a:r>
            <a:r>
              <a:rPr lang="en-IN" sz="1800" dirty="0" err="1">
                <a:latin typeface="Calibri" panose="020F0502020204030204" pitchFamily="34" charset="0"/>
                <a:ea typeface="Calibri" panose="020F0502020204030204" pitchFamily="34" charset="0"/>
                <a:cs typeface="Calibri" panose="020F0502020204030204" pitchFamily="34" charset="0"/>
              </a:rPr>
              <a:t>Jupyter</a:t>
            </a:r>
            <a:r>
              <a:rPr lang="en-IN" sz="1800" dirty="0">
                <a:latin typeface="Calibri" panose="020F0502020204030204" pitchFamily="34" charset="0"/>
                <a:ea typeface="Calibri" panose="020F0502020204030204" pitchFamily="34" charset="0"/>
                <a:cs typeface="Calibri" panose="020F0502020204030204" pitchFamily="34" charset="0"/>
              </a:rPr>
              <a:t>, VS Code, or PyCharm</a:t>
            </a:r>
          </a:p>
          <a:p>
            <a:pPr>
              <a:buFont typeface="Wingdings" panose="05000000000000000000" pitchFamily="2" charset="2"/>
              <a:buChar char="Ø"/>
            </a:pP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Hardware Requirements:</a:t>
            </a:r>
          </a:p>
          <a:p>
            <a:pPr>
              <a:buFont typeface="Wingdings" panose="05000000000000000000" pitchFamily="2" charset="2"/>
              <a:buChar char="Ø"/>
            </a:pPr>
            <a:endParaRPr lang="en-IN" sz="18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Processor: Intel i3 or higher</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Operating System: Windows</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RAM: At least 4 GB</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Hard Disk: At least 100 GB storage</a:t>
            </a:r>
          </a:p>
        </p:txBody>
      </p:sp>
    </p:spTree>
    <p:extLst>
      <p:ext uri="{BB962C8B-B14F-4D97-AF65-F5344CB8AC3E}">
        <p14:creationId xmlns:p14="http://schemas.microsoft.com/office/powerpoint/2010/main" val="39418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B79D-3BB7-C91C-2CDE-897384CC489E}"/>
              </a:ext>
            </a:extLst>
          </p:cNvPr>
          <p:cNvSpPr>
            <a:spLocks noGrp="1"/>
          </p:cNvSpPr>
          <p:nvPr>
            <p:ph type="title"/>
          </p:nvPr>
        </p:nvSpPr>
        <p:spPr/>
        <p:txBody>
          <a:bodyPr/>
          <a:lstStyle/>
          <a:p>
            <a:r>
              <a:rPr lang="en-US" sz="3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System Architecture</a:t>
            </a:r>
            <a:endParaRPr lang="en-IN" dirty="0"/>
          </a:p>
        </p:txBody>
      </p:sp>
      <p:pic>
        <p:nvPicPr>
          <p:cNvPr id="5" name="Content Placeholder 4" descr="A diagram of a software development&#10;&#10;Description automatically generated">
            <a:extLst>
              <a:ext uri="{FF2B5EF4-FFF2-40B4-BE49-F238E27FC236}">
                <a16:creationId xmlns:a16="http://schemas.microsoft.com/office/drawing/2014/main" id="{90D01C7B-D87C-B244-10D3-18A6057D6FC0}"/>
              </a:ext>
            </a:extLst>
          </p:cNvPr>
          <p:cNvPicPr>
            <a:picLocks noGrp="1" noChangeAspect="1"/>
          </p:cNvPicPr>
          <p:nvPr>
            <p:ph sz="quarter" idx="1"/>
          </p:nvPr>
        </p:nvPicPr>
        <p:blipFill>
          <a:blip r:embed="rId2"/>
          <a:stretch>
            <a:fillRect/>
          </a:stretch>
        </p:blipFill>
        <p:spPr>
          <a:xfrm>
            <a:off x="609600" y="2131031"/>
            <a:ext cx="9956800" cy="3811963"/>
          </a:xfrm>
        </p:spPr>
      </p:pic>
    </p:spTree>
    <p:extLst>
      <p:ext uri="{BB962C8B-B14F-4D97-AF65-F5344CB8AC3E}">
        <p14:creationId xmlns:p14="http://schemas.microsoft.com/office/powerpoint/2010/main" val="1533154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1823</TotalTime>
  <Words>1798</Words>
  <Application>Microsoft Office PowerPoint</Application>
  <PresentationFormat>Widescreen</PresentationFormat>
  <Paragraphs>136</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Wingdings</vt:lpstr>
      <vt:lpstr>Wingdings 2</vt:lpstr>
      <vt:lpstr>Times New Roman</vt:lpstr>
      <vt:lpstr>Arial</vt:lpstr>
      <vt:lpstr>Century Schoolbook</vt:lpstr>
      <vt:lpstr>Calibri</vt:lpstr>
      <vt:lpstr>Libre Franklin</vt:lpstr>
      <vt:lpstr>Oriel</vt:lpstr>
      <vt:lpstr>PowerPoint Presentation</vt:lpstr>
      <vt:lpstr>  Detection Of Human Action In Public Place </vt:lpstr>
      <vt:lpstr>Abstract </vt:lpstr>
      <vt:lpstr>Prposed System </vt:lpstr>
      <vt:lpstr>LITERATURE SURVEY</vt:lpstr>
      <vt:lpstr>CONTINUED LITERATURE SURVEY</vt:lpstr>
      <vt:lpstr>CONTINUED LITERATURE SURVEY</vt:lpstr>
      <vt:lpstr>Software / Hardware Requirements </vt:lpstr>
      <vt:lpstr>System Architecture</vt:lpstr>
      <vt:lpstr>Uml diagrams USE CASE DIAGRAM</vt:lpstr>
      <vt:lpstr>Uml diagrams SEQUENCE DIAGRAM</vt:lpstr>
      <vt:lpstr>Uml diagrams aCTIVITY DIAGRAM</vt:lpstr>
      <vt:lpstr>Uml diagrams CLASS DIAGRAM</vt:lpstr>
      <vt:lpstr>Dataset </vt:lpstr>
      <vt:lpstr>Modules Description</vt:lpstr>
      <vt:lpstr>Module wise Results (Screenshots)</vt:lpstr>
      <vt:lpstr>Module wise Results (Screenshots)</vt:lpstr>
      <vt:lpstr>Module wise Results (Screenshots)</vt:lpstr>
      <vt:lpstr>Applications of proposed system </vt:lpstr>
      <vt:lpstr>reference</vt:lpstr>
      <vt:lpstr>reference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Amrit Mattaparty</cp:lastModifiedBy>
  <cp:revision>263</cp:revision>
  <dcterms:created xsi:type="dcterms:W3CDTF">2020-05-28T02:27:55Z</dcterms:created>
  <dcterms:modified xsi:type="dcterms:W3CDTF">2025-01-03T07:59:05Z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