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3" r:id="rId3"/>
    <p:sldId id="264" r:id="rId4"/>
    <p:sldId id="265" r:id="rId5"/>
    <p:sldId id="266" r:id="rId6"/>
    <p:sldId id="272" r:id="rId7"/>
    <p:sldId id="267" r:id="rId8"/>
    <p:sldId id="273" r:id="rId9"/>
    <p:sldId id="268" r:id="rId10"/>
    <p:sldId id="269" r:id="rId11"/>
    <p:sldId id="270"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15EA99-E8B7-4ADA-A9D2-237258F6EE91}" type="datetimeFigureOut">
              <a:rPr lang="en-IN" smtClean="0"/>
              <a:t>03-12-2020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8E12AC-1054-422C-AF36-98DB8409F63A}" type="slidenum">
              <a:rPr lang="en-IN" smtClean="0"/>
              <a:t>‹#›</a:t>
            </a:fld>
            <a:endParaRPr lang="en-IN"/>
          </a:p>
        </p:txBody>
      </p:sp>
    </p:spTree>
    <p:extLst>
      <p:ext uri="{BB962C8B-B14F-4D97-AF65-F5344CB8AC3E}">
        <p14:creationId xmlns:p14="http://schemas.microsoft.com/office/powerpoint/2010/main" val="3134270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8A8E12AC-1054-422C-AF36-98DB8409F63A}" type="slidenum">
              <a:rPr lang="en-IN" smtClean="0"/>
              <a:t>8</a:t>
            </a:fld>
            <a:endParaRPr lang="en-IN"/>
          </a:p>
        </p:txBody>
      </p:sp>
    </p:spTree>
    <p:extLst>
      <p:ext uri="{BB962C8B-B14F-4D97-AF65-F5344CB8AC3E}">
        <p14:creationId xmlns:p14="http://schemas.microsoft.com/office/powerpoint/2010/main" val="1065753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5" y="2857502"/>
            <a:ext cx="3733819" cy="6831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3" y="2922758"/>
            <a:ext cx="3733801" cy="14401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3" y="3086375"/>
            <a:ext cx="3733801" cy="6858"/>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3123302"/>
            <a:ext cx="1965960" cy="13716"/>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3149679"/>
            <a:ext cx="1965960" cy="6858"/>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2971800"/>
            <a:ext cx="3063240" cy="2057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3045737"/>
            <a:ext cx="160020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2737246"/>
            <a:ext cx="9144000" cy="183128"/>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3" y="2756646"/>
            <a:ext cx="9144001" cy="10550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2732318"/>
            <a:ext cx="2729950" cy="186324"/>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24245" y="7521"/>
            <a:ext cx="9144000" cy="2776275"/>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801417"/>
            <a:ext cx="8458200" cy="1102519"/>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2924953"/>
            <a:ext cx="4953000" cy="131445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0" name="TextBox 19"/>
          <p:cNvSpPr txBox="1"/>
          <p:nvPr userDrawn="1"/>
        </p:nvSpPr>
        <p:spPr>
          <a:xfrm>
            <a:off x="6131534" y="253818"/>
            <a:ext cx="2774785" cy="338554"/>
          </a:xfrm>
          <a:prstGeom prst="rect">
            <a:avLst/>
          </a:prstGeom>
          <a:noFill/>
          <a:ln>
            <a:noFill/>
          </a:ln>
        </p:spPr>
        <p:txBody>
          <a:bodyPr wrap="square" rtlCol="0">
            <a:spAutoFit/>
          </a:bodyPr>
          <a:lstStyle/>
          <a:p>
            <a:r>
              <a:rPr lang="en-IN" sz="1600" b="1" dirty="0">
                <a:solidFill>
                  <a:schemeClr val="accent2">
                    <a:lumMod val="60000"/>
                    <a:lumOff val="40000"/>
                  </a:schemeClr>
                </a:solidFill>
                <a:effectLst>
                  <a:outerShdw blurRad="38100" dist="38100" dir="2700000" algn="tl">
                    <a:srgbClr val="000000">
                      <a:alpha val="43137"/>
                    </a:srgbClr>
                  </a:outerShdw>
                </a:effectLst>
              </a:rPr>
              <a:t>Internship Presentation</a:t>
            </a:r>
            <a:endParaRPr lang="en-IN" sz="1200" b="1" dirty="0">
              <a:solidFill>
                <a:schemeClr val="bg1"/>
              </a:solidFill>
            </a:endParaRPr>
          </a:p>
        </p:txBody>
      </p:sp>
      <p:pic>
        <p:nvPicPr>
          <p:cNvPr id="33"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404" t="17608" r="3432" b="15692"/>
          <a:stretch/>
        </p:blipFill>
        <p:spPr bwMode="auto">
          <a:xfrm>
            <a:off x="540297" y="114349"/>
            <a:ext cx="2591543" cy="617491"/>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a:xfrm>
            <a:off x="6777980" y="4876006"/>
            <a:ext cx="2304256" cy="216024"/>
          </a:xfrm>
        </p:spPr>
        <p:txBody>
          <a:bodyPr/>
          <a:lstStyle>
            <a:lvl1pPr algn="ctr">
              <a:defRPr sz="900"/>
            </a:lvl1pPr>
          </a:lstStyle>
          <a:p>
            <a:r>
              <a:rPr lang="en-IN" dirty="0"/>
              <a:t>www.ekathvainnovations.com </a:t>
            </a:r>
          </a:p>
        </p:txBody>
      </p:sp>
      <p:sp>
        <p:nvSpPr>
          <p:cNvPr id="4" name="Slide Number Placeholder 3"/>
          <p:cNvSpPr>
            <a:spLocks noGrp="1"/>
          </p:cNvSpPr>
          <p:nvPr>
            <p:ph type="sldNum" sz="quarter" idx="12"/>
          </p:nvPr>
        </p:nvSpPr>
        <p:spPr>
          <a:xfrm>
            <a:off x="107504" y="4876006"/>
            <a:ext cx="504056" cy="267494"/>
          </a:xfrm>
        </p:spPr>
        <p:txBody>
          <a:bodyPr/>
          <a:lstStyle>
            <a:lvl1pPr>
              <a:defRPr sz="1400">
                <a:solidFill>
                  <a:schemeClr val="accent2"/>
                </a:solidFill>
              </a:defRPr>
            </a:lvl1pPr>
          </a:lstStyle>
          <a:p>
            <a:fld id="{11F0FE89-7C19-437B-B88C-41E6681D8F93}"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FDC8E3-A153-44E5-8AC3-E3325808FF22}" type="datetime1">
              <a:rPr lang="en-IN" smtClean="0"/>
              <a:t>03-12-2020</a:t>
            </a:fld>
            <a:endParaRPr lang="en-IN"/>
          </a:p>
        </p:txBody>
      </p:sp>
      <p:sp>
        <p:nvSpPr>
          <p:cNvPr id="5" name="Footer Placeholder 4"/>
          <p:cNvSpPr>
            <a:spLocks noGrp="1"/>
          </p:cNvSpPr>
          <p:nvPr>
            <p:ph type="ftr" sz="quarter" idx="11"/>
          </p:nvPr>
        </p:nvSpPr>
        <p:spPr/>
        <p:txBody>
          <a:bodyPr/>
          <a:lstStyle/>
          <a:p>
            <a:r>
              <a:rPr lang="en-IN"/>
              <a:t>support@ekathvainnovations.com </a:t>
            </a:r>
          </a:p>
        </p:txBody>
      </p:sp>
      <p:sp>
        <p:nvSpPr>
          <p:cNvPr id="6" name="Slide Number Placeholder 5"/>
          <p:cNvSpPr>
            <a:spLocks noGrp="1"/>
          </p:cNvSpPr>
          <p:nvPr>
            <p:ph type="sldNum" sz="quarter" idx="12"/>
          </p:nvPr>
        </p:nvSpPr>
        <p:spPr/>
        <p:txBody>
          <a:bodyPr/>
          <a:lstStyle/>
          <a:p>
            <a:fld id="{11F0FE89-7C19-437B-B88C-41E6681D8F9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857250"/>
            <a:ext cx="1905000" cy="41148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857250"/>
            <a:ext cx="6248400" cy="41148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B2F16EC-A919-4142-BFBE-FB48233EEFEF}" type="datetime1">
              <a:rPr lang="en-IN" smtClean="0"/>
              <a:t>03-12-2020</a:t>
            </a:fld>
            <a:endParaRPr lang="en-IN"/>
          </a:p>
        </p:txBody>
      </p:sp>
      <p:sp>
        <p:nvSpPr>
          <p:cNvPr id="5" name="Footer Placeholder 4"/>
          <p:cNvSpPr>
            <a:spLocks noGrp="1"/>
          </p:cNvSpPr>
          <p:nvPr>
            <p:ph type="ftr" sz="quarter" idx="11"/>
          </p:nvPr>
        </p:nvSpPr>
        <p:spPr/>
        <p:txBody>
          <a:bodyPr/>
          <a:lstStyle/>
          <a:p>
            <a:r>
              <a:rPr lang="en-IN"/>
              <a:t>support@ekathvainnovations.com </a:t>
            </a:r>
          </a:p>
        </p:txBody>
      </p:sp>
      <p:sp>
        <p:nvSpPr>
          <p:cNvPr id="6" name="Slide Number Placeholder 5"/>
          <p:cNvSpPr>
            <a:spLocks noGrp="1"/>
          </p:cNvSpPr>
          <p:nvPr>
            <p:ph type="sldNum" sz="quarter" idx="12"/>
          </p:nvPr>
        </p:nvSpPr>
        <p:spPr/>
        <p:txBody>
          <a:bodyPr/>
          <a:lstStyle/>
          <a:p>
            <a:fld id="{11F0FE89-7C19-437B-B88C-41E6681D8F9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a:xfrm>
            <a:off x="395536" y="1687068"/>
            <a:ext cx="8229600" cy="324383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TextBox 6"/>
          <p:cNvSpPr txBox="1"/>
          <p:nvPr userDrawn="1"/>
        </p:nvSpPr>
        <p:spPr>
          <a:xfrm>
            <a:off x="5671120" y="51470"/>
            <a:ext cx="3581400" cy="338554"/>
          </a:xfrm>
          <a:prstGeom prst="rect">
            <a:avLst/>
          </a:prstGeom>
          <a:noFill/>
          <a:ln>
            <a:noFill/>
          </a:ln>
        </p:spPr>
        <p:txBody>
          <a:bodyPr wrap="square" rtlCol="0">
            <a:spAutoFit/>
          </a:bodyPr>
          <a:lstStyle/>
          <a:p>
            <a:r>
              <a:rPr lang="en-IN" sz="1600" b="1" dirty="0">
                <a:solidFill>
                  <a:schemeClr val="bg1"/>
                </a:solidFill>
              </a:rPr>
              <a:t>Ekathva Innovations Pvt Ltd</a:t>
            </a:r>
          </a:p>
        </p:txBody>
      </p:sp>
      <p:pic>
        <p:nvPicPr>
          <p:cNvPr id="11"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p:blipFill>
        <p:spPr bwMode="auto">
          <a:xfrm>
            <a:off x="8532440" y="4573479"/>
            <a:ext cx="518551" cy="518551"/>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a:xfrm>
            <a:off x="1043608" y="4803998"/>
            <a:ext cx="957264" cy="288032"/>
          </a:xfrm>
        </p:spPr>
        <p:txBody>
          <a:bodyPr/>
          <a:lstStyle>
            <a:lvl1pPr>
              <a:defRPr sz="800" b="1">
                <a:latin typeface="Adobe Myungjo Std M" pitchFamily="18" charset="-128"/>
                <a:ea typeface="Adobe Myungjo Std M" pitchFamily="18" charset="-128"/>
              </a:defRPr>
            </a:lvl1pPr>
          </a:lstStyle>
          <a:p>
            <a:fld id="{C0D54FF1-F260-4347-B8B4-D62D68E6659B}" type="datetime1">
              <a:rPr lang="en-IN" smtClean="0"/>
              <a:t>03-12-2020</a:t>
            </a:fld>
            <a:endParaRPr lang="en-IN" dirty="0"/>
          </a:p>
        </p:txBody>
      </p:sp>
      <p:sp>
        <p:nvSpPr>
          <p:cNvPr id="9" name="Footer Placeholder 8"/>
          <p:cNvSpPr>
            <a:spLocks noGrp="1"/>
          </p:cNvSpPr>
          <p:nvPr>
            <p:ph type="ftr" sz="quarter" idx="11"/>
          </p:nvPr>
        </p:nvSpPr>
        <p:spPr>
          <a:xfrm>
            <a:off x="2051720" y="4803998"/>
            <a:ext cx="2088232" cy="288032"/>
          </a:xfrm>
        </p:spPr>
        <p:txBody>
          <a:bodyPr/>
          <a:lstStyle>
            <a:lvl1pPr>
              <a:defRPr sz="900"/>
            </a:lvl1pPr>
          </a:lstStyle>
          <a:p>
            <a:r>
              <a:rPr lang="en-IN" dirty="0"/>
              <a:t>support@ekathvainnovations.com</a:t>
            </a:r>
          </a:p>
          <a:p>
            <a:endParaRPr lang="en-IN" sz="1000" dirty="0"/>
          </a:p>
        </p:txBody>
      </p:sp>
      <p:sp>
        <p:nvSpPr>
          <p:cNvPr id="12" name="Slide Number Placeholder 11"/>
          <p:cNvSpPr>
            <a:spLocks noGrp="1"/>
          </p:cNvSpPr>
          <p:nvPr>
            <p:ph type="sldNum" sz="quarter" idx="12"/>
          </p:nvPr>
        </p:nvSpPr>
        <p:spPr>
          <a:xfrm>
            <a:off x="251520" y="4803998"/>
            <a:ext cx="762000" cy="288032"/>
          </a:xfrm>
        </p:spPr>
        <p:txBody>
          <a:bodyPr/>
          <a:lstStyle>
            <a:lvl1pPr>
              <a:defRPr sz="1400">
                <a:solidFill>
                  <a:schemeClr val="accent2"/>
                </a:solidFill>
              </a:defRPr>
            </a:lvl1pPr>
          </a:lstStyle>
          <a:p>
            <a:fld id="{11F0FE89-7C19-437B-B88C-41E6681D8F9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485901"/>
            <a:ext cx="7772400" cy="1021556"/>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2525316"/>
            <a:ext cx="7772400" cy="1132284"/>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FF7777C-3313-4856-97C5-EA3746106E2A}" type="datetime1">
              <a:rPr lang="en-IN" smtClean="0"/>
              <a:t>03-12-2020</a:t>
            </a:fld>
            <a:endParaRPr lang="en-IN"/>
          </a:p>
        </p:txBody>
      </p:sp>
      <p:sp>
        <p:nvSpPr>
          <p:cNvPr id="5" name="Footer Placeholder 4"/>
          <p:cNvSpPr>
            <a:spLocks noGrp="1"/>
          </p:cNvSpPr>
          <p:nvPr>
            <p:ph type="ftr" sz="quarter" idx="11"/>
          </p:nvPr>
        </p:nvSpPr>
        <p:spPr/>
        <p:txBody>
          <a:bodyPr/>
          <a:lstStyle/>
          <a:p>
            <a:r>
              <a:rPr lang="en-IN"/>
              <a:t>support@ekathvainnovations.com </a:t>
            </a:r>
          </a:p>
        </p:txBody>
      </p:sp>
      <p:sp>
        <p:nvSpPr>
          <p:cNvPr id="6" name="Slide Number Placeholder 5"/>
          <p:cNvSpPr>
            <a:spLocks noGrp="1"/>
          </p:cNvSpPr>
          <p:nvPr>
            <p:ph type="sldNum" sz="quarter" idx="12"/>
          </p:nvPr>
        </p:nvSpPr>
        <p:spPr/>
        <p:txBody>
          <a:bodyPr/>
          <a:lstStyle/>
          <a:p>
            <a:fld id="{11F0FE89-7C19-437B-B88C-41E6681D8F9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87069"/>
            <a:ext cx="4038600" cy="3394472"/>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87069"/>
            <a:ext cx="4038600" cy="3394472"/>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83D5DDA-C35A-4BF7-8D02-29C0E1264F7F}" type="datetime1">
              <a:rPr lang="en-IN" smtClean="0"/>
              <a:t>03-12-2020</a:t>
            </a:fld>
            <a:endParaRPr lang="en-IN"/>
          </a:p>
        </p:txBody>
      </p:sp>
      <p:sp>
        <p:nvSpPr>
          <p:cNvPr id="6" name="Footer Placeholder 5"/>
          <p:cNvSpPr>
            <a:spLocks noGrp="1"/>
          </p:cNvSpPr>
          <p:nvPr>
            <p:ph type="ftr" sz="quarter" idx="11"/>
          </p:nvPr>
        </p:nvSpPr>
        <p:spPr/>
        <p:txBody>
          <a:bodyPr/>
          <a:lstStyle/>
          <a:p>
            <a:r>
              <a:rPr lang="en-IN"/>
              <a:t>support@ekathvainnovations.com </a:t>
            </a:r>
          </a:p>
        </p:txBody>
      </p:sp>
      <p:sp>
        <p:nvSpPr>
          <p:cNvPr id="7" name="Slide Number Placeholder 6"/>
          <p:cNvSpPr>
            <a:spLocks noGrp="1"/>
          </p:cNvSpPr>
          <p:nvPr>
            <p:ph type="sldNum" sz="quarter" idx="12"/>
          </p:nvPr>
        </p:nvSpPr>
        <p:spPr/>
        <p:txBody>
          <a:bodyPr/>
          <a:lstStyle/>
          <a:p>
            <a:fld id="{11F0FE89-7C19-437B-B88C-41E6681D8F9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857250"/>
            <a:ext cx="8382000" cy="802386"/>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1683728"/>
            <a:ext cx="4041648" cy="3429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8" y="1683728"/>
            <a:ext cx="4041775" cy="3429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031389"/>
            <a:ext cx="4041648" cy="291465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7" y="2031389"/>
            <a:ext cx="4041775" cy="291465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B253BB6E-23BF-45DE-BEA3-8CDB7C586E1D}" type="datetime1">
              <a:rPr lang="en-IN" smtClean="0"/>
              <a:t>03-12-2020</a:t>
            </a:fld>
            <a:endParaRPr lang="en-IN"/>
          </a:p>
        </p:txBody>
      </p:sp>
      <p:sp>
        <p:nvSpPr>
          <p:cNvPr id="27" name="Slide Number Placeholder 26"/>
          <p:cNvSpPr>
            <a:spLocks noGrp="1"/>
          </p:cNvSpPr>
          <p:nvPr>
            <p:ph type="sldNum" sz="quarter" idx="11"/>
          </p:nvPr>
        </p:nvSpPr>
        <p:spPr/>
        <p:txBody>
          <a:bodyPr rtlCol="0"/>
          <a:lstStyle/>
          <a:p>
            <a:fld id="{11F0FE89-7C19-437B-B88C-41E6681D8F93}" type="slidenum">
              <a:rPr lang="en-IN" smtClean="0"/>
              <a:t>‹#›</a:t>
            </a:fld>
            <a:endParaRPr lang="en-IN"/>
          </a:p>
        </p:txBody>
      </p:sp>
      <p:sp>
        <p:nvSpPr>
          <p:cNvPr id="28" name="Footer Placeholder 27"/>
          <p:cNvSpPr>
            <a:spLocks noGrp="1"/>
          </p:cNvSpPr>
          <p:nvPr>
            <p:ph type="ftr" sz="quarter" idx="12"/>
          </p:nvPr>
        </p:nvSpPr>
        <p:spPr/>
        <p:txBody>
          <a:bodyPr rtlCol="0"/>
          <a:lstStyle/>
          <a:p>
            <a:r>
              <a:rPr lang="en-IN"/>
              <a:t>support@ekathvainnovations.com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50"/>
            <a:ext cx="8229600" cy="802386"/>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459486"/>
            <a:ext cx="957264" cy="342900"/>
          </a:xfrm>
        </p:spPr>
        <p:txBody>
          <a:bodyPr/>
          <a:lstStyle/>
          <a:p>
            <a:fld id="{B9FA3235-3ABC-4C59-BD6E-92A57ADA2F28}" type="datetime1">
              <a:rPr lang="en-IN" smtClean="0"/>
              <a:t>03-12-2020</a:t>
            </a:fld>
            <a:endParaRPr lang="en-IN"/>
          </a:p>
        </p:txBody>
      </p:sp>
      <p:sp>
        <p:nvSpPr>
          <p:cNvPr id="4" name="Footer Placeholder 3"/>
          <p:cNvSpPr>
            <a:spLocks noGrp="1"/>
          </p:cNvSpPr>
          <p:nvPr>
            <p:ph type="ftr" sz="quarter" idx="11"/>
          </p:nvPr>
        </p:nvSpPr>
        <p:spPr>
          <a:xfrm>
            <a:off x="5257800" y="459486"/>
            <a:ext cx="1325880" cy="342900"/>
          </a:xfrm>
        </p:spPr>
        <p:txBody>
          <a:bodyPr/>
          <a:lstStyle/>
          <a:p>
            <a:r>
              <a:rPr lang="en-IN"/>
              <a:t>support@ekathvainnovations.com </a:t>
            </a:r>
          </a:p>
        </p:txBody>
      </p:sp>
      <p:sp>
        <p:nvSpPr>
          <p:cNvPr id="5" name="Slide Number Placeholder 4"/>
          <p:cNvSpPr>
            <a:spLocks noGrp="1"/>
          </p:cNvSpPr>
          <p:nvPr>
            <p:ph type="sldNum" sz="quarter" idx="12"/>
          </p:nvPr>
        </p:nvSpPr>
        <p:spPr>
          <a:xfrm>
            <a:off x="8174736" y="1704"/>
            <a:ext cx="762000" cy="274320"/>
          </a:xfrm>
        </p:spPr>
        <p:txBody>
          <a:bodyPr/>
          <a:lstStyle/>
          <a:p>
            <a:fld id="{11F0FE89-7C19-437B-B88C-41E6681D8F9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08D83A-4C18-47DD-8D32-8C3D4AD14A7F}" type="datetime1">
              <a:rPr lang="en-IN" smtClean="0"/>
              <a:t>03-12-2020</a:t>
            </a:fld>
            <a:endParaRPr lang="en-IN"/>
          </a:p>
        </p:txBody>
      </p:sp>
      <p:sp>
        <p:nvSpPr>
          <p:cNvPr id="3" name="Footer Placeholder 2"/>
          <p:cNvSpPr>
            <a:spLocks noGrp="1"/>
          </p:cNvSpPr>
          <p:nvPr>
            <p:ph type="ftr" sz="quarter" idx="11"/>
          </p:nvPr>
        </p:nvSpPr>
        <p:spPr/>
        <p:txBody>
          <a:bodyPr/>
          <a:lstStyle/>
          <a:p>
            <a:r>
              <a:rPr lang="en-IN"/>
              <a:t>support@ekathvainnovations.com </a:t>
            </a:r>
          </a:p>
        </p:txBody>
      </p:sp>
      <p:sp>
        <p:nvSpPr>
          <p:cNvPr id="4" name="Slide Number Placeholder 3"/>
          <p:cNvSpPr>
            <a:spLocks noGrp="1"/>
          </p:cNvSpPr>
          <p:nvPr>
            <p:ph type="sldNum" sz="quarter" idx="12"/>
          </p:nvPr>
        </p:nvSpPr>
        <p:spPr/>
        <p:txBody>
          <a:bodyPr/>
          <a:lstStyle/>
          <a:p>
            <a:fld id="{11F0FE89-7C19-437B-B88C-41E6681D8F9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826478"/>
            <a:ext cx="3383280" cy="658368"/>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1508045"/>
            <a:ext cx="3383280" cy="346329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582215"/>
            <a:ext cx="5102352" cy="438912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80EFA94-AC58-4FBB-945D-BB4C5286213D}" type="datetime1">
              <a:rPr lang="en-IN" smtClean="0"/>
              <a:t>03-12-2020</a:t>
            </a:fld>
            <a:endParaRPr lang="en-IN"/>
          </a:p>
        </p:txBody>
      </p:sp>
      <p:sp>
        <p:nvSpPr>
          <p:cNvPr id="6" name="Footer Placeholder 5"/>
          <p:cNvSpPr>
            <a:spLocks noGrp="1"/>
          </p:cNvSpPr>
          <p:nvPr>
            <p:ph type="ftr" sz="quarter" idx="11"/>
          </p:nvPr>
        </p:nvSpPr>
        <p:spPr/>
        <p:txBody>
          <a:bodyPr/>
          <a:lstStyle/>
          <a:p>
            <a:r>
              <a:rPr lang="en-IN"/>
              <a:t>support@ekathvainnovations.com </a:t>
            </a:r>
          </a:p>
        </p:txBody>
      </p:sp>
      <p:sp>
        <p:nvSpPr>
          <p:cNvPr id="7" name="Slide Number Placeholder 6"/>
          <p:cNvSpPr>
            <a:spLocks noGrp="1"/>
          </p:cNvSpPr>
          <p:nvPr>
            <p:ph type="sldNum" sz="quarter" idx="12"/>
          </p:nvPr>
        </p:nvSpPr>
        <p:spPr/>
        <p:txBody>
          <a:bodyPr/>
          <a:lstStyle/>
          <a:p>
            <a:fld id="{11F0FE89-7C19-437B-B88C-41E6681D8F9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7" y="831870"/>
            <a:ext cx="586803" cy="3511228"/>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857250"/>
            <a:ext cx="4572000" cy="3429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2455732"/>
            <a:ext cx="2590800" cy="1887367"/>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064E341-E1A2-494F-A429-E83D8382FA89}" type="datetime1">
              <a:rPr lang="en-IN" smtClean="0"/>
              <a:t>03-12-2020</a:t>
            </a:fld>
            <a:endParaRPr lang="en-IN"/>
          </a:p>
        </p:txBody>
      </p:sp>
      <p:sp>
        <p:nvSpPr>
          <p:cNvPr id="6" name="Footer Placeholder 5"/>
          <p:cNvSpPr>
            <a:spLocks noGrp="1"/>
          </p:cNvSpPr>
          <p:nvPr>
            <p:ph type="ftr" sz="quarter" idx="11"/>
          </p:nvPr>
        </p:nvSpPr>
        <p:spPr/>
        <p:txBody>
          <a:bodyPr/>
          <a:lstStyle/>
          <a:p>
            <a:r>
              <a:rPr lang="en-IN"/>
              <a:t>support@ekathvainnovations.com </a:t>
            </a:r>
          </a:p>
        </p:txBody>
      </p:sp>
      <p:sp>
        <p:nvSpPr>
          <p:cNvPr id="7" name="Slide Number Placeholder 6"/>
          <p:cNvSpPr>
            <a:spLocks noGrp="1"/>
          </p:cNvSpPr>
          <p:nvPr>
            <p:ph type="sldNum" sz="quarter" idx="12"/>
          </p:nvPr>
        </p:nvSpPr>
        <p:spPr/>
        <p:txBody>
          <a:bodyPr/>
          <a:lstStyle/>
          <a:p>
            <a:fld id="{11F0FE89-7C19-437B-B88C-41E6681D8F9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8" name="Rectangle 27"/>
          <p:cNvSpPr/>
          <p:nvPr/>
        </p:nvSpPr>
        <p:spPr>
          <a:xfrm>
            <a:off x="1" y="275115"/>
            <a:ext cx="9144000" cy="6330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232997"/>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3" y="231208"/>
            <a:ext cx="9144001" cy="6858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5" y="270186"/>
            <a:ext cx="3733819" cy="6831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3" y="330085"/>
            <a:ext cx="3733801" cy="135026"/>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373128"/>
            <a:ext cx="3063240" cy="20574"/>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441707"/>
            <a:ext cx="160020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1501"/>
            <a:ext cx="57626" cy="466344"/>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1501"/>
            <a:ext cx="27432" cy="466344"/>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1501"/>
            <a:ext cx="9144" cy="466344"/>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1501"/>
            <a:ext cx="27432" cy="466344"/>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285"/>
            <a:ext cx="54864" cy="438912"/>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285"/>
            <a:ext cx="9144" cy="438912"/>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857250"/>
            <a:ext cx="8229600" cy="8001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1687068"/>
            <a:ext cx="8229600" cy="3243834"/>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459486"/>
            <a:ext cx="957264" cy="342900"/>
          </a:xfrm>
          <a:prstGeom prst="rect">
            <a:avLst/>
          </a:prstGeom>
        </p:spPr>
        <p:txBody>
          <a:bodyPr vert="horz"/>
          <a:lstStyle>
            <a:lvl1pPr algn="l" eaLnBrk="1" latinLnBrk="0" hangingPunct="1">
              <a:defRPr kumimoji="0" sz="800">
                <a:solidFill>
                  <a:schemeClr val="accent2"/>
                </a:solidFill>
              </a:defRPr>
            </a:lvl1pPr>
          </a:lstStyle>
          <a:p>
            <a:fld id="{2A4E1622-14B8-4A66-BFBC-3B0CD85A2925}" type="datetime1">
              <a:rPr lang="en-IN" smtClean="0"/>
              <a:t>03-12-2020</a:t>
            </a:fld>
            <a:endParaRPr lang="en-IN"/>
          </a:p>
        </p:txBody>
      </p:sp>
      <p:sp>
        <p:nvSpPr>
          <p:cNvPr id="3" name="Footer Placeholder 2"/>
          <p:cNvSpPr>
            <a:spLocks noGrp="1"/>
          </p:cNvSpPr>
          <p:nvPr>
            <p:ph type="ftr" sz="quarter" idx="3"/>
          </p:nvPr>
        </p:nvSpPr>
        <p:spPr>
          <a:xfrm>
            <a:off x="5257800" y="459486"/>
            <a:ext cx="1325880" cy="342900"/>
          </a:xfrm>
          <a:prstGeom prst="rect">
            <a:avLst/>
          </a:prstGeom>
        </p:spPr>
        <p:txBody>
          <a:bodyPr vert="horz"/>
          <a:lstStyle>
            <a:lvl1pPr algn="r" eaLnBrk="1" latinLnBrk="0" hangingPunct="1">
              <a:defRPr kumimoji="0" sz="800">
                <a:solidFill>
                  <a:schemeClr val="accent2"/>
                </a:solidFill>
              </a:defRPr>
            </a:lvl1pPr>
          </a:lstStyle>
          <a:p>
            <a:r>
              <a:rPr lang="en-IN"/>
              <a:t>support@ekathvainnovations.com </a:t>
            </a:r>
          </a:p>
        </p:txBody>
      </p:sp>
      <p:sp>
        <p:nvSpPr>
          <p:cNvPr id="23" name="Slide Number Placeholder 22"/>
          <p:cNvSpPr>
            <a:spLocks noGrp="1"/>
          </p:cNvSpPr>
          <p:nvPr>
            <p:ph type="sldNum" sz="quarter" idx="4"/>
          </p:nvPr>
        </p:nvSpPr>
        <p:spPr>
          <a:xfrm>
            <a:off x="8174736" y="1704"/>
            <a:ext cx="762000" cy="274320"/>
          </a:xfrm>
          <a:prstGeom prst="rect">
            <a:avLst/>
          </a:prstGeom>
        </p:spPr>
        <p:txBody>
          <a:bodyPr vert="horz" anchor="b"/>
          <a:lstStyle>
            <a:lvl1pPr algn="r" eaLnBrk="1" latinLnBrk="0" hangingPunct="1">
              <a:defRPr kumimoji="0" sz="1800">
                <a:solidFill>
                  <a:srgbClr val="FFFFFF"/>
                </a:solidFill>
              </a:defRPr>
            </a:lvl1pPr>
          </a:lstStyle>
          <a:p>
            <a:fld id="{11F0FE89-7C19-437B-B88C-41E6681D8F9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067694"/>
            <a:ext cx="8458200" cy="764234"/>
          </a:xfrm>
        </p:spPr>
        <p:txBody>
          <a:bodyPr>
            <a:normAutofit/>
          </a:bodyPr>
          <a:lstStyle/>
          <a:p>
            <a:r>
              <a:rPr lang="en-US" dirty="0" err="1"/>
              <a:t>Melanam</a:t>
            </a:r>
            <a:endParaRPr lang="en-IN" dirty="0"/>
          </a:p>
        </p:txBody>
      </p:sp>
      <p:sp>
        <p:nvSpPr>
          <p:cNvPr id="3" name="Subtitle 2"/>
          <p:cNvSpPr>
            <a:spLocks noGrp="1"/>
          </p:cNvSpPr>
          <p:nvPr>
            <p:ph type="subTitle" idx="1"/>
          </p:nvPr>
        </p:nvSpPr>
        <p:spPr>
          <a:xfrm>
            <a:off x="496711" y="3147814"/>
            <a:ext cx="4953000" cy="1728192"/>
          </a:xfrm>
        </p:spPr>
        <p:txBody>
          <a:bodyPr>
            <a:normAutofit fontScale="77500" lnSpcReduction="20000"/>
          </a:bodyPr>
          <a:lstStyle/>
          <a:p>
            <a:pPr algn="just"/>
            <a:r>
              <a:rPr lang="en-IN" dirty="0"/>
              <a:t>Team Details:</a:t>
            </a:r>
          </a:p>
          <a:p>
            <a:pPr marL="521208" indent="-457200" algn="just">
              <a:buFont typeface="+mj-lt"/>
              <a:buAutoNum type="arabicPeriod"/>
            </a:pPr>
            <a:r>
              <a:rPr lang="en-US" dirty="0"/>
              <a:t>Karthikeya H S</a:t>
            </a:r>
            <a:endParaRPr lang="en-IN" dirty="0"/>
          </a:p>
          <a:p>
            <a:pPr marL="521208" indent="-457200" algn="just">
              <a:buFont typeface="+mj-lt"/>
              <a:buAutoNum type="arabicPeriod"/>
            </a:pPr>
            <a:r>
              <a:rPr lang="en-US" dirty="0" err="1"/>
              <a:t>Meghana</a:t>
            </a:r>
            <a:r>
              <a:rPr lang="en-US" dirty="0"/>
              <a:t> S Bhat</a:t>
            </a:r>
            <a:endParaRPr lang="en-IN" dirty="0"/>
          </a:p>
          <a:p>
            <a:pPr marL="521208" indent="-457200" algn="just">
              <a:buFont typeface="+mj-lt"/>
              <a:buAutoNum type="arabicPeriod"/>
            </a:pPr>
            <a:r>
              <a:rPr lang="en-US" dirty="0"/>
              <a:t>Krishna Prasad N R</a:t>
            </a:r>
            <a:endParaRPr lang="en-IN" dirty="0"/>
          </a:p>
          <a:p>
            <a:endParaRPr lang="en-IN" dirty="0"/>
          </a:p>
          <a:p>
            <a:pPr algn="just"/>
            <a:r>
              <a:rPr lang="en-IN" dirty="0"/>
              <a:t>Guide: Akshay K Kulkarni</a:t>
            </a:r>
          </a:p>
        </p:txBody>
      </p:sp>
      <p:sp>
        <p:nvSpPr>
          <p:cNvPr id="4" name="TextBox 3">
            <a:extLst>
              <a:ext uri="{FF2B5EF4-FFF2-40B4-BE49-F238E27FC236}">
                <a16:creationId xmlns:a16="http://schemas.microsoft.com/office/drawing/2014/main" id="{AF2F9AFD-10BE-4847-9453-6018043D9DCF}"/>
              </a:ext>
            </a:extLst>
          </p:cNvPr>
          <p:cNvSpPr txBox="1"/>
          <p:nvPr/>
        </p:nvSpPr>
        <p:spPr>
          <a:xfrm>
            <a:off x="6613777" y="4738827"/>
            <a:ext cx="2530223" cy="307777"/>
          </a:xfrm>
          <a:prstGeom prst="rect">
            <a:avLst/>
          </a:prstGeom>
          <a:noFill/>
        </p:spPr>
        <p:txBody>
          <a:bodyPr wrap="square" rtlCol="0">
            <a:spAutoFit/>
          </a:bodyPr>
          <a:lstStyle/>
          <a:p>
            <a:r>
              <a:rPr lang="en-IN" sz="1400" dirty="0">
                <a:latin typeface="Cambria" panose="02040503050406030204" pitchFamily="18" charset="0"/>
                <a:ea typeface="Cambria" panose="02040503050406030204" pitchFamily="18" charset="0"/>
              </a:rPr>
              <a:t>www.ekathvainnovations.com</a:t>
            </a:r>
            <a:endParaRPr lang="en-GB"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4410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C34A432-DE08-4398-A0CD-1A9A9E041F6A}"/>
              </a:ext>
            </a:extLst>
          </p:cNvPr>
          <p:cNvSpPr>
            <a:spLocks noGrp="1"/>
          </p:cNvSpPr>
          <p:nvPr>
            <p:ph idx="1"/>
          </p:nvPr>
        </p:nvSpPr>
        <p:spPr>
          <a:xfrm>
            <a:off x="395536" y="1211610"/>
            <a:ext cx="8229600" cy="3719292"/>
          </a:xfrm>
        </p:spPr>
        <p:txBody>
          <a:bodyPr>
            <a:normAutofit/>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Video conferencing could lead the way for a dual approach, giving students more responsibility for their learning, working in groups, and doing educational tasks; all of which would benefit conventional teaching, but video conferencing provides an opportunity to implement them.</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With the advancement and ease of availability of high speed and cheap internet connections, it is expected that video conferencing increasingly become popular thus, leading to more interest and use of distance learning. </a:t>
            </a:r>
          </a:p>
          <a:p>
            <a:pPr marL="109728" indent="0">
              <a:buNone/>
            </a:pPr>
            <a:endParaRPr lang="en-GB" sz="2000" dirty="0">
              <a:latin typeface="Cambria" panose="02040503050406030204" pitchFamily="18" charset="0"/>
              <a:ea typeface="Cambria" panose="02040503050406030204" pitchFamily="18" charset="0"/>
            </a:endParaRPr>
          </a:p>
        </p:txBody>
      </p:sp>
      <p:sp>
        <p:nvSpPr>
          <p:cNvPr id="7" name="Title 6">
            <a:extLst>
              <a:ext uri="{FF2B5EF4-FFF2-40B4-BE49-F238E27FC236}">
                <a16:creationId xmlns:a16="http://schemas.microsoft.com/office/drawing/2014/main" id="{9B65CCA3-1B9A-4DC3-8BC1-C131C010D59C}"/>
              </a:ext>
            </a:extLst>
          </p:cNvPr>
          <p:cNvSpPr>
            <a:spLocks noGrp="1"/>
          </p:cNvSpPr>
          <p:nvPr>
            <p:ph type="title"/>
          </p:nvPr>
        </p:nvSpPr>
        <p:spPr>
          <a:xfrm>
            <a:off x="395536" y="411510"/>
            <a:ext cx="8229600" cy="800100"/>
          </a:xfrm>
        </p:spPr>
        <p:txBody>
          <a:bodyPr>
            <a:normAutofit/>
          </a:bodyPr>
          <a:lstStyle/>
          <a:p>
            <a:r>
              <a:rPr lang="en-IN" sz="3600" dirty="0">
                <a:latin typeface="Cambria" panose="02040503050406030204" pitchFamily="18" charset="0"/>
                <a:ea typeface="Cambria" panose="02040503050406030204" pitchFamily="18" charset="0"/>
              </a:rPr>
              <a:t>Conclusion</a:t>
            </a:r>
            <a:endParaRPr lang="en-GB" sz="3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17446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39702"/>
            <a:ext cx="8458200" cy="764234"/>
          </a:xfrm>
        </p:spPr>
        <p:txBody>
          <a:bodyPr>
            <a:normAutofit/>
          </a:bodyPr>
          <a:lstStyle/>
          <a:p>
            <a:pPr algn="ctr"/>
            <a:r>
              <a:rPr lang="en-IN" dirty="0"/>
              <a:t>Thank You!</a:t>
            </a:r>
          </a:p>
        </p:txBody>
      </p:sp>
      <p:pic>
        <p:nvPicPr>
          <p:cNvPr id="8" name="Picture 7">
            <a:extLst>
              <a:ext uri="{FF2B5EF4-FFF2-40B4-BE49-F238E27FC236}">
                <a16:creationId xmlns:a16="http://schemas.microsoft.com/office/drawing/2014/main" id="{52EEBF3E-E977-4041-AA31-EDA709A0DD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9100" y="2903936"/>
            <a:ext cx="914399" cy="914399"/>
          </a:xfrm>
          <a:prstGeom prst="rect">
            <a:avLst/>
          </a:prstGeom>
        </p:spPr>
      </p:pic>
    </p:spTree>
    <p:extLst>
      <p:ext uri="{BB962C8B-B14F-4D97-AF65-F5344CB8AC3E}">
        <p14:creationId xmlns:p14="http://schemas.microsoft.com/office/powerpoint/2010/main" val="1134448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C34A432-DE08-4398-A0CD-1A9A9E041F6A}"/>
              </a:ext>
            </a:extLst>
          </p:cNvPr>
          <p:cNvSpPr>
            <a:spLocks noGrp="1"/>
          </p:cNvSpPr>
          <p:nvPr>
            <p:ph idx="1"/>
          </p:nvPr>
        </p:nvSpPr>
        <p:spPr>
          <a:xfrm>
            <a:off x="395536" y="1211610"/>
            <a:ext cx="8229600" cy="3719292"/>
          </a:xfrm>
        </p:spPr>
        <p:txBody>
          <a:bodyPr>
            <a:normAutofit/>
          </a:bodyPr>
          <a:lstStyle/>
          <a:p>
            <a:pPr>
              <a:buFont typeface="Arial" panose="020B0604020202020204" pitchFamily="34" charset="0"/>
              <a:buChar char="•"/>
            </a:pPr>
            <a:r>
              <a:rPr lang="en-GB" sz="2200" dirty="0">
                <a:latin typeface="Times New Roman" panose="02020603050405020304" pitchFamily="18" charset="0"/>
                <a:ea typeface="Cambria" panose="02040503050406030204" pitchFamily="18" charset="0"/>
                <a:cs typeface="Times New Roman" panose="02020603050405020304" pitchFamily="18" charset="0"/>
              </a:rPr>
              <a:t>When end users are not familiar with the video conferencing tools they are using, they will encounter various issues during live online conferences. Inadequate bandwidth and network connectivity issues can make for a poor online video conferencing experience.</a:t>
            </a:r>
          </a:p>
          <a:p>
            <a:pPr>
              <a:buFont typeface="Arial" panose="020B0604020202020204" pitchFamily="34" charset="0"/>
              <a:buChar char="•"/>
            </a:pPr>
            <a:r>
              <a:rPr lang="en-GB" sz="2200" dirty="0">
                <a:latin typeface="Times New Roman" panose="02020603050405020304" pitchFamily="18" charset="0"/>
                <a:ea typeface="Cambria" panose="02040503050406030204" pitchFamily="18" charset="0"/>
                <a:cs typeface="Times New Roman" panose="02020603050405020304" pitchFamily="18" charset="0"/>
              </a:rPr>
              <a:t>As the technology is growing fast even we need to make use of new technologies. Due to </a:t>
            </a:r>
            <a:r>
              <a:rPr lang="en-GB" sz="2200" dirty="0" err="1">
                <a:latin typeface="Times New Roman" panose="02020603050405020304" pitchFamily="18" charset="0"/>
                <a:ea typeface="Cambria" panose="02040503050406030204" pitchFamily="18" charset="0"/>
                <a:cs typeface="Times New Roman" panose="02020603050405020304" pitchFamily="18" charset="0"/>
              </a:rPr>
              <a:t>covid</a:t>
            </a:r>
            <a:r>
              <a:rPr lang="en-GB" sz="2200" dirty="0">
                <a:latin typeface="Times New Roman" panose="02020603050405020304" pitchFamily="18" charset="0"/>
                <a:ea typeface="Cambria" panose="02040503050406030204" pitchFamily="18" charset="0"/>
                <a:cs typeface="Times New Roman" panose="02020603050405020304" pitchFamily="18" charset="0"/>
              </a:rPr>
              <a:t> situation is it not possible to attend classes/go to college or to meet relatives who are far, in this time video conferencing is the most suitable and helpful.</a:t>
            </a:r>
          </a:p>
        </p:txBody>
      </p:sp>
      <p:sp>
        <p:nvSpPr>
          <p:cNvPr id="7" name="Title 6">
            <a:extLst>
              <a:ext uri="{FF2B5EF4-FFF2-40B4-BE49-F238E27FC236}">
                <a16:creationId xmlns:a16="http://schemas.microsoft.com/office/drawing/2014/main" id="{9B65CCA3-1B9A-4DC3-8BC1-C131C010D59C}"/>
              </a:ext>
            </a:extLst>
          </p:cNvPr>
          <p:cNvSpPr>
            <a:spLocks noGrp="1"/>
          </p:cNvSpPr>
          <p:nvPr>
            <p:ph type="title"/>
          </p:nvPr>
        </p:nvSpPr>
        <p:spPr>
          <a:xfrm>
            <a:off x="395536" y="411510"/>
            <a:ext cx="8229600" cy="800100"/>
          </a:xfrm>
        </p:spPr>
        <p:txBody>
          <a:bodyPr>
            <a:normAutofit/>
          </a:bodyPr>
          <a:lstStyle/>
          <a:p>
            <a:r>
              <a:rPr lang="en-IN" sz="3600" dirty="0">
                <a:latin typeface="Cambria" panose="02040503050406030204" pitchFamily="18" charset="0"/>
                <a:ea typeface="Cambria" panose="02040503050406030204" pitchFamily="18" charset="0"/>
              </a:rPr>
              <a:t>Problem Statement</a:t>
            </a:r>
            <a:endParaRPr lang="en-GB" sz="3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44905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C34A432-DE08-4398-A0CD-1A9A9E041F6A}"/>
              </a:ext>
            </a:extLst>
          </p:cNvPr>
          <p:cNvSpPr>
            <a:spLocks noGrp="1"/>
          </p:cNvSpPr>
          <p:nvPr>
            <p:ph idx="1"/>
          </p:nvPr>
        </p:nvSpPr>
        <p:spPr>
          <a:xfrm>
            <a:off x="395536" y="1211610"/>
            <a:ext cx="8229600" cy="3719292"/>
          </a:xfrm>
        </p:spPr>
        <p:txBody>
          <a:bodyPr>
            <a:normAutofit fontScale="77500" lnSpcReduction="20000"/>
          </a:bodyPr>
          <a:lstStyle/>
          <a:p>
            <a:pPr algn="just"/>
            <a:r>
              <a:rPr lang="en-IN" sz="2900" dirty="0">
                <a:latin typeface="Times New Roman" panose="02020603050405020304" pitchFamily="18" charset="0"/>
                <a:cs typeface="Times New Roman" panose="02020603050405020304" pitchFamily="18" charset="0"/>
              </a:rPr>
              <a:t>A video conference is a live, visual connection between two or more people residing in separate locations for the purpose of communication. </a:t>
            </a:r>
          </a:p>
          <a:p>
            <a:pPr algn="just"/>
            <a:r>
              <a:rPr lang="en-IN" sz="2900" dirty="0">
                <a:latin typeface="Times New Roman" panose="02020603050405020304" pitchFamily="18" charset="0"/>
                <a:cs typeface="Times New Roman" panose="02020603050405020304" pitchFamily="18" charset="0"/>
              </a:rPr>
              <a:t>Video conferencing plays a vital role in communication which can be point-to-point or multipoint real-time communication between two or more student located at different geographical locations. </a:t>
            </a:r>
          </a:p>
          <a:p>
            <a:pPr algn="just"/>
            <a:r>
              <a:rPr lang="en-IN" sz="2900" dirty="0">
                <a:latin typeface="Times New Roman" panose="02020603050405020304" pitchFamily="18" charset="0"/>
                <a:cs typeface="Times New Roman" panose="02020603050405020304" pitchFamily="18" charset="0"/>
              </a:rPr>
              <a:t>In distance education, there is requirement of real- time interaction between faculty and student, getting feedback of student’s reactions to a lecture is very important.</a:t>
            </a:r>
          </a:p>
          <a:p>
            <a:pPr algn="just"/>
            <a:r>
              <a:rPr lang="en-IN" sz="2900" dirty="0">
                <a:latin typeface="Times New Roman" panose="02020603050405020304" pitchFamily="18" charset="0"/>
                <a:cs typeface="Times New Roman" panose="02020603050405020304" pitchFamily="18" charset="0"/>
              </a:rPr>
              <a:t>Video conference will provide more interaction in the virtual classroom. In this pandemic situation the educators will provide the quality of education to the students and by sitting in home we can learn many things through video conference.</a:t>
            </a:r>
          </a:p>
          <a:p>
            <a:pPr marL="109728" indent="0">
              <a:buNone/>
            </a:pPr>
            <a:endParaRPr lang="en-GB" sz="2200" dirty="0">
              <a:latin typeface="Cambria" panose="02040503050406030204" pitchFamily="18" charset="0"/>
              <a:ea typeface="Cambria" panose="02040503050406030204" pitchFamily="18" charset="0"/>
            </a:endParaRPr>
          </a:p>
        </p:txBody>
      </p:sp>
      <p:sp>
        <p:nvSpPr>
          <p:cNvPr id="7" name="Title 6">
            <a:extLst>
              <a:ext uri="{FF2B5EF4-FFF2-40B4-BE49-F238E27FC236}">
                <a16:creationId xmlns:a16="http://schemas.microsoft.com/office/drawing/2014/main" id="{9B65CCA3-1B9A-4DC3-8BC1-C131C010D59C}"/>
              </a:ext>
            </a:extLst>
          </p:cNvPr>
          <p:cNvSpPr>
            <a:spLocks noGrp="1"/>
          </p:cNvSpPr>
          <p:nvPr>
            <p:ph type="title"/>
          </p:nvPr>
        </p:nvSpPr>
        <p:spPr>
          <a:xfrm>
            <a:off x="395536" y="411510"/>
            <a:ext cx="8229600" cy="800100"/>
          </a:xfrm>
        </p:spPr>
        <p:txBody>
          <a:bodyPr>
            <a:normAutofit/>
          </a:bodyPr>
          <a:lstStyle/>
          <a:p>
            <a:r>
              <a:rPr lang="en-IN" sz="3600" dirty="0">
                <a:latin typeface="Cambria" panose="02040503050406030204" pitchFamily="18" charset="0"/>
                <a:ea typeface="Cambria" panose="02040503050406030204" pitchFamily="18" charset="0"/>
              </a:rPr>
              <a:t>Overview of the project</a:t>
            </a:r>
            <a:endParaRPr lang="en-GB" sz="3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60084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C34A432-DE08-4398-A0CD-1A9A9E041F6A}"/>
              </a:ext>
            </a:extLst>
          </p:cNvPr>
          <p:cNvSpPr>
            <a:spLocks noGrp="1"/>
          </p:cNvSpPr>
          <p:nvPr>
            <p:ph idx="1"/>
          </p:nvPr>
        </p:nvSpPr>
        <p:spPr>
          <a:xfrm>
            <a:off x="395536" y="1211610"/>
            <a:ext cx="8229600" cy="3719292"/>
          </a:xfrm>
        </p:spPr>
        <p:txBody>
          <a:bodyPr>
            <a:normAutofit/>
          </a:bodyPr>
          <a:lstStyle/>
          <a:p>
            <a:pPr>
              <a:buFont typeface="Arial" panose="020B0604020202020204" pitchFamily="34" charset="0"/>
              <a:buChar char="•"/>
            </a:pPr>
            <a:r>
              <a:rPr lang="en-US" sz="2200" dirty="0">
                <a:latin typeface="Times New Roman" panose="02020603050405020304" pitchFamily="18" charset="0"/>
                <a:ea typeface="Cambria" panose="02040503050406030204" pitchFamily="18" charset="0"/>
                <a:cs typeface="Times New Roman" panose="02020603050405020304" pitchFamily="18" charset="0"/>
              </a:rPr>
              <a:t>In this project, </a:t>
            </a:r>
            <a:r>
              <a:rPr lang="en-IN" sz="2200" dirty="0">
                <a:latin typeface="Times New Roman" panose="02020603050405020304" pitchFamily="18" charset="0"/>
                <a:ea typeface="Cambria" panose="02040503050406030204" pitchFamily="18" charset="0"/>
                <a:cs typeface="Times New Roman" panose="02020603050405020304" pitchFamily="18" charset="0"/>
              </a:rPr>
              <a:t>we used HTML5,CSS3,Bootstrap4 and Angular (which uses typescript language) for front end </a:t>
            </a:r>
            <a:r>
              <a:rPr lang="en-IN" sz="2200" dirty="0" err="1">
                <a:latin typeface="Times New Roman" panose="02020603050405020304" pitchFamily="18" charset="0"/>
                <a:ea typeface="Cambria" panose="02040503050406030204" pitchFamily="18" charset="0"/>
                <a:cs typeface="Times New Roman" panose="02020603050405020304" pitchFamily="18" charset="0"/>
              </a:rPr>
              <a:t>i.e</a:t>
            </a:r>
            <a:r>
              <a:rPr lang="en-IN" sz="2200" dirty="0">
                <a:latin typeface="Times New Roman" panose="02020603050405020304" pitchFamily="18" charset="0"/>
                <a:ea typeface="Cambria" panose="02040503050406030204" pitchFamily="18" charset="0"/>
                <a:cs typeface="Times New Roman" panose="02020603050405020304" pitchFamily="18" charset="0"/>
              </a:rPr>
              <a:t>; for the user side interface which are sign-in page, sign-up, admin page and home page.</a:t>
            </a:r>
          </a:p>
          <a:p>
            <a:pPr>
              <a:buFont typeface="Arial" panose="020B0604020202020204" pitchFamily="34" charset="0"/>
              <a:buChar char="•"/>
            </a:pPr>
            <a:r>
              <a:rPr lang="en-US" sz="2200" dirty="0">
                <a:latin typeface="Times New Roman" panose="02020603050405020304" pitchFamily="18" charset="0"/>
                <a:ea typeface="Cambria" panose="02040503050406030204" pitchFamily="18" charset="0"/>
                <a:cs typeface="Times New Roman" panose="02020603050405020304" pitchFamily="18" charset="0"/>
              </a:rPr>
              <a:t>For the back end </a:t>
            </a:r>
            <a:r>
              <a:rPr lang="en-IN" sz="2200" dirty="0">
                <a:latin typeface="Times New Roman" panose="02020603050405020304" pitchFamily="18" charset="0"/>
                <a:ea typeface="Cambria" panose="02040503050406030204" pitchFamily="18" charset="0"/>
                <a:cs typeface="Times New Roman" panose="02020603050405020304" pitchFamily="18" charset="0"/>
              </a:rPr>
              <a:t>we used  Firebase for the user’s information storage and Firebase authentication for the authentication of the user.</a:t>
            </a:r>
          </a:p>
          <a:p>
            <a:pPr>
              <a:buFont typeface="Arial" panose="020B0604020202020204" pitchFamily="34" charset="0"/>
              <a:buChar char="•"/>
            </a:pPr>
            <a:r>
              <a:rPr lang="en-US" sz="2200" dirty="0">
                <a:latin typeface="Times New Roman" panose="02020603050405020304" pitchFamily="18" charset="0"/>
                <a:ea typeface="Cambria" panose="02040503050406030204" pitchFamily="18" charset="0"/>
                <a:cs typeface="Times New Roman" panose="02020603050405020304" pitchFamily="18" charset="0"/>
              </a:rPr>
              <a:t>As our project is about video conferencing app, for the video and audio streaming </a:t>
            </a:r>
            <a:r>
              <a:rPr lang="en-IN" sz="2200" dirty="0">
                <a:latin typeface="Times New Roman" panose="02020603050405020304" pitchFamily="18" charset="0"/>
                <a:ea typeface="Cambria" panose="02040503050406030204" pitchFamily="18" charset="0"/>
                <a:cs typeface="Times New Roman" panose="02020603050405020304" pitchFamily="18" charset="0"/>
              </a:rPr>
              <a:t>we used a module called “peer </a:t>
            </a:r>
            <a:r>
              <a:rPr lang="en-IN" sz="2200" dirty="0" err="1">
                <a:latin typeface="Times New Roman" panose="02020603050405020304" pitchFamily="18" charset="0"/>
                <a:ea typeface="Cambria" panose="02040503050406030204" pitchFamily="18" charset="0"/>
                <a:cs typeface="Times New Roman" panose="02020603050405020304" pitchFamily="18" charset="0"/>
              </a:rPr>
              <a:t>js</a:t>
            </a:r>
            <a:r>
              <a:rPr lang="en-IN" sz="2200" dirty="0">
                <a:latin typeface="Times New Roman" panose="02020603050405020304" pitchFamily="18" charset="0"/>
                <a:ea typeface="Cambria" panose="02040503050406030204" pitchFamily="18" charset="0"/>
                <a:cs typeface="Times New Roman" panose="02020603050405020304" pitchFamily="18" charset="0"/>
              </a:rPr>
              <a:t>”</a:t>
            </a:r>
            <a:r>
              <a:rPr lang="en-US" sz="2200" dirty="0">
                <a:latin typeface="Times New Roman" panose="02020603050405020304" pitchFamily="18" charset="0"/>
                <a:ea typeface="Cambria" panose="02040503050406030204" pitchFamily="18" charset="0"/>
                <a:cs typeface="Times New Roman" panose="02020603050405020304" pitchFamily="18" charset="0"/>
              </a:rPr>
              <a:t>. </a:t>
            </a:r>
            <a:endParaRPr lang="en-IN" sz="2200" dirty="0">
              <a:latin typeface="Times New Roman" panose="02020603050405020304" pitchFamily="18" charset="0"/>
              <a:ea typeface="Cambria" panose="02040503050406030204" pitchFamily="18" charset="0"/>
              <a:cs typeface="Times New Roman" panose="02020603050405020304" pitchFamily="18" charset="0"/>
            </a:endParaRPr>
          </a:p>
          <a:p>
            <a:pPr marL="109728" indent="0">
              <a:buNone/>
            </a:pPr>
            <a:endParaRPr lang="en-IN" sz="2200" dirty="0">
              <a:latin typeface="Cambria" panose="02040503050406030204" pitchFamily="18" charset="0"/>
              <a:ea typeface="Cambria" panose="02040503050406030204" pitchFamily="18" charset="0"/>
            </a:endParaRPr>
          </a:p>
        </p:txBody>
      </p:sp>
      <p:sp>
        <p:nvSpPr>
          <p:cNvPr id="7" name="Title 6">
            <a:extLst>
              <a:ext uri="{FF2B5EF4-FFF2-40B4-BE49-F238E27FC236}">
                <a16:creationId xmlns:a16="http://schemas.microsoft.com/office/drawing/2014/main" id="{9B65CCA3-1B9A-4DC3-8BC1-C131C010D59C}"/>
              </a:ext>
            </a:extLst>
          </p:cNvPr>
          <p:cNvSpPr>
            <a:spLocks noGrp="1"/>
          </p:cNvSpPr>
          <p:nvPr>
            <p:ph type="title"/>
          </p:nvPr>
        </p:nvSpPr>
        <p:spPr>
          <a:xfrm>
            <a:off x="395536" y="411510"/>
            <a:ext cx="8229600" cy="800100"/>
          </a:xfrm>
        </p:spPr>
        <p:txBody>
          <a:bodyPr>
            <a:normAutofit/>
          </a:bodyPr>
          <a:lstStyle/>
          <a:p>
            <a:r>
              <a:rPr lang="en-IN" sz="3600" dirty="0">
                <a:latin typeface="Cambria" panose="02040503050406030204" pitchFamily="18" charset="0"/>
                <a:ea typeface="Cambria" panose="02040503050406030204" pitchFamily="18" charset="0"/>
              </a:rPr>
              <a:t>Technology used</a:t>
            </a:r>
            <a:endParaRPr lang="en-GB" sz="3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84266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C34A432-DE08-4398-A0CD-1A9A9E041F6A}"/>
              </a:ext>
            </a:extLst>
          </p:cNvPr>
          <p:cNvSpPr>
            <a:spLocks noGrp="1"/>
          </p:cNvSpPr>
          <p:nvPr>
            <p:ph idx="1"/>
          </p:nvPr>
        </p:nvSpPr>
        <p:spPr>
          <a:xfrm>
            <a:off x="395536" y="1211610"/>
            <a:ext cx="8229600" cy="3719292"/>
          </a:xfrm>
        </p:spPr>
        <p:txBody>
          <a:bodyPr>
            <a:normAutofit/>
          </a:bodyPr>
          <a:lstStyle/>
          <a:p>
            <a:pPr marL="566928" indent="-457200">
              <a:buFont typeface="+mj-lt"/>
              <a:buAutoNum type="arabicPeriod"/>
            </a:pPr>
            <a:r>
              <a:rPr lang="en-GB" sz="2200" b="1" dirty="0">
                <a:latin typeface="Times New Roman" panose="02020603050405020304" pitchFamily="18" charset="0"/>
                <a:ea typeface="Cambria" panose="02040503050406030204" pitchFamily="18" charset="0"/>
                <a:cs typeface="Times New Roman" panose="02020603050405020304" pitchFamily="18" charset="0"/>
              </a:rPr>
              <a:t>Authentication</a:t>
            </a:r>
          </a:p>
          <a:p>
            <a:pPr marL="566928" indent="-457200">
              <a:buAutoNum type="alphaLcParenR"/>
            </a:pPr>
            <a:r>
              <a:rPr lang="en-GB" sz="2200" dirty="0">
                <a:latin typeface="Times New Roman" panose="02020603050405020304" pitchFamily="18" charset="0"/>
                <a:ea typeface="Cambria" panose="02040503050406030204" pitchFamily="18" charset="0"/>
                <a:cs typeface="Times New Roman" panose="02020603050405020304" pitchFamily="18" charset="0"/>
              </a:rPr>
              <a:t>Sign In</a:t>
            </a:r>
          </a:p>
          <a:p>
            <a:pPr marL="566928" indent="-457200">
              <a:buAutoNum type="alphaLcParenR"/>
            </a:pPr>
            <a:r>
              <a:rPr lang="en-GB" sz="2200" dirty="0">
                <a:latin typeface="Times New Roman" panose="02020603050405020304" pitchFamily="18" charset="0"/>
                <a:ea typeface="Cambria" panose="02040503050406030204" pitchFamily="18" charset="0"/>
                <a:cs typeface="Times New Roman" panose="02020603050405020304" pitchFamily="18" charset="0"/>
              </a:rPr>
              <a:t>Sign Up</a:t>
            </a:r>
          </a:p>
          <a:p>
            <a:pPr marL="109728" indent="0">
              <a:buNone/>
            </a:pPr>
            <a:r>
              <a:rPr lang="en-GB" sz="22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2.   </a:t>
            </a:r>
            <a:r>
              <a:rPr lang="en-GB" sz="2200" b="1" dirty="0">
                <a:latin typeface="Times New Roman" panose="02020603050405020304" pitchFamily="18" charset="0"/>
                <a:ea typeface="Cambria" panose="02040503050406030204" pitchFamily="18" charset="0"/>
                <a:cs typeface="Times New Roman" panose="02020603050405020304" pitchFamily="18" charset="0"/>
              </a:rPr>
              <a:t>Dashboard for admin</a:t>
            </a:r>
          </a:p>
          <a:p>
            <a:pPr marL="566928" indent="-457200">
              <a:buAutoNum type="alphaLcParenR"/>
            </a:pPr>
            <a:r>
              <a:rPr lang="en-GB" sz="2200" dirty="0">
                <a:latin typeface="Times New Roman" panose="02020603050405020304" pitchFamily="18" charset="0"/>
                <a:ea typeface="Cambria" panose="02040503050406030204" pitchFamily="18" charset="0"/>
                <a:cs typeface="Times New Roman" panose="02020603050405020304" pitchFamily="18" charset="0"/>
              </a:rPr>
              <a:t>Meeting history</a:t>
            </a:r>
          </a:p>
          <a:p>
            <a:pPr marL="566928" indent="-457200">
              <a:buAutoNum type="alphaLcParenR"/>
            </a:pPr>
            <a:r>
              <a:rPr lang="en-GB" sz="2200" dirty="0">
                <a:latin typeface="Times New Roman" panose="02020603050405020304" pitchFamily="18" charset="0"/>
                <a:ea typeface="Cambria" panose="02040503050406030204" pitchFamily="18" charset="0"/>
                <a:cs typeface="Times New Roman" panose="02020603050405020304" pitchFamily="18" charset="0"/>
              </a:rPr>
              <a:t>User management</a:t>
            </a:r>
          </a:p>
          <a:p>
            <a:pPr marL="109728" indent="0">
              <a:buNone/>
            </a:pPr>
            <a:r>
              <a:rPr lang="en-GB" sz="22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3.   </a:t>
            </a:r>
            <a:r>
              <a:rPr lang="en-GB" sz="2200" b="1" dirty="0">
                <a:latin typeface="Times New Roman" panose="02020603050405020304" pitchFamily="18" charset="0"/>
                <a:ea typeface="Cambria" panose="02040503050406030204" pitchFamily="18" charset="0"/>
                <a:cs typeface="Times New Roman" panose="02020603050405020304" pitchFamily="18" charset="0"/>
              </a:rPr>
              <a:t>User Page</a:t>
            </a:r>
          </a:p>
          <a:p>
            <a:pPr marL="566928" indent="-457200">
              <a:buAutoNum type="alphaLcParenR"/>
            </a:pPr>
            <a:r>
              <a:rPr lang="en-GB" sz="2200" dirty="0">
                <a:latin typeface="Times New Roman" panose="02020603050405020304" pitchFamily="18" charset="0"/>
                <a:ea typeface="Cambria" panose="02040503050406030204" pitchFamily="18" charset="0"/>
                <a:cs typeface="Times New Roman" panose="02020603050405020304" pitchFamily="18" charset="0"/>
              </a:rPr>
              <a:t>Home page</a:t>
            </a:r>
          </a:p>
          <a:p>
            <a:pPr marL="566928" indent="-457200">
              <a:buAutoNum type="alphaLcParenR"/>
            </a:pPr>
            <a:r>
              <a:rPr lang="en-GB" sz="2200" dirty="0">
                <a:latin typeface="Times New Roman" panose="02020603050405020304" pitchFamily="18" charset="0"/>
                <a:ea typeface="Cambria" panose="02040503050406030204" pitchFamily="18" charset="0"/>
                <a:cs typeface="Times New Roman" panose="02020603050405020304" pitchFamily="18" charset="0"/>
              </a:rPr>
              <a:t>Schedule meeting</a:t>
            </a:r>
          </a:p>
          <a:p>
            <a:pPr marL="566928" indent="-457200">
              <a:buFont typeface="+mj-lt"/>
              <a:buAutoNum type="arabicPeriod"/>
            </a:pPr>
            <a:endParaRPr lang="en-GB" sz="22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Title 6">
            <a:extLst>
              <a:ext uri="{FF2B5EF4-FFF2-40B4-BE49-F238E27FC236}">
                <a16:creationId xmlns:a16="http://schemas.microsoft.com/office/drawing/2014/main" id="{9B65CCA3-1B9A-4DC3-8BC1-C131C010D59C}"/>
              </a:ext>
            </a:extLst>
          </p:cNvPr>
          <p:cNvSpPr>
            <a:spLocks noGrp="1"/>
          </p:cNvSpPr>
          <p:nvPr>
            <p:ph type="title"/>
          </p:nvPr>
        </p:nvSpPr>
        <p:spPr>
          <a:xfrm>
            <a:off x="755576" y="411510"/>
            <a:ext cx="8229600" cy="800100"/>
          </a:xfrm>
        </p:spPr>
        <p:txBody>
          <a:bodyPr>
            <a:normAutofit/>
          </a:bodyPr>
          <a:lstStyle/>
          <a:p>
            <a:r>
              <a:rPr lang="en-IN" sz="3600" dirty="0">
                <a:latin typeface="Cambria" panose="02040503050406030204" pitchFamily="18" charset="0"/>
                <a:ea typeface="Cambria" panose="02040503050406030204" pitchFamily="18" charset="0"/>
              </a:rPr>
              <a:t>Our Approach	</a:t>
            </a:r>
            <a:endParaRPr lang="en-GB" sz="3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97373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C34A432-DE08-4398-A0CD-1A9A9E041F6A}"/>
              </a:ext>
            </a:extLst>
          </p:cNvPr>
          <p:cNvSpPr>
            <a:spLocks noGrp="1"/>
          </p:cNvSpPr>
          <p:nvPr>
            <p:ph idx="1"/>
          </p:nvPr>
        </p:nvSpPr>
        <p:spPr>
          <a:xfrm>
            <a:off x="395536" y="1211610"/>
            <a:ext cx="8229600" cy="3719292"/>
          </a:xfrm>
        </p:spPr>
        <p:txBody>
          <a:bodyPr>
            <a:normAutofit/>
          </a:bodyPr>
          <a:lstStyle/>
          <a:p>
            <a:pPr marL="109728" indent="0">
              <a:buNone/>
            </a:pPr>
            <a:r>
              <a:rPr lang="en-GB" sz="2200" dirty="0">
                <a:latin typeface="Times New Roman" panose="02020603050405020304" pitchFamily="18" charset="0"/>
                <a:ea typeface="Cambria" panose="02040503050406030204" pitchFamily="18" charset="0"/>
                <a:cs typeface="Times New Roman" panose="02020603050405020304" pitchFamily="18" charset="0"/>
              </a:rPr>
              <a:t>Video Conferencing has 3 essential components.</a:t>
            </a:r>
          </a:p>
          <a:p>
            <a:pPr>
              <a:buFont typeface="Arial" panose="020B0604020202020204" pitchFamily="34" charset="0"/>
              <a:buChar char="•"/>
            </a:pPr>
            <a:r>
              <a:rPr lang="en-GB" sz="2200" dirty="0">
                <a:latin typeface="Times New Roman" panose="02020603050405020304" pitchFamily="18" charset="0"/>
                <a:ea typeface="Cambria" panose="02040503050406030204" pitchFamily="18" charset="0"/>
                <a:cs typeface="Times New Roman" panose="02020603050405020304" pitchFamily="18" charset="0"/>
              </a:rPr>
              <a:t>The hardware</a:t>
            </a:r>
          </a:p>
          <a:p>
            <a:pPr>
              <a:buFont typeface="Arial" panose="020B0604020202020204" pitchFamily="34" charset="0"/>
              <a:buChar char="•"/>
            </a:pPr>
            <a:r>
              <a:rPr lang="en-GB" sz="2200" dirty="0">
                <a:latin typeface="Times New Roman" panose="02020603050405020304" pitchFamily="18" charset="0"/>
                <a:ea typeface="Cambria" panose="02040503050406030204" pitchFamily="18" charset="0"/>
                <a:cs typeface="Times New Roman" panose="02020603050405020304" pitchFamily="18" charset="0"/>
              </a:rPr>
              <a:t>The intervening network that carries the signals between sites</a:t>
            </a:r>
          </a:p>
          <a:p>
            <a:pPr>
              <a:buFont typeface="Arial" panose="020B0604020202020204" pitchFamily="34" charset="0"/>
              <a:buChar char="•"/>
            </a:pPr>
            <a:r>
              <a:rPr lang="en-GB" sz="2200" dirty="0">
                <a:latin typeface="Times New Roman" panose="02020603050405020304" pitchFamily="18" charset="0"/>
                <a:ea typeface="Cambria" panose="02040503050406030204" pitchFamily="18" charset="0"/>
                <a:cs typeface="Times New Roman" panose="02020603050405020304" pitchFamily="18" charset="0"/>
              </a:rPr>
              <a:t>The conference environment or room</a:t>
            </a:r>
          </a:p>
          <a:p>
            <a:pPr marL="109728" indent="0">
              <a:buNone/>
            </a:pPr>
            <a:r>
              <a:rPr lang="en-GB" sz="2200" dirty="0">
                <a:latin typeface="Times New Roman" panose="02020603050405020304" pitchFamily="18" charset="0"/>
                <a:ea typeface="Cambria" panose="02040503050406030204" pitchFamily="18" charset="0"/>
                <a:cs typeface="Times New Roman" panose="02020603050405020304" pitchFamily="18" charset="0"/>
              </a:rPr>
              <a:t>Basic equipment needed for video conference session include a camera, microphone, a video conferencing unit, display unit and audio system. Video conferencing technology works on internet protocol. Through these vast networks, video conferencing has the capabilities for connecting to worldwide audiences.</a:t>
            </a:r>
          </a:p>
        </p:txBody>
      </p:sp>
      <p:sp>
        <p:nvSpPr>
          <p:cNvPr id="7" name="Title 6">
            <a:extLst>
              <a:ext uri="{FF2B5EF4-FFF2-40B4-BE49-F238E27FC236}">
                <a16:creationId xmlns:a16="http://schemas.microsoft.com/office/drawing/2014/main" id="{9B65CCA3-1B9A-4DC3-8BC1-C131C010D59C}"/>
              </a:ext>
            </a:extLst>
          </p:cNvPr>
          <p:cNvSpPr>
            <a:spLocks noGrp="1"/>
          </p:cNvSpPr>
          <p:nvPr>
            <p:ph type="title"/>
          </p:nvPr>
        </p:nvSpPr>
        <p:spPr>
          <a:xfrm>
            <a:off x="395536" y="411510"/>
            <a:ext cx="8229600" cy="800100"/>
          </a:xfrm>
        </p:spPr>
        <p:txBody>
          <a:bodyPr>
            <a:normAutofit/>
          </a:bodyPr>
          <a:lstStyle/>
          <a:p>
            <a:r>
              <a:rPr lang="en-IN" sz="3600" dirty="0"/>
              <a:t>Project flow and Our work</a:t>
            </a:r>
            <a:endParaRPr lang="en-GB" sz="3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55874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11561" y="1229347"/>
            <a:ext cx="2323164" cy="1702443"/>
          </a:xfrm>
        </p:spPr>
      </p:pic>
      <p:sp>
        <p:nvSpPr>
          <p:cNvPr id="7" name="Title 6">
            <a:extLst>
              <a:ext uri="{FF2B5EF4-FFF2-40B4-BE49-F238E27FC236}">
                <a16:creationId xmlns:a16="http://schemas.microsoft.com/office/drawing/2014/main" id="{9B65CCA3-1B9A-4DC3-8BC1-C131C010D59C}"/>
              </a:ext>
            </a:extLst>
          </p:cNvPr>
          <p:cNvSpPr>
            <a:spLocks noGrp="1"/>
          </p:cNvSpPr>
          <p:nvPr>
            <p:ph type="title"/>
          </p:nvPr>
        </p:nvSpPr>
        <p:spPr>
          <a:xfrm>
            <a:off x="395536" y="411510"/>
            <a:ext cx="8229600" cy="800100"/>
          </a:xfrm>
        </p:spPr>
        <p:txBody>
          <a:bodyPr>
            <a:normAutofit/>
          </a:bodyPr>
          <a:lstStyle/>
          <a:p>
            <a:r>
              <a:rPr lang="en-IN" sz="3600" dirty="0">
                <a:latin typeface="Cambria" panose="02040503050406030204" pitchFamily="18" charset="0"/>
                <a:ea typeface="Cambria" panose="02040503050406030204" pitchFamily="18" charset="0"/>
              </a:rPr>
              <a:t>Wireframes designed</a:t>
            </a:r>
            <a:endParaRPr lang="en-GB" sz="3600" dirty="0">
              <a:latin typeface="Cambria" panose="02040503050406030204" pitchFamily="18" charset="0"/>
              <a:ea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1880" y="1205636"/>
            <a:ext cx="2409461" cy="1726153"/>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8886" y="1196414"/>
            <a:ext cx="2435204" cy="3607584"/>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1560" y="3076485"/>
            <a:ext cx="4320479" cy="1726153"/>
          </a:xfrm>
          <a:prstGeom prst="rect">
            <a:avLst/>
          </a:prstGeom>
        </p:spPr>
      </p:pic>
    </p:spTree>
    <p:extLst>
      <p:ext uri="{BB962C8B-B14F-4D97-AF65-F5344CB8AC3E}">
        <p14:creationId xmlns:p14="http://schemas.microsoft.com/office/powerpoint/2010/main" val="211419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135707E7-1A97-42DD-959F-498FEF6862AB}"/>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71600" y="1170255"/>
            <a:ext cx="3888433" cy="1473504"/>
          </a:xfrm>
        </p:spPr>
      </p:pic>
      <p:sp>
        <p:nvSpPr>
          <p:cNvPr id="7" name="Title 6">
            <a:extLst>
              <a:ext uri="{FF2B5EF4-FFF2-40B4-BE49-F238E27FC236}">
                <a16:creationId xmlns:a16="http://schemas.microsoft.com/office/drawing/2014/main" id="{9B65CCA3-1B9A-4DC3-8BC1-C131C010D59C}"/>
              </a:ext>
            </a:extLst>
          </p:cNvPr>
          <p:cNvSpPr>
            <a:spLocks noGrp="1"/>
          </p:cNvSpPr>
          <p:nvPr>
            <p:ph type="title"/>
          </p:nvPr>
        </p:nvSpPr>
        <p:spPr>
          <a:xfrm>
            <a:off x="395536" y="411510"/>
            <a:ext cx="8229600" cy="800100"/>
          </a:xfrm>
        </p:spPr>
        <p:txBody>
          <a:bodyPr>
            <a:normAutofit/>
          </a:bodyPr>
          <a:lstStyle/>
          <a:p>
            <a:r>
              <a:rPr lang="en-IN" sz="3600">
                <a:latin typeface="Cambria" panose="02040503050406030204" pitchFamily="18" charset="0"/>
                <a:ea typeface="Cambria" panose="02040503050406030204" pitchFamily="18" charset="0"/>
              </a:rPr>
              <a:t>Project outcomes and outputs</a:t>
            </a:r>
            <a:endParaRPr lang="en-GB" sz="3600"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CAAAA64E-0282-46DE-B708-EE6ED6036554}"/>
              </a:ext>
            </a:extLst>
          </p:cNvPr>
          <p:cNvSpPr txBox="1"/>
          <p:nvPr/>
        </p:nvSpPr>
        <p:spPr>
          <a:xfrm>
            <a:off x="683568" y="2787774"/>
            <a:ext cx="8064896" cy="1200329"/>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By facilitating real-time, face-to-face communications with staff members, students, suppliers, employees and customers, video conference enables substantial savings of money and time that help to boost the profitability and success of an organization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456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C34A432-DE08-4398-A0CD-1A9A9E041F6A}"/>
              </a:ext>
            </a:extLst>
          </p:cNvPr>
          <p:cNvSpPr>
            <a:spLocks noGrp="1"/>
          </p:cNvSpPr>
          <p:nvPr>
            <p:ph idx="1"/>
          </p:nvPr>
        </p:nvSpPr>
        <p:spPr>
          <a:xfrm>
            <a:off x="395536" y="1211610"/>
            <a:ext cx="8229600" cy="3719292"/>
          </a:xfrm>
        </p:spPr>
        <p:txBody>
          <a:bodyPr>
            <a:normAutofit/>
          </a:bodyPr>
          <a:lstStyle/>
          <a:p>
            <a:pPr>
              <a:buFont typeface="Arial" panose="020B0604020202020204" pitchFamily="34" charset="0"/>
              <a:buChar char="•"/>
            </a:pPr>
            <a:r>
              <a:rPr lang="en-GB" sz="2200" dirty="0">
                <a:latin typeface="Times New Roman" panose="02020603050405020304" pitchFamily="18" charset="0"/>
                <a:ea typeface="Cambria" panose="02040503050406030204" pitchFamily="18" charset="0"/>
                <a:cs typeface="Times New Roman" panose="02020603050405020304" pitchFamily="18" charset="0"/>
              </a:rPr>
              <a:t>Enables people in the same room to communicate freely as well as establishing video contact with the other party.</a:t>
            </a:r>
          </a:p>
          <a:p>
            <a:pPr>
              <a:buFont typeface="Arial" panose="020B0604020202020204" pitchFamily="34" charset="0"/>
              <a:buChar char="•"/>
            </a:pPr>
            <a:r>
              <a:rPr lang="en-GB" sz="2200" dirty="0">
                <a:latin typeface="Times New Roman" panose="02020603050405020304" pitchFamily="18" charset="0"/>
                <a:ea typeface="Cambria" panose="02040503050406030204" pitchFamily="18" charset="0"/>
                <a:cs typeface="Times New Roman" panose="02020603050405020304" pitchFamily="18" charset="0"/>
              </a:rPr>
              <a:t>Video conferencing provides students with the opportunity to learn by participating in two-way communication forums.</a:t>
            </a:r>
          </a:p>
          <a:p>
            <a:pPr>
              <a:buFont typeface="Arial" panose="020B0604020202020204" pitchFamily="34" charset="0"/>
              <a:buChar char="•"/>
            </a:pPr>
            <a:r>
              <a:rPr lang="en-GB" sz="2200" dirty="0">
                <a:latin typeface="Times New Roman" panose="02020603050405020304" pitchFamily="18" charset="0"/>
                <a:ea typeface="Cambria" panose="02040503050406030204" pitchFamily="18" charset="0"/>
                <a:cs typeface="Times New Roman" panose="02020603050405020304" pitchFamily="18" charset="0"/>
              </a:rPr>
              <a:t> Through video conferencing students can visit other parts of the world to speak with their peers and educational facilities.</a:t>
            </a:r>
          </a:p>
          <a:p>
            <a:pPr>
              <a:buFont typeface="Arial" panose="020B0604020202020204" pitchFamily="34" charset="0"/>
              <a:buChar char="•"/>
            </a:pPr>
            <a:r>
              <a:rPr lang="en-GB" sz="2200" dirty="0">
                <a:latin typeface="Times New Roman" panose="02020603050405020304" pitchFamily="18" charset="0"/>
                <a:ea typeface="Cambria" panose="02040503050406030204" pitchFamily="18" charset="0"/>
                <a:cs typeface="Times New Roman" panose="02020603050405020304" pitchFamily="18" charset="0"/>
              </a:rPr>
              <a:t>Video conferencing is a highly useful technology for real-time telemedicine and telenursing applications such as diagnosis.</a:t>
            </a:r>
          </a:p>
          <a:p>
            <a:pPr>
              <a:buFont typeface="Arial" panose="020B0604020202020204" pitchFamily="34" charset="0"/>
              <a:buChar char="•"/>
            </a:pPr>
            <a:r>
              <a:rPr lang="en-GB" sz="2200" dirty="0">
                <a:latin typeface="Times New Roman" panose="02020603050405020304" pitchFamily="18" charset="0"/>
                <a:ea typeface="Cambria" panose="02040503050406030204" pitchFamily="18" charset="0"/>
                <a:cs typeface="Times New Roman" panose="02020603050405020304" pitchFamily="18" charset="0"/>
              </a:rPr>
              <a:t>Physicians in emergency or routine situations can discuss cases across large distances.</a:t>
            </a:r>
          </a:p>
          <a:p>
            <a:pPr>
              <a:buFont typeface="Arial" panose="020B0604020202020204" pitchFamily="34" charset="0"/>
              <a:buChar char="•"/>
            </a:pPr>
            <a:endParaRPr lang="en-GB" sz="2200" dirty="0">
              <a:latin typeface="Cambria" panose="02040503050406030204" pitchFamily="18" charset="0"/>
              <a:ea typeface="Cambria" panose="02040503050406030204" pitchFamily="18" charset="0"/>
            </a:endParaRPr>
          </a:p>
        </p:txBody>
      </p:sp>
      <p:sp>
        <p:nvSpPr>
          <p:cNvPr id="7" name="Title 6">
            <a:extLst>
              <a:ext uri="{FF2B5EF4-FFF2-40B4-BE49-F238E27FC236}">
                <a16:creationId xmlns:a16="http://schemas.microsoft.com/office/drawing/2014/main" id="{9B65CCA3-1B9A-4DC3-8BC1-C131C010D59C}"/>
              </a:ext>
            </a:extLst>
          </p:cNvPr>
          <p:cNvSpPr>
            <a:spLocks noGrp="1"/>
          </p:cNvSpPr>
          <p:nvPr>
            <p:ph type="title"/>
          </p:nvPr>
        </p:nvSpPr>
        <p:spPr>
          <a:xfrm>
            <a:off x="395536" y="411510"/>
            <a:ext cx="8229600" cy="800100"/>
          </a:xfrm>
        </p:spPr>
        <p:txBody>
          <a:bodyPr>
            <a:normAutofit/>
          </a:bodyPr>
          <a:lstStyle/>
          <a:p>
            <a:r>
              <a:rPr lang="en-IN" sz="3600" dirty="0">
                <a:latin typeface="Cambria" panose="02040503050406030204" pitchFamily="18" charset="0"/>
                <a:ea typeface="Cambria" panose="02040503050406030204" pitchFamily="18" charset="0"/>
              </a:rPr>
              <a:t>Future work/scope</a:t>
            </a:r>
            <a:endParaRPr lang="en-GB" sz="3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340997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kathva">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ekathva</Template>
  <TotalTime>2151</TotalTime>
  <Words>657</Words>
  <Application>Microsoft Office PowerPoint</Application>
  <PresentationFormat>On-screen Show (16:9)</PresentationFormat>
  <Paragraphs>50</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Adobe Myungjo Std M</vt:lpstr>
      <vt:lpstr>Arial</vt:lpstr>
      <vt:lpstr>Calibri</vt:lpstr>
      <vt:lpstr>Cambria</vt:lpstr>
      <vt:lpstr>Georgia</vt:lpstr>
      <vt:lpstr>Times New Roman</vt:lpstr>
      <vt:lpstr>Trebuchet MS</vt:lpstr>
      <vt:lpstr>Wingdings 2</vt:lpstr>
      <vt:lpstr>ekathva</vt:lpstr>
      <vt:lpstr>Melanam</vt:lpstr>
      <vt:lpstr>Problem Statement</vt:lpstr>
      <vt:lpstr>Overview of the project</vt:lpstr>
      <vt:lpstr>Technology used</vt:lpstr>
      <vt:lpstr>Our Approach </vt:lpstr>
      <vt:lpstr>Project flow and Our work</vt:lpstr>
      <vt:lpstr>Wireframes designed</vt:lpstr>
      <vt:lpstr>Project outcomes and outputs</vt:lpstr>
      <vt:lpstr>Future work/scope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Intsernship PPT templete</dc:title>
  <dc:creator>INDIA;Koushik R Udupa</dc:creator>
  <cp:lastModifiedBy>meghana bhat</cp:lastModifiedBy>
  <cp:revision>101</cp:revision>
  <dcterms:created xsi:type="dcterms:W3CDTF">2018-10-23T07:20:34Z</dcterms:created>
  <dcterms:modified xsi:type="dcterms:W3CDTF">2020-12-03T05:40:27Z</dcterms:modified>
</cp:coreProperties>
</file>