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9" r:id="rId3"/>
    <p:sldId id="257" r:id="rId4"/>
    <p:sldId id="260" r:id="rId5"/>
    <p:sldId id="261" r:id="rId6"/>
    <p:sldId id="262" r:id="rId7"/>
    <p:sldId id="264" r:id="rId8"/>
    <p:sldId id="265" r:id="rId9"/>
    <p:sldId id="268" r:id="rId10"/>
    <p:sldId id="266" r:id="rId11"/>
    <p:sldId id="267" r:id="rId12"/>
    <p:sldId id="293" r:id="rId13"/>
    <p:sldId id="269"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Nunito Light" pitchFamily="2" charset="0"/>
      <p:regular r:id="rId20"/>
      <p:italic r:id="rId21"/>
    </p:embeddedFont>
    <p:embeddedFont>
      <p:font typeface="Titillium Web"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49919-6B6B-4AD4-84FE-50B29B7357B6}">
  <a:tblStyle styleId="{33849919-6B6B-4AD4-84FE-50B29B7357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DD2BC0-5F4E-46BE-A2E1-A80699D029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2" d="100"/>
          <a:sy n="72" d="100"/>
        </p:scale>
        <p:origin x="1120" y="52"/>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[Book1]Sheet4!PivotTable18</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Sum of Work Hours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Sheet4!$A$4:$A$8</c:f>
              <c:strCache>
                <c:ptCount val="5"/>
                <c:pt idx="0">
                  <c:v>Finance</c:v>
                </c:pt>
                <c:pt idx="1">
                  <c:v>HR</c:v>
                </c:pt>
                <c:pt idx="2">
                  <c:v>IT</c:v>
                </c:pt>
                <c:pt idx="3">
                  <c:v>Marketing</c:v>
                </c:pt>
                <c:pt idx="4">
                  <c:v>Sales</c:v>
                </c:pt>
              </c:strCache>
            </c:strRef>
          </c:cat>
          <c:val>
            <c:numRef>
              <c:f>Sheet4!$B$4:$B$8</c:f>
              <c:numCache>
                <c:formatCode>General</c:formatCode>
                <c:ptCount val="5"/>
                <c:pt idx="0">
                  <c:v>61.33</c:v>
                </c:pt>
                <c:pt idx="1">
                  <c:v>63.59</c:v>
                </c:pt>
                <c:pt idx="2">
                  <c:v>68.77000000000001</c:v>
                </c:pt>
                <c:pt idx="3">
                  <c:v>71.760000000000005</c:v>
                </c:pt>
                <c:pt idx="4">
                  <c:v>68.5</c:v>
                </c:pt>
              </c:numCache>
            </c:numRef>
          </c:val>
          <c:extLst>
            <c:ext xmlns:c16="http://schemas.microsoft.com/office/drawing/2014/chart" uri="{C3380CC4-5D6E-409C-BE32-E72D297353CC}">
              <c16:uniqueId val="{00000000-E3A6-4BC1-A3CC-5A20893FBB09}"/>
            </c:ext>
          </c:extLst>
        </c:ser>
        <c:dLbls>
          <c:showLegendKey val="0"/>
          <c:showVal val="0"/>
          <c:showCatName val="0"/>
          <c:showSerName val="0"/>
          <c:showPercent val="0"/>
          <c:showBubbleSize val="0"/>
        </c:dLbls>
        <c:gapWidth val="219"/>
        <c:overlap val="-27"/>
        <c:axId val="659688976"/>
        <c:axId val="659678416"/>
      </c:barChart>
      <c:catAx>
        <c:axId val="65968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678416"/>
        <c:crosses val="autoZero"/>
        <c:auto val="1"/>
        <c:lblAlgn val="ctr"/>
        <c:lblOffset val="100"/>
        <c:noMultiLvlLbl val="0"/>
      </c:catAx>
      <c:valAx>
        <c:axId val="65967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688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9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5" name="Google Shape;112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6" name="Google Shape;112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7" name="Google Shape;1127;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0" name="Google Shape;1130;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1" name="Google Shape;1131;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2" name="Google Shape;1132;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5" name="Google Shape;113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6" name="Google Shape;113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1" name="Google Shape;114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2" name="Google Shape;114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3" name="Google Shape;1143;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6" name="Google Shape;1146;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7" name="Google Shape;1147;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8" name="Google Shape;1148;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1" name="Google Shape;115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2" name="Google Shape;115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6" name="Google Shape;1156;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1108627"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3"/>
          <p:cNvSpPr txBox="1">
            <a:spLocks noGrp="1"/>
          </p:cNvSpPr>
          <p:nvPr>
            <p:ph type="subTitle" idx="2"/>
          </p:nvPr>
        </p:nvSpPr>
        <p:spPr>
          <a:xfrm>
            <a:off x="3579000"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 name="Google Shape;1176;p23"/>
          <p:cNvSpPr txBox="1">
            <a:spLocks noGrp="1"/>
          </p:cNvSpPr>
          <p:nvPr>
            <p:ph type="subTitle" idx="3"/>
          </p:nvPr>
        </p:nvSpPr>
        <p:spPr>
          <a:xfrm>
            <a:off x="1108627"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7" name="Google Shape;1177;p23"/>
          <p:cNvSpPr txBox="1">
            <a:spLocks noGrp="1"/>
          </p:cNvSpPr>
          <p:nvPr>
            <p:ph type="subTitle" idx="4"/>
          </p:nvPr>
        </p:nvSpPr>
        <p:spPr>
          <a:xfrm>
            <a:off x="3579000"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8" name="Google Shape;1178;p23"/>
          <p:cNvSpPr txBox="1">
            <a:spLocks noGrp="1"/>
          </p:cNvSpPr>
          <p:nvPr>
            <p:ph type="subTitle" idx="5"/>
          </p:nvPr>
        </p:nvSpPr>
        <p:spPr>
          <a:xfrm>
            <a:off x="6049373"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9" name="Google Shape;1179;p23"/>
          <p:cNvSpPr txBox="1">
            <a:spLocks noGrp="1"/>
          </p:cNvSpPr>
          <p:nvPr>
            <p:ph type="subTitle" idx="6"/>
          </p:nvPr>
        </p:nvSpPr>
        <p:spPr>
          <a:xfrm>
            <a:off x="6049373"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0" name="Google Shape;1180;p23"/>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1" name="Google Shape;1181;p23"/>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2" name="Google Shape;1182;p23"/>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3" name="Google Shape;1183;p23"/>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4" name="Google Shape;1184;p23"/>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5" name="Google Shape;1185;p23"/>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0" r:id="rId8"/>
    <p:sldLayoutId id="2147483665" r:id="rId9"/>
    <p:sldLayoutId id="2147483666" r:id="rId10"/>
    <p:sldLayoutId id="2147483667" r:id="rId11"/>
    <p:sldLayoutId id="2147483668" r:id="rId12"/>
    <p:sldLayoutId id="2147483669"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197459" y="741225"/>
            <a:ext cx="5421880" cy="14350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Employee Data Analysis using Excel</a:t>
            </a:r>
            <a:endParaRPr sz="2800" dirty="0"/>
          </a:p>
        </p:txBody>
      </p:sp>
      <p:sp>
        <p:nvSpPr>
          <p:cNvPr id="1417" name="Google Shape;1417;p31"/>
          <p:cNvSpPr txBox="1">
            <a:spLocks noGrp="1"/>
          </p:cNvSpPr>
          <p:nvPr>
            <p:ph type="subTitle" idx="1"/>
          </p:nvPr>
        </p:nvSpPr>
        <p:spPr>
          <a:xfrm>
            <a:off x="233588" y="2854282"/>
            <a:ext cx="5729671" cy="13294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 NAME:  Karthikeya. M</a:t>
            </a:r>
          </a:p>
          <a:p>
            <a:pPr marL="0" lvl="0" indent="0" algn="l" rtl="0">
              <a:spcBef>
                <a:spcPts val="0"/>
              </a:spcBef>
              <a:spcAft>
                <a:spcPts val="0"/>
              </a:spcAft>
              <a:buNone/>
            </a:pPr>
            <a:r>
              <a:rPr lang="en-US" dirty="0"/>
              <a:t>REGISTER NO:  E754D753593CC84AB7341B09DC466EB7</a:t>
            </a:r>
          </a:p>
          <a:p>
            <a:pPr marL="0" lvl="0" indent="0" algn="l" rtl="0">
              <a:spcBef>
                <a:spcPts val="0"/>
              </a:spcBef>
              <a:spcAft>
                <a:spcPts val="0"/>
              </a:spcAft>
              <a:buNone/>
            </a:pPr>
            <a:r>
              <a:rPr lang="en-US" dirty="0"/>
              <a:t>DEPARTMENT: B.com General</a:t>
            </a:r>
          </a:p>
          <a:p>
            <a:pPr marL="0" lvl="0" indent="0" algn="l" rtl="0">
              <a:spcBef>
                <a:spcPts val="0"/>
              </a:spcBef>
              <a:spcAft>
                <a:spcPts val="0"/>
              </a:spcAft>
              <a:buNone/>
            </a:pPr>
            <a:r>
              <a:rPr lang="en-US" dirty="0"/>
              <a:t>COLLEGE : DRBCCC Hindu College</a:t>
            </a:r>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1"/>
          <p:cNvSpPr txBox="1">
            <a:spLocks noGrp="1"/>
          </p:cNvSpPr>
          <p:nvPr>
            <p:ph type="title"/>
          </p:nvPr>
        </p:nvSpPr>
        <p:spPr>
          <a:xfrm>
            <a:off x="3898206" y="302982"/>
            <a:ext cx="3479138" cy="1104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a:t>MODELLING</a:t>
            </a:r>
            <a:endParaRPr sz="5400" dirty="0"/>
          </a:p>
        </p:txBody>
      </p:sp>
      <p:grpSp>
        <p:nvGrpSpPr>
          <p:cNvPr id="1915" name="Google Shape;1915;p41"/>
          <p:cNvGrpSpPr/>
          <p:nvPr/>
        </p:nvGrpSpPr>
        <p:grpSpPr>
          <a:xfrm>
            <a:off x="455764" y="2246051"/>
            <a:ext cx="2225292" cy="1494010"/>
            <a:chOff x="4984402" y="2655325"/>
            <a:chExt cx="1361282" cy="694501"/>
          </a:xfrm>
        </p:grpSpPr>
        <p:grpSp>
          <p:nvGrpSpPr>
            <p:cNvPr id="1916" name="Google Shape;1916;p41"/>
            <p:cNvGrpSpPr/>
            <p:nvPr/>
          </p:nvGrpSpPr>
          <p:grpSpPr>
            <a:xfrm>
              <a:off x="5071009" y="2720922"/>
              <a:ext cx="1055066" cy="540857"/>
              <a:chOff x="6922107" y="2182622"/>
              <a:chExt cx="1662306" cy="1441517"/>
            </a:xfrm>
          </p:grpSpPr>
          <p:sp>
            <p:nvSpPr>
              <p:cNvPr id="1917" name="Google Shape;1917;p41"/>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1"/>
            <p:cNvSpPr/>
            <p:nvPr/>
          </p:nvSpPr>
          <p:spPr>
            <a:xfrm>
              <a:off x="4984402" y="2655325"/>
              <a:ext cx="1361282"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
            <a:extLst>
              <a:ext uri="{FF2B5EF4-FFF2-40B4-BE49-F238E27FC236}">
                <a16:creationId xmlns:a16="http://schemas.microsoft.com/office/drawing/2014/main" id="{95E03500-4E74-EA9A-2ECB-F28A012FC489}"/>
              </a:ext>
            </a:extLst>
          </p:cNvPr>
          <p:cNvSpPr>
            <a:spLocks noChangeArrowheads="1"/>
          </p:cNvSpPr>
          <p:nvPr/>
        </p:nvSpPr>
        <p:spPr bwMode="auto">
          <a:xfrm>
            <a:off x="2787121" y="1417619"/>
            <a:ext cx="6143814" cy="300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Preprocessing:</a:t>
            </a:r>
            <a:r>
              <a:rPr kumimoji="0" lang="en-US" altLang="en-US" sz="1600" b="0" i="0" u="none" strike="noStrike" cap="none" normalizeH="0" baseline="0" dirty="0">
                <a:ln>
                  <a:noFill/>
                </a:ln>
                <a:solidFill>
                  <a:schemeClr val="tx1"/>
                </a:solidFill>
                <a:effectLst/>
                <a:latin typeface="Arial" panose="020B0604020202020204" pitchFamily="34" charset="0"/>
              </a:rPr>
              <a:t> Clean data, handle missing values, and create features for trends.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Predictive Modeling:</a:t>
            </a:r>
            <a:r>
              <a:rPr kumimoji="0" lang="en-US" altLang="en-US" sz="1600" b="0" i="0" u="none" strike="noStrike" cap="none" normalizeH="0" baseline="0" dirty="0">
                <a:ln>
                  <a:noFill/>
                </a:ln>
                <a:solidFill>
                  <a:schemeClr val="tx1"/>
                </a:solidFill>
                <a:effectLst/>
                <a:latin typeface="Arial" panose="020B0604020202020204" pitchFamily="34" charset="0"/>
              </a:rPr>
              <a:t> Apply algorithms (decision trees, random forests) to predict absenteeism.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Evaluation Metrics:</a:t>
            </a:r>
            <a:r>
              <a:rPr kumimoji="0" lang="en-US" altLang="en-US" sz="1600" b="0" i="0" u="none" strike="noStrike" cap="none" normalizeH="0" baseline="0" dirty="0">
                <a:ln>
                  <a:noFill/>
                </a:ln>
                <a:solidFill>
                  <a:schemeClr val="tx1"/>
                </a:solidFill>
                <a:effectLst/>
                <a:latin typeface="Arial" panose="020B0604020202020204" pitchFamily="34" charset="0"/>
              </a:rPr>
              <a:t> Use accuracy, precision, and cross-validation to ensure reliability.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Deployment:</a:t>
            </a:r>
            <a:r>
              <a:rPr kumimoji="0" lang="en-US" altLang="en-US" sz="1600" b="0" i="0" u="none" strike="noStrike" cap="none" normalizeH="0" baseline="0" dirty="0">
                <a:ln>
                  <a:noFill/>
                </a:ln>
                <a:solidFill>
                  <a:schemeClr val="tx1"/>
                </a:solidFill>
                <a:effectLst/>
                <a:latin typeface="Arial" panose="020B0604020202020204" pitchFamily="34" charset="0"/>
              </a:rPr>
              <a:t> Integrate into HR systems and monitor performance for adjustments.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32" name="Google Shape;1932;p42"/>
          <p:cNvSpPr txBox="1">
            <a:spLocks noGrp="1"/>
          </p:cNvSpPr>
          <p:nvPr>
            <p:ph type="title"/>
          </p:nvPr>
        </p:nvSpPr>
        <p:spPr>
          <a:xfrm>
            <a:off x="-2191876" y="904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30" name="Picture 29">
            <a:extLst>
              <a:ext uri="{FF2B5EF4-FFF2-40B4-BE49-F238E27FC236}">
                <a16:creationId xmlns:a16="http://schemas.microsoft.com/office/drawing/2014/main" id="{B015FE7F-FB87-B5C0-44EA-69DC1EA8C4B7}"/>
              </a:ext>
            </a:extLst>
          </p:cNvPr>
          <p:cNvPicPr>
            <a:picLocks noChangeAspect="1"/>
          </p:cNvPicPr>
          <p:nvPr/>
        </p:nvPicPr>
        <p:blipFill>
          <a:blip r:embed="rId3"/>
          <a:stretch>
            <a:fillRect/>
          </a:stretch>
        </p:blipFill>
        <p:spPr>
          <a:xfrm>
            <a:off x="1367161" y="734163"/>
            <a:ext cx="6551721" cy="39357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32" name="Google Shape;1932;p42"/>
          <p:cNvSpPr txBox="1">
            <a:spLocks noGrp="1"/>
          </p:cNvSpPr>
          <p:nvPr>
            <p:ph type="title"/>
          </p:nvPr>
        </p:nvSpPr>
        <p:spPr>
          <a:xfrm>
            <a:off x="-2165243" y="2318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graphicFrame>
        <p:nvGraphicFramePr>
          <p:cNvPr id="5" name="Chart 4">
            <a:extLst>
              <a:ext uri="{FF2B5EF4-FFF2-40B4-BE49-F238E27FC236}">
                <a16:creationId xmlns:a16="http://schemas.microsoft.com/office/drawing/2014/main" id="{95D8CA73-525B-17B6-3BB3-82D1181F5FC9}"/>
              </a:ext>
            </a:extLst>
          </p:cNvPr>
          <p:cNvGraphicFramePr>
            <a:graphicFrameLocks/>
          </p:cNvGraphicFramePr>
          <p:nvPr>
            <p:extLst>
              <p:ext uri="{D42A27DB-BD31-4B8C-83A1-F6EECF244321}">
                <p14:modId xmlns:p14="http://schemas.microsoft.com/office/powerpoint/2010/main" val="374635984"/>
              </p:ext>
            </p:extLst>
          </p:nvPr>
        </p:nvGraphicFramePr>
        <p:xfrm>
          <a:off x="1269505" y="861134"/>
          <a:ext cx="6826929" cy="37641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673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44"/>
          <p:cNvSpPr txBox="1">
            <a:spLocks noGrp="1"/>
          </p:cNvSpPr>
          <p:nvPr>
            <p:ph type="subTitle" idx="1"/>
          </p:nvPr>
        </p:nvSpPr>
        <p:spPr>
          <a:xfrm>
            <a:off x="259357" y="843877"/>
            <a:ext cx="8625285" cy="3455745"/>
          </a:xfrm>
          <a:prstGeom prst="rect">
            <a:avLst/>
          </a:prstGeom>
        </p:spPr>
        <p:txBody>
          <a:bodyPr spcFirstLastPara="1" wrap="square" lIns="91425" tIns="91425" rIns="91425" bIns="91425" anchor="b" anchorCtr="0">
            <a:noAutofit/>
          </a:bodyPr>
          <a:lstStyle/>
          <a:p>
            <a:pPr algn="l"/>
            <a:r>
              <a:rPr lang="en-US" sz="1600" dirty="0"/>
              <a:t>	Our Employee Attendance Analysis project has provided valuable insights into attendance patterns, enabling the organization to enhance its workforce management. Key takeaways include:</a:t>
            </a:r>
          </a:p>
          <a:p>
            <a:pPr algn="l">
              <a:buFont typeface="Arial" panose="020B0604020202020204" pitchFamily="34" charset="0"/>
              <a:buChar char="•"/>
            </a:pPr>
            <a:r>
              <a:rPr lang="en-US" sz="1600" b="1" dirty="0"/>
              <a:t>Enhanced Understanding:</a:t>
            </a:r>
            <a:r>
              <a:rPr lang="en-US" sz="1600" dirty="0"/>
              <a:t> The analysis reveals critical trends and patterns in employee attendance, helping identify areas for improvement.</a:t>
            </a:r>
          </a:p>
          <a:p>
            <a:pPr algn="l">
              <a:buFont typeface="Arial" panose="020B0604020202020204" pitchFamily="34" charset="0"/>
              <a:buChar char="•"/>
            </a:pPr>
            <a:r>
              <a:rPr lang="en-US" sz="1600" b="1" dirty="0"/>
              <a:t>Predictive Power:</a:t>
            </a:r>
            <a:r>
              <a:rPr lang="en-US" sz="1600" dirty="0"/>
              <a:t> Predictive modeling has equipped us with tools to anticipate absenteeism and tardiness, allowing for proactive management and better resource planning.</a:t>
            </a:r>
          </a:p>
          <a:p>
            <a:pPr algn="l">
              <a:buFont typeface="Arial" panose="020B0604020202020204" pitchFamily="34" charset="0"/>
              <a:buChar char="•"/>
            </a:pPr>
            <a:r>
              <a:rPr lang="en-US" sz="1600" b="1" dirty="0"/>
              <a:t>Improved Efficiency:</a:t>
            </a:r>
            <a:r>
              <a:rPr lang="en-US" sz="1600" dirty="0"/>
              <a:t> Real-time data and automated reporting streamline attendance tracking, reducing administrative burden and operational costs.</a:t>
            </a:r>
          </a:p>
          <a:p>
            <a:pPr algn="l">
              <a:buFont typeface="Arial" panose="020B0604020202020204" pitchFamily="34" charset="0"/>
              <a:buChar char="•"/>
            </a:pPr>
            <a:r>
              <a:rPr lang="en-US" sz="1600" b="1" dirty="0"/>
              <a:t>Increased Engagement:</a:t>
            </a:r>
            <a:r>
              <a:rPr lang="en-US" sz="1600" dirty="0"/>
              <a:t> Transparent and fair attendance policies foster a positive work environment, contributing to higher employee satisfaction and retention.</a:t>
            </a:r>
          </a:p>
        </p:txBody>
      </p:sp>
      <p:sp>
        <p:nvSpPr>
          <p:cNvPr id="2023" name="Google Shape;2023;p44"/>
          <p:cNvSpPr txBox="1">
            <a:spLocks noGrp="1"/>
          </p:cNvSpPr>
          <p:nvPr>
            <p:ph type="title"/>
          </p:nvPr>
        </p:nvSpPr>
        <p:spPr>
          <a:xfrm>
            <a:off x="124288" y="286081"/>
            <a:ext cx="2457858"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4"/>
          <p:cNvSpPr txBox="1">
            <a:spLocks noGrp="1"/>
          </p:cNvSpPr>
          <p:nvPr>
            <p:ph type="title"/>
          </p:nvPr>
        </p:nvSpPr>
        <p:spPr>
          <a:xfrm>
            <a:off x="870091" y="862441"/>
            <a:ext cx="3496200" cy="9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Project Title!</a:t>
            </a:r>
            <a:endParaRPr sz="4800" dirty="0"/>
          </a:p>
        </p:txBody>
      </p:sp>
      <p:sp>
        <p:nvSpPr>
          <p:cNvPr id="1485" name="Google Shape;1485;p34"/>
          <p:cNvSpPr txBox="1">
            <a:spLocks noGrp="1"/>
          </p:cNvSpPr>
          <p:nvPr>
            <p:ph type="subTitle" idx="1"/>
          </p:nvPr>
        </p:nvSpPr>
        <p:spPr>
          <a:xfrm>
            <a:off x="775588" y="2248726"/>
            <a:ext cx="3496200" cy="8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Employee attendance analysis</a:t>
            </a:r>
            <a:endParaRPr sz="2800" dirty="0"/>
          </a:p>
        </p:txBody>
      </p:sp>
      <p:grpSp>
        <p:nvGrpSpPr>
          <p:cNvPr id="1486" name="Google Shape;1486;p34"/>
          <p:cNvGrpSpPr/>
          <p:nvPr/>
        </p:nvGrpSpPr>
        <p:grpSpPr>
          <a:xfrm>
            <a:off x="4878515" y="1342291"/>
            <a:ext cx="4010381" cy="2458905"/>
            <a:chOff x="4939903" y="1223591"/>
            <a:chExt cx="3875139" cy="2375983"/>
          </a:xfrm>
        </p:grpSpPr>
        <p:sp>
          <p:nvSpPr>
            <p:cNvPr id="1487" name="Google Shape;1487;p34"/>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4"/>
            <p:cNvGrpSpPr/>
            <p:nvPr/>
          </p:nvGrpSpPr>
          <p:grpSpPr>
            <a:xfrm>
              <a:off x="4939903" y="1223591"/>
              <a:ext cx="3875139" cy="2353997"/>
              <a:chOff x="2772963" y="2596675"/>
              <a:chExt cx="3598086" cy="2185698"/>
            </a:xfrm>
          </p:grpSpPr>
          <p:sp>
            <p:nvSpPr>
              <p:cNvPr id="1489" name="Google Shape;1489;p34"/>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2"/>
          <p:cNvSpPr txBox="1">
            <a:spLocks noGrp="1"/>
          </p:cNvSpPr>
          <p:nvPr>
            <p:ph type="title"/>
          </p:nvPr>
        </p:nvSpPr>
        <p:spPr>
          <a:xfrm>
            <a:off x="595713" y="3333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t>AGENDA</a:t>
            </a:r>
            <a:endParaRPr sz="4400" dirty="0"/>
          </a:p>
        </p:txBody>
      </p:sp>
      <p:graphicFrame>
        <p:nvGraphicFramePr>
          <p:cNvPr id="1460" name="Google Shape;1460;p32"/>
          <p:cNvGraphicFramePr/>
          <p:nvPr>
            <p:extLst>
              <p:ext uri="{D42A27DB-BD31-4B8C-83A1-F6EECF244321}">
                <p14:modId xmlns:p14="http://schemas.microsoft.com/office/powerpoint/2010/main" val="1186053462"/>
              </p:ext>
            </p:extLst>
          </p:nvPr>
        </p:nvGraphicFramePr>
        <p:xfrm>
          <a:off x="2894118" y="1303619"/>
          <a:ext cx="3559947" cy="3140275"/>
        </p:xfrm>
        <a:graphic>
          <a:graphicData uri="http://schemas.openxmlformats.org/drawingml/2006/table">
            <a:tbl>
              <a:tblPr>
                <a:noFill/>
                <a:tableStyleId>{33849919-6B6B-4AD4-84FE-50B29B7357B6}</a:tableStyleId>
              </a:tblPr>
              <a:tblGrid>
                <a:gridCol w="503449">
                  <a:extLst>
                    <a:ext uri="{9D8B030D-6E8A-4147-A177-3AD203B41FA5}">
                      <a16:colId xmlns:a16="http://schemas.microsoft.com/office/drawing/2014/main" val="20000"/>
                    </a:ext>
                  </a:extLst>
                </a:gridCol>
                <a:gridCol w="3056498">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1</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Problem Statement</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2</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1600"/>
                        </a:spcAft>
                        <a:buNone/>
                      </a:pPr>
                      <a:r>
                        <a:rPr lang="en-IN" sz="2000" dirty="0">
                          <a:solidFill>
                            <a:schemeClr val="dk1"/>
                          </a:solidFill>
                          <a:latin typeface="Titillium Web"/>
                          <a:ea typeface="Titillium Web"/>
                          <a:cs typeface="Titillium Web"/>
                          <a:sym typeface="Titillium Web"/>
                        </a:rPr>
                        <a:t>Project Overview</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3</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End Users</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4</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Our Solution and Proposition</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5</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IN" sz="2000" dirty="0">
                          <a:solidFill>
                            <a:schemeClr val="dk1"/>
                          </a:solidFill>
                          <a:latin typeface="Titillium Web"/>
                          <a:ea typeface="Titillium Web"/>
                          <a:cs typeface="Titillium Web"/>
                          <a:sym typeface="Titillium Web"/>
                        </a:rPr>
                        <a:t>Dataset Description</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6</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Modelling Approach</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7</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Results and Discussion</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2202147686"/>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8</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Conclusion</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35219809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2514732" y="474320"/>
            <a:ext cx="6390701"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549" name="Google Shape;1549;p35"/>
          <p:cNvSpPr txBox="1">
            <a:spLocks noGrp="1"/>
          </p:cNvSpPr>
          <p:nvPr>
            <p:ph type="subTitle" idx="1"/>
          </p:nvPr>
        </p:nvSpPr>
        <p:spPr>
          <a:xfrm>
            <a:off x="2775787" y="1422459"/>
            <a:ext cx="6076377" cy="277209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Organizations often face challenges in effectively managing and analyzing employee attendance data. Inconsistent attendance tracking, lack of insights into absenteeism trends, and the impact of attendance on productivity can lead to operational inefficiencies, increased costs, and lower employee morale. </a:t>
            </a:r>
            <a:br>
              <a:rPr lang="en-US" dirty="0"/>
            </a:br>
            <a:r>
              <a:rPr lang="en-US" dirty="0"/>
              <a:t>This presentation aims to explore how comprehensive employee attendance analysis can identify patterns, improve attendance management, and support strategic decision-making to enhance overall organizational performance.</a:t>
            </a:r>
            <a:endParaRPr dirty="0"/>
          </a:p>
        </p:txBody>
      </p:sp>
      <p:grpSp>
        <p:nvGrpSpPr>
          <p:cNvPr id="6" name="Group 5">
            <a:extLst>
              <a:ext uri="{FF2B5EF4-FFF2-40B4-BE49-F238E27FC236}">
                <a16:creationId xmlns:a16="http://schemas.microsoft.com/office/drawing/2014/main" id="{2AFB8F0F-764F-173E-0376-5CEA526A1CF4}"/>
              </a:ext>
            </a:extLst>
          </p:cNvPr>
          <p:cNvGrpSpPr/>
          <p:nvPr/>
        </p:nvGrpSpPr>
        <p:grpSpPr>
          <a:xfrm>
            <a:off x="262371" y="1426040"/>
            <a:ext cx="2480829" cy="2405841"/>
            <a:chOff x="546375" y="880125"/>
            <a:chExt cx="3259655" cy="3161125"/>
          </a:xfrm>
        </p:grpSpPr>
        <p:grpSp>
          <p:nvGrpSpPr>
            <p:cNvPr id="1550" name="Google Shape;1550;p35"/>
            <p:cNvGrpSpPr/>
            <p:nvPr/>
          </p:nvGrpSpPr>
          <p:grpSpPr>
            <a:xfrm>
              <a:off x="546375" y="880125"/>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object 2">
              <a:extLst>
                <a:ext uri="{FF2B5EF4-FFF2-40B4-BE49-F238E27FC236}">
                  <a16:creationId xmlns:a16="http://schemas.microsoft.com/office/drawing/2014/main" id="{03377CDD-8B81-88B0-5B7F-968CF2992B54}"/>
                </a:ext>
              </a:extLst>
            </p:cNvPr>
            <p:cNvGrpSpPr/>
            <p:nvPr/>
          </p:nvGrpSpPr>
          <p:grpSpPr>
            <a:xfrm>
              <a:off x="1168500" y="1374582"/>
              <a:ext cx="1847242" cy="2254202"/>
              <a:chOff x="7991475" y="2933700"/>
              <a:chExt cx="2762250" cy="3257550"/>
            </a:xfrm>
          </p:grpSpPr>
          <p:sp>
            <p:nvSpPr>
              <p:cNvPr id="3" name="object 3">
                <a:extLst>
                  <a:ext uri="{FF2B5EF4-FFF2-40B4-BE49-F238E27FC236}">
                    <a16:creationId xmlns:a16="http://schemas.microsoft.com/office/drawing/2014/main" id="{813519FB-51E2-2D9D-C2FA-DAE41E38957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A946237D-58BF-0A04-BD64-3DE083BF5E5D}"/>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2B8C35A0-D044-714F-0916-0E99ED21CC1D}"/>
                  </a:ext>
                </a:extLst>
              </p:cNvPr>
              <p:cNvPicPr/>
              <p:nvPr/>
            </p:nvPicPr>
            <p:blipFill>
              <a:blip r:embed="rId3" cstate="print"/>
              <a:stretch>
                <a:fillRect/>
              </a:stretch>
            </p:blipFill>
            <p:spPr>
              <a:xfrm>
                <a:off x="7991475" y="2933700"/>
                <a:ext cx="2762250" cy="3257550"/>
              </a:xfrm>
              <a:prstGeom prst="rect">
                <a:avLst/>
              </a:prstGeom>
            </p:spPr>
          </p:pic>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6"/>
          <p:cNvSpPr txBox="1">
            <a:spLocks noGrp="1"/>
          </p:cNvSpPr>
          <p:nvPr>
            <p:ph type="title"/>
          </p:nvPr>
        </p:nvSpPr>
        <p:spPr>
          <a:xfrm>
            <a:off x="720000" y="3039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Project Overview</a:t>
            </a:r>
            <a:endParaRPr dirty="0"/>
          </a:p>
        </p:txBody>
      </p:sp>
      <p:sp>
        <p:nvSpPr>
          <p:cNvPr id="1598" name="Google Shape;1598;p36"/>
          <p:cNvSpPr txBox="1">
            <a:spLocks noGrp="1"/>
          </p:cNvSpPr>
          <p:nvPr>
            <p:ph type="subTitle" idx="1"/>
          </p:nvPr>
        </p:nvSpPr>
        <p:spPr>
          <a:xfrm>
            <a:off x="559747" y="1287262"/>
            <a:ext cx="8024506" cy="2725445"/>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The "Employee Attendance Analysis" project focuses on evaluating and improving the management of employee attendance within an organization. Attendance is a critical aspect that directly influences productivity, operational efficiency, and employee morale. This project aims to collect, process, and analyze attendance data to identify patterns of absenteeism, tardiness, and other related trends.</a:t>
            </a:r>
          </a:p>
          <a:p>
            <a:pPr marL="139700" indent="0"/>
            <a:endParaRPr lang="en-US" sz="1600" dirty="0"/>
          </a:p>
          <a:p>
            <a:pPr>
              <a:buFont typeface="Wingdings" panose="05000000000000000000" pitchFamily="2" charset="2"/>
              <a:buChar char="Ø"/>
            </a:pPr>
            <a:r>
              <a:rPr lang="en-US" sz="1600" dirty="0"/>
              <a:t>The ultimate goal of the project is to enhance the organization’s attendance management system, ensuring that it not only tracks attendance accurately but also provides actionable insights to optimize workforce management. This will contribute to higher productivity, improved employee satisfaction, and reduced operational costs.</a:t>
            </a:r>
          </a:p>
          <a:p>
            <a:pPr marL="0" lvl="0" indent="0" algn="l" rtl="0">
              <a:spcBef>
                <a:spcPts val="0"/>
              </a:spcBef>
              <a:spcAft>
                <a:spcPts val="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1" name="Google Shape;1651;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WHO ARE THE END USERS?</a:t>
            </a:r>
            <a:endParaRPr dirty="0"/>
          </a:p>
        </p:txBody>
      </p:sp>
      <p:sp>
        <p:nvSpPr>
          <p:cNvPr id="1652" name="Google Shape;1652;p37"/>
          <p:cNvSpPr txBox="1">
            <a:spLocks noGrp="1"/>
          </p:cNvSpPr>
          <p:nvPr>
            <p:ph type="subTitle" idx="1"/>
          </p:nvPr>
        </p:nvSpPr>
        <p:spPr>
          <a:xfrm>
            <a:off x="516780" y="1366833"/>
            <a:ext cx="4428027" cy="22983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IN" sz="2000" dirty="0"/>
              <a:t>Human Resource Department</a:t>
            </a:r>
            <a:endParaRPr sz="2000" dirty="0"/>
          </a:p>
          <a:p>
            <a:pPr marL="457200" lvl="0" indent="-317500" algn="l" rtl="0">
              <a:spcBef>
                <a:spcPts val="0"/>
              </a:spcBef>
              <a:spcAft>
                <a:spcPts val="0"/>
              </a:spcAft>
              <a:buSzPts val="1400"/>
              <a:buChar char="●"/>
            </a:pPr>
            <a:r>
              <a:rPr lang="en-IN" sz="2000" dirty="0"/>
              <a:t>Management and Executives</a:t>
            </a:r>
          </a:p>
          <a:p>
            <a:pPr marL="457200" lvl="0" indent="-317500" algn="l" rtl="0">
              <a:spcBef>
                <a:spcPts val="0"/>
              </a:spcBef>
              <a:spcAft>
                <a:spcPts val="0"/>
              </a:spcAft>
              <a:buSzPts val="1400"/>
              <a:buChar char="●"/>
            </a:pPr>
            <a:r>
              <a:rPr lang="en-IN" sz="2000" dirty="0"/>
              <a:t>Team Leaders and Supervisors</a:t>
            </a:r>
          </a:p>
          <a:p>
            <a:pPr marL="457200" lvl="0" indent="-317500" algn="l" rtl="0">
              <a:spcBef>
                <a:spcPts val="0"/>
              </a:spcBef>
              <a:spcAft>
                <a:spcPts val="0"/>
              </a:spcAft>
              <a:buSzPts val="1400"/>
              <a:buChar char="●"/>
            </a:pPr>
            <a:r>
              <a:rPr lang="en-IN" sz="2000" dirty="0"/>
              <a:t>Payroll Department</a:t>
            </a:r>
          </a:p>
          <a:p>
            <a:pPr marL="457200" lvl="0" indent="-317500" algn="l" rtl="0">
              <a:spcBef>
                <a:spcPts val="0"/>
              </a:spcBef>
              <a:spcAft>
                <a:spcPts val="0"/>
              </a:spcAft>
              <a:buSzPts val="1400"/>
              <a:buChar char="●"/>
            </a:pPr>
            <a:r>
              <a:rPr lang="en-IN" sz="2000" dirty="0"/>
              <a:t>Employees</a:t>
            </a:r>
          </a:p>
        </p:txBody>
      </p:sp>
      <p:sp>
        <p:nvSpPr>
          <p:cNvPr id="1653" name="Google Shape;1653;p37"/>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7"/>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7"/>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6" name="Google Shape;1656;p37"/>
          <p:cNvGrpSpPr/>
          <p:nvPr/>
        </p:nvGrpSpPr>
        <p:grpSpPr>
          <a:xfrm>
            <a:off x="5306450" y="1437175"/>
            <a:ext cx="3329249" cy="2609040"/>
            <a:chOff x="5306450" y="1437175"/>
            <a:chExt cx="3329249" cy="2609040"/>
          </a:xfrm>
        </p:grpSpPr>
        <p:sp>
          <p:nvSpPr>
            <p:cNvPr id="1657" name="Google Shape;1657;p37"/>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7"/>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7"/>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7"/>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7"/>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7"/>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7"/>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7"/>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7"/>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7"/>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7"/>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7"/>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7"/>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7"/>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7"/>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7"/>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7"/>
            <p:cNvGrpSpPr/>
            <p:nvPr/>
          </p:nvGrpSpPr>
          <p:grpSpPr>
            <a:xfrm>
              <a:off x="5306450" y="1672557"/>
              <a:ext cx="1426848" cy="2159452"/>
              <a:chOff x="5306450" y="1672557"/>
              <a:chExt cx="1426848" cy="2159452"/>
            </a:xfrm>
          </p:grpSpPr>
          <p:sp>
            <p:nvSpPr>
              <p:cNvPr id="1699" name="Google Shape;1699;p37"/>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7"/>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37"/>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7"/>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7"/>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7"/>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7"/>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7"/>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39"/>
          <p:cNvSpPr txBox="1">
            <a:spLocks noGrp="1"/>
          </p:cNvSpPr>
          <p:nvPr>
            <p:ph type="title"/>
          </p:nvPr>
        </p:nvSpPr>
        <p:spPr>
          <a:xfrm>
            <a:off x="728382" y="1963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Our Solution And Its Value Proposition</a:t>
            </a:r>
          </a:p>
        </p:txBody>
      </p:sp>
      <p:sp>
        <p:nvSpPr>
          <p:cNvPr id="1807" name="Google Shape;1807;p39"/>
          <p:cNvSpPr txBox="1">
            <a:spLocks noGrp="1"/>
          </p:cNvSpPr>
          <p:nvPr>
            <p:ph type="subTitle" idx="1"/>
          </p:nvPr>
        </p:nvSpPr>
        <p:spPr>
          <a:xfrm>
            <a:off x="330977" y="2298679"/>
            <a:ext cx="7273113" cy="2568334"/>
          </a:xfrm>
          <a:prstGeom prst="rect">
            <a:avLst/>
          </a:prstGeom>
        </p:spPr>
        <p:txBody>
          <a:bodyPr spcFirstLastPara="1" wrap="square" lIns="91425" tIns="91425" rIns="91425" bIns="91425" anchor="t" anchorCtr="0">
            <a:noAutofit/>
          </a:bodyPr>
          <a:lstStyle/>
          <a:p>
            <a:pPr algn="just">
              <a:buFont typeface="+mj-lt"/>
              <a:buAutoNum type="arabicPeriod"/>
            </a:pPr>
            <a:r>
              <a:rPr lang="en-US" b="1" dirty="0"/>
              <a:t>Improve Workforce Management:</a:t>
            </a:r>
            <a:r>
              <a:rPr lang="en-US" dirty="0"/>
              <a:t> By identifying attendance trends, managers can make informed decisions regarding staffing, scheduling, and resource allocation, ultimately enhancing productivity.</a:t>
            </a:r>
          </a:p>
          <a:p>
            <a:pPr algn="just">
              <a:buFont typeface="+mj-lt"/>
              <a:buAutoNum type="arabicPeriod"/>
            </a:pPr>
            <a:r>
              <a:rPr lang="en-US" b="1" dirty="0"/>
              <a:t>Reduce Operational Costs:</a:t>
            </a:r>
            <a:r>
              <a:rPr lang="en-US" dirty="0"/>
              <a:t> By minimizing unplanned absenteeism and optimizing workforce utilization, the organization can significantly reduce costs associated with overtime, temporary staffing, and lost productivity.</a:t>
            </a:r>
          </a:p>
          <a:p>
            <a:pPr algn="just">
              <a:buFont typeface="+mj-lt"/>
              <a:buAutoNum type="arabicPeriod"/>
            </a:pPr>
            <a:r>
              <a:rPr lang="en-US" b="1" dirty="0"/>
              <a:t>Enhance Employee Engagement:</a:t>
            </a:r>
            <a:r>
              <a:rPr lang="en-US" dirty="0"/>
              <a:t> By addressing attendance issues promptly and fairly, the organization can foster a more positive work environment, leading to higher employee satisfaction and retention.</a:t>
            </a:r>
          </a:p>
        </p:txBody>
      </p:sp>
      <p:sp>
        <p:nvSpPr>
          <p:cNvPr id="1808" name="Google Shape;1808;p39"/>
          <p:cNvSpPr txBox="1">
            <a:spLocks noGrp="1"/>
          </p:cNvSpPr>
          <p:nvPr>
            <p:ph type="subTitle" idx="2"/>
          </p:nvPr>
        </p:nvSpPr>
        <p:spPr>
          <a:xfrm>
            <a:off x="1470131" y="930891"/>
            <a:ext cx="7114892" cy="101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Our solution is an advanced Employee Attendance Analysis system designed to collect, process, and analyze attendance data with precision and efficiency. By integrating data from various sources, including time-tracking software, biometric systems, and manual logs, our solution provides a comprehensive overview of employee attendance patterns.</a:t>
            </a:r>
            <a:endParaRPr dirty="0"/>
          </a:p>
        </p:txBody>
      </p:sp>
      <p:grpSp>
        <p:nvGrpSpPr>
          <p:cNvPr id="1811" name="Google Shape;1811;p39"/>
          <p:cNvGrpSpPr/>
          <p:nvPr/>
        </p:nvGrpSpPr>
        <p:grpSpPr>
          <a:xfrm>
            <a:off x="368132" y="1409607"/>
            <a:ext cx="999028" cy="528072"/>
            <a:chOff x="2118789" y="1774987"/>
            <a:chExt cx="1371224" cy="724810"/>
          </a:xfrm>
        </p:grpSpPr>
        <p:sp>
          <p:nvSpPr>
            <p:cNvPr id="1812" name="Google Shape;1812;p39"/>
            <p:cNvSpPr/>
            <p:nvPr/>
          </p:nvSpPr>
          <p:spPr>
            <a:xfrm>
              <a:off x="2138370" y="2213168"/>
              <a:ext cx="184573" cy="286629"/>
            </a:xfrm>
            <a:custGeom>
              <a:avLst/>
              <a:gdLst/>
              <a:ahLst/>
              <a:cxnLst/>
              <a:rect l="l" t="t" r="r" b="b"/>
              <a:pathLst>
                <a:path w="4487" h="6968" extrusionOk="0">
                  <a:moveTo>
                    <a:pt x="1" y="0"/>
                  </a:moveTo>
                  <a:lnTo>
                    <a:pt x="1" y="6968"/>
                  </a:lnTo>
                  <a:lnTo>
                    <a:pt x="4487" y="6968"/>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2368279" y="2123450"/>
              <a:ext cx="184573" cy="376344"/>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2594075" y="2034802"/>
              <a:ext cx="184573" cy="464990"/>
            </a:xfrm>
            <a:custGeom>
              <a:avLst/>
              <a:gdLst/>
              <a:ahLst/>
              <a:cxnLst/>
              <a:rect l="l" t="t" r="r" b="b"/>
              <a:pathLst>
                <a:path w="4487" h="11304" extrusionOk="0">
                  <a:moveTo>
                    <a:pt x="0" y="0"/>
                  </a:moveTo>
                  <a:lnTo>
                    <a:pt x="0" y="11304"/>
                  </a:lnTo>
                  <a:lnTo>
                    <a:pt x="4487" y="11304"/>
                  </a:lnTo>
                  <a:lnTo>
                    <a:pt x="4487" y="0"/>
                  </a:ln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2830154" y="1904895"/>
              <a:ext cx="184573" cy="594894"/>
            </a:xfrm>
            <a:custGeom>
              <a:avLst/>
              <a:gdLst/>
              <a:ahLst/>
              <a:cxnLst/>
              <a:rect l="l" t="t" r="r" b="b"/>
              <a:pathLst>
                <a:path w="4487" h="14462" extrusionOk="0">
                  <a:moveTo>
                    <a:pt x="1" y="0"/>
                  </a:moveTo>
                  <a:lnTo>
                    <a:pt x="1" y="14462"/>
                  </a:lnTo>
                  <a:lnTo>
                    <a:pt x="4487" y="14462"/>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3061092" y="2118308"/>
              <a:ext cx="184573" cy="381486"/>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a:off x="3305440" y="1782186"/>
              <a:ext cx="184573" cy="71760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a:off x="2140426" y="1786341"/>
              <a:ext cx="1286703" cy="440227"/>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a:off x="3393060" y="2148214"/>
              <a:ext cx="53681" cy="53640"/>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a:off x="3096140" y="2043029"/>
              <a:ext cx="53681" cy="5368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3213706" y="1912093"/>
              <a:ext cx="53640" cy="52612"/>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2916746" y="1839941"/>
              <a:ext cx="53681" cy="53640"/>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a:off x="2738421" y="2058497"/>
              <a:ext cx="53640" cy="53640"/>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2586835" y="1774987"/>
              <a:ext cx="53681" cy="53640"/>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411595" y="2188404"/>
              <a:ext cx="53640" cy="53640"/>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2254867" y="2096671"/>
              <a:ext cx="53640" cy="53640"/>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a:off x="2118789" y="2174994"/>
              <a:ext cx="52612" cy="53681"/>
            </a:xfrm>
            <a:custGeom>
              <a:avLst/>
              <a:gdLst/>
              <a:ahLst/>
              <a:cxnLst/>
              <a:rect l="l" t="t" r="r" b="b"/>
              <a:pathLst>
                <a:path w="1279" h="1305" extrusionOk="0">
                  <a:moveTo>
                    <a:pt x="652" y="1"/>
                  </a:moveTo>
                  <a:cubicBezTo>
                    <a:pt x="276" y="1"/>
                    <a:pt x="0" y="302"/>
                    <a:pt x="0" y="652"/>
                  </a:cubicBezTo>
                  <a:cubicBezTo>
                    <a:pt x="0" y="1003"/>
                    <a:pt x="276" y="1304"/>
                    <a:pt x="652" y="1304"/>
                  </a:cubicBezTo>
                  <a:cubicBezTo>
                    <a:pt x="1003" y="1304"/>
                    <a:pt x="1279" y="1003"/>
                    <a:pt x="1279" y="652"/>
                  </a:cubicBezTo>
                  <a:cubicBezTo>
                    <a:pt x="1279"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39"/>
          <p:cNvGrpSpPr/>
          <p:nvPr/>
        </p:nvGrpSpPr>
        <p:grpSpPr>
          <a:xfrm>
            <a:off x="7751134" y="3178859"/>
            <a:ext cx="1061889" cy="1104774"/>
            <a:chOff x="5478353" y="859675"/>
            <a:chExt cx="3042662" cy="3165542"/>
          </a:xfrm>
        </p:grpSpPr>
        <p:sp>
          <p:nvSpPr>
            <p:cNvPr id="1829" name="Google Shape;1829;p39"/>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t>Dataset Description</a:t>
            </a:r>
            <a:endParaRPr sz="4800" dirty="0"/>
          </a:p>
        </p:txBody>
      </p:sp>
      <p:sp>
        <p:nvSpPr>
          <p:cNvPr id="2" name="Rectangle 1">
            <a:extLst>
              <a:ext uri="{FF2B5EF4-FFF2-40B4-BE49-F238E27FC236}">
                <a16:creationId xmlns:a16="http://schemas.microsoft.com/office/drawing/2014/main" id="{7324CB54-011B-3ABC-7FAC-1CB6FDC0F7DC}"/>
              </a:ext>
            </a:extLst>
          </p:cNvPr>
          <p:cNvSpPr>
            <a:spLocks noChangeArrowheads="1"/>
          </p:cNvSpPr>
          <p:nvPr/>
        </p:nvSpPr>
        <p:spPr bwMode="auto">
          <a:xfrm>
            <a:off x="720000" y="1528405"/>
            <a:ext cx="751038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The department or team the employee belongs to.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Role/Position:</a:t>
            </a:r>
            <a:r>
              <a:rPr kumimoji="0" lang="en-US" altLang="en-US" sz="1800" b="0" i="0" u="none" strike="noStrike" cap="none" normalizeH="0" baseline="0" dirty="0">
                <a:ln>
                  <a:noFill/>
                </a:ln>
                <a:solidFill>
                  <a:schemeClr val="tx1"/>
                </a:solidFill>
                <a:effectLst/>
                <a:latin typeface="Arial" panose="020B0604020202020204" pitchFamily="34" charset="0"/>
              </a:rPr>
              <a:t> The employee’s job title or role within the organization.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a:t>
            </a:r>
            <a:r>
              <a:rPr kumimoji="0" lang="en-US" altLang="en-US" sz="1800" b="0" i="0" u="none" strike="noStrike" cap="none" normalizeH="0" baseline="0" dirty="0">
                <a:ln>
                  <a:noFill/>
                </a:ln>
                <a:solidFill>
                  <a:schemeClr val="tx1"/>
                </a:solidFill>
                <a:effectLst/>
                <a:latin typeface="Arial" panose="020B0604020202020204" pitchFamily="34" charset="0"/>
              </a:rPr>
              <a:t> The specific date for each attendance record.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Check-In Time:</a:t>
            </a:r>
            <a:r>
              <a:rPr kumimoji="0" lang="en-US" altLang="en-US" sz="1800" b="0" i="0" u="none" strike="noStrike" cap="none" normalizeH="0" baseline="0" dirty="0">
                <a:ln>
                  <a:noFill/>
                </a:ln>
                <a:solidFill>
                  <a:schemeClr val="tx1"/>
                </a:solidFill>
                <a:effectLst/>
                <a:latin typeface="Arial" panose="020B0604020202020204" pitchFamily="34" charset="0"/>
              </a:rPr>
              <a:t> The time when the employee clocks in for the 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Check-Out Time:</a:t>
            </a:r>
            <a:r>
              <a:rPr kumimoji="0" lang="en-US" altLang="en-US" sz="1800" b="0" i="0" u="none" strike="noStrike" cap="none" normalizeH="0" baseline="0" dirty="0">
                <a:ln>
                  <a:noFill/>
                </a:ln>
                <a:solidFill>
                  <a:schemeClr val="tx1"/>
                </a:solidFill>
                <a:effectLst/>
                <a:latin typeface="Arial" panose="020B0604020202020204" pitchFamily="34" charset="0"/>
              </a:rPr>
              <a:t> The time when the employee clocks out for the day.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1456058" y="210206"/>
            <a:ext cx="6152700" cy="9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THE "WOW" IN OUR SOLUTION</a:t>
            </a:r>
            <a:endParaRPr sz="4000" dirty="0"/>
          </a:p>
        </p:txBody>
      </p:sp>
      <p:sp>
        <p:nvSpPr>
          <p:cNvPr id="3" name="Rectangle 1">
            <a:extLst>
              <a:ext uri="{FF2B5EF4-FFF2-40B4-BE49-F238E27FC236}">
                <a16:creationId xmlns:a16="http://schemas.microsoft.com/office/drawing/2014/main" id="{F07454AF-4295-3A68-7488-2BBAFFDB69E7}"/>
              </a:ext>
            </a:extLst>
          </p:cNvPr>
          <p:cNvSpPr>
            <a:spLocks noChangeArrowheads="1"/>
          </p:cNvSpPr>
          <p:nvPr/>
        </p:nvSpPr>
        <p:spPr bwMode="auto">
          <a:xfrm>
            <a:off x="394473" y="1110736"/>
            <a:ext cx="8355053" cy="351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AI-Powered Predictive Analytics:</a:t>
            </a:r>
            <a:r>
              <a:rPr kumimoji="0" lang="en-US" altLang="en-US" sz="1500" b="0" i="0" u="none" strike="noStrike" cap="none" normalizeH="0" baseline="0" dirty="0">
                <a:ln>
                  <a:noFill/>
                </a:ln>
                <a:solidFill>
                  <a:schemeClr val="tx1"/>
                </a:solidFill>
                <a:effectLst/>
                <a:latin typeface="Arial" panose="020B0604020202020204" pitchFamily="34" charset="0"/>
              </a:rPr>
              <a:t> Predicts future attendance issues, allowing proactive management and tailored interventions.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Real-Time Dashboards:</a:t>
            </a:r>
            <a:r>
              <a:rPr kumimoji="0" lang="en-US" altLang="en-US" sz="1500" b="0" i="0" u="none" strike="noStrike" cap="none" normalizeH="0" baseline="0" dirty="0">
                <a:ln>
                  <a:noFill/>
                </a:ln>
                <a:solidFill>
                  <a:schemeClr val="tx1"/>
                </a:solidFill>
                <a:effectLst/>
                <a:latin typeface="Arial" panose="020B0604020202020204" pitchFamily="34" charset="0"/>
              </a:rPr>
              <a:t> Provides instant, customizable insights into attendance data for quick decision-making.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500" b="0" i="0" u="none" strike="noStrike" cap="none" normalizeH="0" baseline="0" dirty="0">
                <a:ln>
                  <a:noFill/>
                </a:ln>
                <a:solidFill>
                  <a:schemeClr val="tx1"/>
                </a:solidFill>
                <a:effectLst/>
                <a:latin typeface="Arial" panose="020B0604020202020204" pitchFamily="34" charset="0"/>
              </a:rPr>
              <a:t> Integrates with existing systems, ensuring consistent data flow and reducing errors.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Employee Self-Service:</a:t>
            </a:r>
            <a:r>
              <a:rPr kumimoji="0" lang="en-US" altLang="en-US" sz="1500" b="0" i="0" u="none" strike="noStrike" cap="none" normalizeH="0" baseline="0" dirty="0">
                <a:ln>
                  <a:noFill/>
                </a:ln>
                <a:solidFill>
                  <a:schemeClr val="tx1"/>
                </a:solidFill>
                <a:effectLst/>
                <a:latin typeface="Arial" panose="020B0604020202020204" pitchFamily="34" charset="0"/>
              </a:rPr>
              <a:t> Empowers employees with access to their attendance records and gamified features to boost engagement.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Advanced Compliance Monitoring:</a:t>
            </a:r>
            <a:r>
              <a:rPr kumimoji="0" lang="en-US" altLang="en-US" sz="1500" b="0" i="0" u="none" strike="noStrike" cap="none" normalizeH="0" baseline="0" dirty="0">
                <a:ln>
                  <a:noFill/>
                </a:ln>
                <a:solidFill>
                  <a:schemeClr val="tx1"/>
                </a:solidFill>
                <a:effectLst/>
                <a:latin typeface="Arial" panose="020B0604020202020204" pitchFamily="34" charset="0"/>
              </a:rPr>
              <a:t> Real-time alerts for policy deviations and regulatory adherence, minimizing legal risks.</a:t>
            </a:r>
          </a:p>
        </p:txBody>
      </p:sp>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760</Words>
  <Application>Microsoft Office PowerPoint</Application>
  <PresentationFormat>On-screen Show (16:9)</PresentationFormat>
  <Paragraphs>68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Barlow Semi Condensed</vt:lpstr>
      <vt:lpstr>Wingdings</vt:lpstr>
      <vt:lpstr>Nunito Light</vt:lpstr>
      <vt:lpstr>Arial</vt:lpstr>
      <vt:lpstr>Titillium Web</vt:lpstr>
      <vt:lpstr>Statistics and Probability: Data Analysis and Interpretation - Math - 10th grade by Slidesgo</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 keya</dc:creator>
  <cp:lastModifiedBy>karthikeya M</cp:lastModifiedBy>
  <cp:revision>5</cp:revision>
  <dcterms:modified xsi:type="dcterms:W3CDTF">2024-09-05T12:16:01Z</dcterms:modified>
</cp:coreProperties>
</file>