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7" r:id="rId2"/>
    <p:sldId id="295" r:id="rId3"/>
    <p:sldId id="259" r:id="rId4"/>
    <p:sldId id="278" r:id="rId5"/>
    <p:sldId id="288" r:id="rId6"/>
    <p:sldId id="279" r:id="rId7"/>
    <p:sldId id="291" r:id="rId8"/>
    <p:sldId id="296" r:id="rId9"/>
    <p:sldId id="294" r:id="rId10"/>
    <p:sldId id="292" r:id="rId11"/>
    <p:sldId id="293"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23"/>
    <p:restoredTop sz="94674"/>
  </p:normalViewPr>
  <p:slideViewPr>
    <p:cSldViewPr snapToGrid="0" snapToObjects="1" showGuides="1">
      <p:cViewPr varScale="1">
        <p:scale>
          <a:sx n="75" d="100"/>
          <a:sy n="75" d="100"/>
        </p:scale>
        <p:origin x="36" y="393"/>
      </p:cViewPr>
      <p:guideLst/>
    </p:cSldViewPr>
  </p:slideViewPr>
  <p:notesTextViewPr>
    <p:cViewPr>
      <p:scale>
        <a:sx n="1" d="1"/>
        <a:sy n="1" d="1"/>
      </p:scale>
      <p:origin x="0" y="0"/>
    </p:cViewPr>
  </p:notesTextViewPr>
  <p:sorterViewPr>
    <p:cViewPr>
      <p:scale>
        <a:sx n="100" d="100"/>
        <a:sy n="100" d="100"/>
      </p:scale>
      <p:origin x="0" y="-8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381531" y="148234"/>
            <a:ext cx="6638544" cy="2386584"/>
          </a:xfrm>
        </p:spPr>
        <p:txBody>
          <a:bodyPr/>
          <a:lstStyle/>
          <a:p>
            <a:r>
              <a:rPr lang="en-US" dirty="0"/>
              <a:t>CSE 546 Final Project </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381530" y="2408143"/>
            <a:ext cx="8242353" cy="1650381"/>
          </a:xfrm>
        </p:spPr>
        <p:txBody>
          <a:bodyPr/>
          <a:lstStyle/>
          <a:p>
            <a:r>
              <a:rPr lang="en-US" sz="2400" i="1" dirty="0"/>
              <a:t>Solving reinforcement algorithms on environments under uncertainty</a:t>
            </a:r>
          </a:p>
        </p:txBody>
      </p:sp>
      <p:sp>
        <p:nvSpPr>
          <p:cNvPr id="2" name="Sub-topic">
            <a:extLst>
              <a:ext uri="{FF2B5EF4-FFF2-40B4-BE49-F238E27FC236}">
                <a16:creationId xmlns:a16="http://schemas.microsoft.com/office/drawing/2014/main" id="{AFFBEF31-383F-BA0F-AB20-38E3EF1B8D10}"/>
              </a:ext>
            </a:extLst>
          </p:cNvPr>
          <p:cNvSpPr txBox="1">
            <a:spLocks/>
          </p:cNvSpPr>
          <p:nvPr/>
        </p:nvSpPr>
        <p:spPr>
          <a:xfrm>
            <a:off x="381531" y="4518171"/>
            <a:ext cx="8242353" cy="1077286"/>
          </a:xfrm>
          <a:prstGeom prst="rect">
            <a:avLst/>
          </a:prstGeom>
        </p:spPr>
        <p:txBody>
          <a:bodyPr vert="horz" lIns="0" tIns="45720" rIns="91440" bIns="45720" rtlCol="0">
            <a:noAutofit/>
          </a:bodyPr>
          <a:lstStyle>
            <a:lvl1pPr marL="0" indent="0" algn="l" defTabSz="914400" rtl="0" eaLnBrk="1" latinLnBrk="0" hangingPunct="1">
              <a:lnSpc>
                <a:spcPct val="130000"/>
              </a:lnSpc>
              <a:spcBef>
                <a:spcPts val="600"/>
              </a:spcBef>
              <a:buClr>
                <a:schemeClr val="tx2"/>
              </a:buClr>
              <a:buSzPct val="120000"/>
              <a:buFont typeface="Arial" panose="020B0604020202020204" pitchFamily="34" charset="0"/>
              <a:buNone/>
              <a:defRPr sz="2800" b="0" i="0" kern="1200">
                <a:solidFill>
                  <a:schemeClr val="tx1"/>
                </a:solidFill>
                <a:latin typeface="+mn-lt"/>
                <a:ea typeface="Georgia" charset="0"/>
                <a:cs typeface="Georgia" charset="0"/>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solidFill>
                  <a:schemeClr val="tx2"/>
                </a:solidFill>
              </a:rPr>
              <a:t>Team 22: </a:t>
            </a:r>
            <a:r>
              <a:rPr lang="en-US" sz="2000" i="1" dirty="0" err="1">
                <a:solidFill>
                  <a:schemeClr val="tx2"/>
                </a:solidFill>
              </a:rPr>
              <a:t>Antarpreet</a:t>
            </a:r>
            <a:r>
              <a:rPr lang="en-US" sz="2000" i="1" dirty="0">
                <a:solidFill>
                  <a:schemeClr val="tx2"/>
                </a:solidFill>
              </a:rPr>
              <a:t> Kaur, Kanupriya Pandey, Veda Sai </a:t>
            </a:r>
            <a:r>
              <a:rPr lang="en-US" sz="2000" i="1" dirty="0" err="1">
                <a:solidFill>
                  <a:schemeClr val="tx2"/>
                </a:solidFill>
              </a:rPr>
              <a:t>Rochishna</a:t>
            </a:r>
            <a:r>
              <a:rPr lang="en-US" sz="2000" i="1" dirty="0">
                <a:solidFill>
                  <a:schemeClr val="tx2"/>
                </a:solidFill>
              </a:rPr>
              <a:t> Eli</a:t>
            </a:r>
          </a:p>
          <a:p>
            <a:r>
              <a:rPr lang="en-US" sz="2000" i="1" dirty="0">
                <a:solidFill>
                  <a:schemeClr val="tx2"/>
                </a:solidFill>
              </a:rPr>
              <a:t>05/07/2023</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001018"/>
            <a:ext cx="9650498" cy="1089529"/>
          </a:xfrm>
        </p:spPr>
        <p:txBody>
          <a:bodyPr/>
          <a:lstStyle/>
          <a:p>
            <a:r>
              <a:rPr lang="en-US" dirty="0"/>
              <a:t>Results – Lunar Lander vanilla vs noise environment rewards</a:t>
            </a:r>
          </a:p>
        </p:txBody>
      </p:sp>
      <p:pic>
        <p:nvPicPr>
          <p:cNvPr id="4098" name="Picture 2">
            <a:extLst>
              <a:ext uri="{FF2B5EF4-FFF2-40B4-BE49-F238E27FC236}">
                <a16:creationId xmlns:a16="http://schemas.microsoft.com/office/drawing/2014/main" id="{D83FD6EF-9F35-77C4-35B3-27576E822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2090546"/>
            <a:ext cx="55530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738FD0A-E20B-2825-B740-590314CE7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869" y="2090545"/>
            <a:ext cx="546735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60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7" y="1499616"/>
            <a:ext cx="10816933" cy="590931"/>
          </a:xfrm>
        </p:spPr>
        <p:txBody>
          <a:bodyPr/>
          <a:lstStyle/>
          <a:p>
            <a:r>
              <a:rPr lang="en-US" dirty="0"/>
              <a:t>Summary</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0816932" cy="3968249"/>
          </a:xfrm>
        </p:spPr>
        <p:txBody>
          <a:bodyPr/>
          <a:lstStyle/>
          <a:p>
            <a:r>
              <a:rPr lang="en-US" dirty="0"/>
              <a:t>The algorithms Deep Q-Learning Network, Double Deep Q-Learning Network, Advantage Actor Critic, and Asynchronous Advantage Actor Critic all performed well on Cart Pole environment. </a:t>
            </a:r>
          </a:p>
          <a:p>
            <a:r>
              <a:rPr lang="en-US" dirty="0"/>
              <a:t>The stochasticity added to the Cart Pole environment was small enough and allowed the agent based on DQN, DDQN, A2C and A3C to successfully converge and learn an optimal policy. </a:t>
            </a:r>
          </a:p>
          <a:p>
            <a:r>
              <a:rPr lang="en-US" dirty="0"/>
              <a:t>The lunar lander environment had a higher degree of uncertainty introduced into the environment with random engine failure and aerodynamic disturbance through wind noise. Thus, the agent following DQN algorithm failed to converge or learn the optimal policy in the modified Lunar Lander environment.</a:t>
            </a:r>
          </a:p>
        </p:txBody>
      </p:sp>
    </p:spTree>
    <p:extLst>
      <p:ext uri="{BB962C8B-B14F-4D97-AF65-F5344CB8AC3E}">
        <p14:creationId xmlns:p14="http://schemas.microsoft.com/office/powerpoint/2010/main" val="160633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16F0-5A7A-4628-1134-3F5884B02473}"/>
              </a:ext>
            </a:extLst>
          </p:cNvPr>
          <p:cNvSpPr>
            <a:spLocks noGrp="1"/>
          </p:cNvSpPr>
          <p:nvPr>
            <p:ph type="title"/>
          </p:nvPr>
        </p:nvSpPr>
        <p:spPr/>
        <p:txBody>
          <a:bodyPr/>
          <a:lstStyle/>
          <a:p>
            <a:r>
              <a:rPr lang="en-US" dirty="0"/>
              <a:t>Team Contribution</a:t>
            </a:r>
          </a:p>
        </p:txBody>
      </p:sp>
      <p:graphicFrame>
        <p:nvGraphicFramePr>
          <p:cNvPr id="3" name="Table 3">
            <a:extLst>
              <a:ext uri="{FF2B5EF4-FFF2-40B4-BE49-F238E27FC236}">
                <a16:creationId xmlns:a16="http://schemas.microsoft.com/office/drawing/2014/main" id="{51C2172C-800A-AFCB-9263-8A654BDFF0F8}"/>
              </a:ext>
            </a:extLst>
          </p:cNvPr>
          <p:cNvGraphicFramePr>
            <a:graphicFrameLocks noGrp="1"/>
          </p:cNvGraphicFramePr>
          <p:nvPr>
            <p:extLst>
              <p:ext uri="{D42A27DB-BD31-4B8C-83A1-F6EECF244321}">
                <p14:modId xmlns:p14="http://schemas.microsoft.com/office/powerpoint/2010/main" val="2723188570"/>
              </p:ext>
            </p:extLst>
          </p:nvPr>
        </p:nvGraphicFramePr>
        <p:xfrm>
          <a:off x="750378" y="2654300"/>
          <a:ext cx="10062972" cy="2988140"/>
        </p:xfrm>
        <a:graphic>
          <a:graphicData uri="http://schemas.openxmlformats.org/drawingml/2006/table">
            <a:tbl>
              <a:tblPr firstRow="1" bandRow="1">
                <a:tableStyleId>{5C22544A-7EE6-4342-B048-85BDC9FD1C3A}</a:tableStyleId>
              </a:tblPr>
              <a:tblGrid>
                <a:gridCol w="2995306">
                  <a:extLst>
                    <a:ext uri="{9D8B030D-6E8A-4147-A177-3AD203B41FA5}">
                      <a16:colId xmlns:a16="http://schemas.microsoft.com/office/drawing/2014/main" val="2474281729"/>
                    </a:ext>
                  </a:extLst>
                </a:gridCol>
                <a:gridCol w="3713341">
                  <a:extLst>
                    <a:ext uri="{9D8B030D-6E8A-4147-A177-3AD203B41FA5}">
                      <a16:colId xmlns:a16="http://schemas.microsoft.com/office/drawing/2014/main" val="2990384671"/>
                    </a:ext>
                  </a:extLst>
                </a:gridCol>
                <a:gridCol w="3354325">
                  <a:extLst>
                    <a:ext uri="{9D8B030D-6E8A-4147-A177-3AD203B41FA5}">
                      <a16:colId xmlns:a16="http://schemas.microsoft.com/office/drawing/2014/main" val="2799375576"/>
                    </a:ext>
                  </a:extLst>
                </a:gridCol>
              </a:tblGrid>
              <a:tr h="493860">
                <a:tc>
                  <a:txBody>
                    <a:bodyPr/>
                    <a:lstStyle/>
                    <a:p>
                      <a:pPr algn="ctr"/>
                      <a:r>
                        <a:rPr lang="en-US" b="1" dirty="0"/>
                        <a:t>Team Member</a:t>
                      </a:r>
                    </a:p>
                  </a:txBody>
                  <a:tcPr anchor="ctr"/>
                </a:tc>
                <a:tc>
                  <a:txBody>
                    <a:bodyPr/>
                    <a:lstStyle/>
                    <a:p>
                      <a:pPr algn="ctr"/>
                      <a:r>
                        <a:rPr lang="en-US" dirty="0"/>
                        <a:t>Project Contribution</a:t>
                      </a:r>
                    </a:p>
                  </a:txBody>
                  <a:tcPr anchor="ctr"/>
                </a:tc>
                <a:tc>
                  <a:txBody>
                    <a:bodyPr/>
                    <a:lstStyle/>
                    <a:p>
                      <a:pPr algn="ctr"/>
                      <a:r>
                        <a:rPr lang="en-US" dirty="0"/>
                        <a:t>Contribution %</a:t>
                      </a:r>
                    </a:p>
                  </a:txBody>
                  <a:tcPr anchor="ctr"/>
                </a:tc>
                <a:extLst>
                  <a:ext uri="{0D108BD9-81ED-4DB2-BD59-A6C34878D82A}">
                    <a16:rowId xmlns:a16="http://schemas.microsoft.com/office/drawing/2014/main" val="2051876676"/>
                  </a:ext>
                </a:extLst>
              </a:tr>
              <a:tr h="370840">
                <a:tc>
                  <a:txBody>
                    <a:bodyPr/>
                    <a:lstStyle/>
                    <a:p>
                      <a:r>
                        <a:rPr lang="en-US" b="1" dirty="0"/>
                        <a:t>Kanupriya Pandey</a:t>
                      </a:r>
                    </a:p>
                  </a:txBody>
                  <a:tcPr/>
                </a:tc>
                <a:tc>
                  <a:txBody>
                    <a:bodyPr/>
                    <a:lstStyle/>
                    <a:p>
                      <a:r>
                        <a:rPr lang="en-US" dirty="0"/>
                        <a:t>DQN Algorithm</a:t>
                      </a:r>
                    </a:p>
                    <a:p>
                      <a:r>
                        <a:rPr lang="en-US" dirty="0"/>
                        <a:t>DDQN Algorithm</a:t>
                      </a:r>
                    </a:p>
                  </a:txBody>
                  <a:tcPr/>
                </a:tc>
                <a:tc>
                  <a:txBody>
                    <a:bodyPr/>
                    <a:lstStyle/>
                    <a:p>
                      <a:r>
                        <a:rPr lang="en-US" dirty="0"/>
                        <a:t>100%</a:t>
                      </a:r>
                    </a:p>
                  </a:txBody>
                  <a:tcPr/>
                </a:tc>
                <a:extLst>
                  <a:ext uri="{0D108BD9-81ED-4DB2-BD59-A6C34878D82A}">
                    <a16:rowId xmlns:a16="http://schemas.microsoft.com/office/drawing/2014/main" val="2908418025"/>
                  </a:ext>
                </a:extLst>
              </a:tr>
              <a:tr h="370840">
                <a:tc>
                  <a:txBody>
                    <a:bodyPr/>
                    <a:lstStyle/>
                    <a:p>
                      <a:endParaRPr lang="en-US" b="1" dirty="0"/>
                    </a:p>
                  </a:txBody>
                  <a:tcPr/>
                </a:tc>
                <a:tc>
                  <a:txBody>
                    <a:bodyPr/>
                    <a:lstStyle/>
                    <a:p>
                      <a:r>
                        <a:rPr lang="en-US" dirty="0"/>
                        <a:t>Noise in Environment </a:t>
                      </a:r>
                    </a:p>
                  </a:txBody>
                  <a:tcPr/>
                </a:tc>
                <a:tc>
                  <a:txBody>
                    <a:bodyPr/>
                    <a:lstStyle/>
                    <a:p>
                      <a:r>
                        <a:rPr lang="en-US" dirty="0"/>
                        <a:t>33%</a:t>
                      </a:r>
                    </a:p>
                  </a:txBody>
                  <a:tcPr/>
                </a:tc>
                <a:extLst>
                  <a:ext uri="{0D108BD9-81ED-4DB2-BD59-A6C34878D82A}">
                    <a16:rowId xmlns:a16="http://schemas.microsoft.com/office/drawing/2014/main" val="3847838890"/>
                  </a:ext>
                </a:extLst>
              </a:tr>
              <a:tr h="370840">
                <a:tc>
                  <a:txBody>
                    <a:bodyPr/>
                    <a:lstStyle/>
                    <a:p>
                      <a:r>
                        <a:rPr lang="en-US" b="1" dirty="0"/>
                        <a:t>Veda Sai </a:t>
                      </a:r>
                      <a:r>
                        <a:rPr lang="en-US" b="1" dirty="0" err="1"/>
                        <a:t>Rochishna</a:t>
                      </a:r>
                      <a:r>
                        <a:rPr lang="en-US" b="1" dirty="0"/>
                        <a:t> Eli</a:t>
                      </a:r>
                    </a:p>
                  </a:txBody>
                  <a:tcPr/>
                </a:tc>
                <a:tc>
                  <a:txBody>
                    <a:bodyPr/>
                    <a:lstStyle/>
                    <a:p>
                      <a:r>
                        <a:rPr lang="en-US" dirty="0"/>
                        <a:t>A2C Algorithm</a:t>
                      </a:r>
                    </a:p>
                  </a:txBody>
                  <a:tcPr/>
                </a:tc>
                <a:tc>
                  <a:txBody>
                    <a:bodyPr/>
                    <a:lstStyle/>
                    <a:p>
                      <a:r>
                        <a:rPr lang="en-US" dirty="0"/>
                        <a:t>100%</a:t>
                      </a:r>
                    </a:p>
                  </a:txBody>
                  <a:tcPr/>
                </a:tc>
                <a:extLst>
                  <a:ext uri="{0D108BD9-81ED-4DB2-BD59-A6C34878D82A}">
                    <a16:rowId xmlns:a16="http://schemas.microsoft.com/office/drawing/2014/main" val="1474159999"/>
                  </a:ext>
                </a:extLst>
              </a:tr>
              <a:tr h="370840">
                <a:tc>
                  <a:txBody>
                    <a:bodyPr/>
                    <a:lstStyle/>
                    <a:p>
                      <a:endParaRPr lang="en-US" b="1" dirty="0"/>
                    </a:p>
                  </a:txBody>
                  <a:tcPr/>
                </a:tc>
                <a:tc>
                  <a:txBody>
                    <a:bodyPr/>
                    <a:lstStyle/>
                    <a:p>
                      <a:r>
                        <a:rPr lang="en-US" dirty="0"/>
                        <a:t>Noise in Environment </a:t>
                      </a:r>
                    </a:p>
                  </a:txBody>
                  <a:tcPr/>
                </a:tc>
                <a:tc>
                  <a:txBody>
                    <a:bodyPr/>
                    <a:lstStyle/>
                    <a:p>
                      <a:r>
                        <a:rPr lang="en-US" dirty="0"/>
                        <a:t>33%</a:t>
                      </a:r>
                    </a:p>
                  </a:txBody>
                  <a:tcPr/>
                </a:tc>
                <a:extLst>
                  <a:ext uri="{0D108BD9-81ED-4DB2-BD59-A6C34878D82A}">
                    <a16:rowId xmlns:a16="http://schemas.microsoft.com/office/drawing/2014/main" val="874935564"/>
                  </a:ext>
                </a:extLst>
              </a:tr>
              <a:tr h="370840">
                <a:tc>
                  <a:txBody>
                    <a:bodyPr/>
                    <a:lstStyle/>
                    <a:p>
                      <a:r>
                        <a:rPr lang="en-US" sz="1800" b="1" i="0" u="none" strike="noStrike" kern="1200" dirty="0" err="1">
                          <a:solidFill>
                            <a:schemeClr val="dk1"/>
                          </a:solidFill>
                          <a:effectLst/>
                          <a:latin typeface="+mn-lt"/>
                          <a:ea typeface="+mn-ea"/>
                          <a:cs typeface="+mn-cs"/>
                        </a:rPr>
                        <a:t>Antarpreet</a:t>
                      </a:r>
                      <a:r>
                        <a:rPr lang="en-US" sz="1800" b="1" i="0" u="none" strike="noStrike" kern="1200" dirty="0">
                          <a:solidFill>
                            <a:schemeClr val="dk1"/>
                          </a:solidFill>
                          <a:effectLst/>
                          <a:latin typeface="+mn-lt"/>
                          <a:ea typeface="+mn-ea"/>
                          <a:cs typeface="+mn-cs"/>
                        </a:rPr>
                        <a:t> Kaur</a:t>
                      </a:r>
                      <a:endParaRPr lang="en-US" b="1" dirty="0"/>
                    </a:p>
                  </a:txBody>
                  <a:tcPr/>
                </a:tc>
                <a:tc>
                  <a:txBody>
                    <a:bodyPr/>
                    <a:lstStyle/>
                    <a:p>
                      <a:r>
                        <a:rPr lang="en-US" dirty="0"/>
                        <a:t>A3C Algorithm</a:t>
                      </a:r>
                    </a:p>
                  </a:txBody>
                  <a:tcPr/>
                </a:tc>
                <a:tc>
                  <a:txBody>
                    <a:bodyPr/>
                    <a:lstStyle/>
                    <a:p>
                      <a:r>
                        <a:rPr lang="en-US" dirty="0"/>
                        <a:t>100%</a:t>
                      </a:r>
                    </a:p>
                  </a:txBody>
                  <a:tcPr/>
                </a:tc>
                <a:extLst>
                  <a:ext uri="{0D108BD9-81ED-4DB2-BD59-A6C34878D82A}">
                    <a16:rowId xmlns:a16="http://schemas.microsoft.com/office/drawing/2014/main" val="3195890039"/>
                  </a:ext>
                </a:extLst>
              </a:tr>
              <a:tr h="370840">
                <a:tc>
                  <a:txBody>
                    <a:bodyPr/>
                    <a:lstStyle/>
                    <a:p>
                      <a:endParaRPr lang="en-US" b="1" dirty="0"/>
                    </a:p>
                  </a:txBody>
                  <a:tcPr/>
                </a:tc>
                <a:tc>
                  <a:txBody>
                    <a:bodyPr/>
                    <a:lstStyle/>
                    <a:p>
                      <a:r>
                        <a:rPr lang="en-US" dirty="0"/>
                        <a:t>Noise in Environment </a:t>
                      </a:r>
                    </a:p>
                  </a:txBody>
                  <a:tcPr/>
                </a:tc>
                <a:tc>
                  <a:txBody>
                    <a:bodyPr/>
                    <a:lstStyle/>
                    <a:p>
                      <a:r>
                        <a:rPr lang="en-US" dirty="0"/>
                        <a:t>33%</a:t>
                      </a:r>
                    </a:p>
                  </a:txBody>
                  <a:tcPr/>
                </a:tc>
                <a:extLst>
                  <a:ext uri="{0D108BD9-81ED-4DB2-BD59-A6C34878D82A}">
                    <a16:rowId xmlns:a16="http://schemas.microsoft.com/office/drawing/2014/main" val="960472780"/>
                  </a:ext>
                </a:extLst>
              </a:tr>
            </a:tbl>
          </a:graphicData>
        </a:graphic>
      </p:graphicFrame>
    </p:spTree>
    <p:extLst>
      <p:ext uri="{BB962C8B-B14F-4D97-AF65-F5344CB8AC3E}">
        <p14:creationId xmlns:p14="http://schemas.microsoft.com/office/powerpoint/2010/main" val="269059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5C4C-5708-812F-F618-B9DA07D0DF7A}"/>
              </a:ext>
            </a:extLst>
          </p:cNvPr>
          <p:cNvSpPr>
            <a:spLocks noGrp="1"/>
          </p:cNvSpPr>
          <p:nvPr>
            <p:ph type="ctrTitle"/>
          </p:nvPr>
        </p:nvSpPr>
        <p:spPr>
          <a:xfrm>
            <a:off x="658368" y="1490663"/>
            <a:ext cx="11139932" cy="2387600"/>
          </a:xfrm>
        </p:spPr>
        <p:txBody>
          <a:bodyPr/>
          <a:lstStyle/>
          <a:p>
            <a:pPr algn="ctr"/>
            <a:r>
              <a:rPr lang="en-US" dirty="0"/>
              <a:t>Thank you</a:t>
            </a:r>
          </a:p>
        </p:txBody>
      </p:sp>
    </p:spTree>
    <p:extLst>
      <p:ext uri="{BB962C8B-B14F-4D97-AF65-F5344CB8AC3E}">
        <p14:creationId xmlns:p14="http://schemas.microsoft.com/office/powerpoint/2010/main" val="118641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7" y="1499616"/>
            <a:ext cx="10816933" cy="590931"/>
          </a:xfrm>
        </p:spPr>
        <p:txBody>
          <a:bodyPr/>
          <a:lstStyle/>
          <a:p>
            <a:r>
              <a:rPr lang="en-US" dirty="0"/>
              <a:t>Project Overview</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0816932" cy="3968249"/>
          </a:xfrm>
        </p:spPr>
        <p:txBody>
          <a:bodyPr/>
          <a:lstStyle/>
          <a:p>
            <a:r>
              <a:rPr lang="en-US" dirty="0"/>
              <a:t>The project explores performance of multiple popular algorithms on Gym or Gymnasium environments under uncertainty. </a:t>
            </a:r>
          </a:p>
          <a:p>
            <a:r>
              <a:rPr lang="en-US" dirty="0"/>
              <a:t>The gymnasium discrete space environments are deterministic implying that an agent's actions have consistent effects on the environment's state. The project augments the gymnasium environments with stochastic factors such as aerodynamic disturbances, such as wind noise and random engine failures.</a:t>
            </a:r>
          </a:p>
          <a:p>
            <a:r>
              <a:rPr lang="en-US" dirty="0"/>
              <a:t>The objective of introduction of noise is the environments is to incorporate a degree of unpredictability into the agent's decision-making algorithm, thereby rendering the environment more demanding and less deterministic. </a:t>
            </a:r>
          </a:p>
        </p:txBody>
      </p:sp>
    </p:spTree>
    <p:extLst>
      <p:ext uri="{BB962C8B-B14F-4D97-AF65-F5344CB8AC3E}">
        <p14:creationId xmlns:p14="http://schemas.microsoft.com/office/powerpoint/2010/main" val="186860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7" y="1499616"/>
            <a:ext cx="10816933" cy="590931"/>
          </a:xfrm>
        </p:spPr>
        <p:txBody>
          <a:bodyPr/>
          <a:lstStyle/>
          <a:p>
            <a:r>
              <a:rPr lang="en-US" dirty="0"/>
              <a:t>Project Overview</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0816932" cy="3968249"/>
          </a:xfrm>
        </p:spPr>
        <p:txBody>
          <a:bodyPr/>
          <a:lstStyle/>
          <a:p>
            <a:r>
              <a:rPr lang="en-US" dirty="0"/>
              <a:t>The project gymnasium environment modified by adding noise are </a:t>
            </a:r>
            <a:r>
              <a:rPr lang="en-US" b="1" dirty="0"/>
              <a:t>Cat Pole v1</a:t>
            </a:r>
            <a:r>
              <a:rPr lang="en-US" dirty="0"/>
              <a:t> environment which is part of the classic control environments, and </a:t>
            </a:r>
            <a:r>
              <a:rPr lang="en-US" b="1" dirty="0"/>
              <a:t>Lunar Lander v2</a:t>
            </a:r>
            <a:r>
              <a:rPr lang="en-US" dirty="0"/>
              <a:t> which is part of the Box2d environments.</a:t>
            </a:r>
          </a:p>
          <a:p>
            <a:r>
              <a:rPr lang="en-US" dirty="0"/>
              <a:t>The algorithms evaluated are </a:t>
            </a:r>
            <a:r>
              <a:rPr lang="en-US" b="1" dirty="0"/>
              <a:t>Deep Q-Learning Network (DQN)</a:t>
            </a:r>
            <a:r>
              <a:rPr lang="en-US" dirty="0"/>
              <a:t>,</a:t>
            </a:r>
            <a:r>
              <a:rPr lang="en-US" b="1" dirty="0"/>
              <a:t> Double Deep Q-Learning Network (DDQN)</a:t>
            </a:r>
            <a:r>
              <a:rPr lang="en-US" dirty="0"/>
              <a:t>,</a:t>
            </a:r>
            <a:r>
              <a:rPr lang="en-US" b="1" dirty="0"/>
              <a:t> Advantage Actor Critic (A2C)</a:t>
            </a:r>
            <a:r>
              <a:rPr lang="en-US" dirty="0"/>
              <a:t>, and </a:t>
            </a:r>
            <a:r>
              <a:rPr lang="en-US" b="1" dirty="0"/>
              <a:t>Asynchronous Advantage Actor Critic (A3C)</a:t>
            </a:r>
            <a:r>
              <a:rPr lang="en-US" dirty="0"/>
              <a:t>.</a:t>
            </a:r>
            <a:endParaRPr lang="en-US" b="1" dirty="0"/>
          </a:p>
        </p:txBody>
      </p:sp>
    </p:spTree>
    <p:extLst>
      <p:ext uri="{BB962C8B-B14F-4D97-AF65-F5344CB8AC3E}">
        <p14:creationId xmlns:p14="http://schemas.microsoft.com/office/powerpoint/2010/main" val="91680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9" y="1499616"/>
            <a:ext cx="5279472" cy="590931"/>
          </a:xfrm>
        </p:spPr>
        <p:txBody>
          <a:bodyPr/>
          <a:lstStyle/>
          <a:p>
            <a:r>
              <a:rPr lang="en-US" dirty="0"/>
              <a:t>Implementation – Cart Pole Environment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5187920" cy="3968249"/>
          </a:xfrm>
        </p:spPr>
        <p:txBody>
          <a:bodyPr/>
          <a:lstStyle/>
          <a:p>
            <a:r>
              <a:rPr lang="en-US" dirty="0"/>
              <a:t>Wind effects are applied  to the Cart Pole environment to emulate real-world scenario and add uncertainty to the environment.</a:t>
            </a:r>
          </a:p>
          <a:p>
            <a:r>
              <a:rPr lang="en-US" dirty="0"/>
              <a:t>At every step wind can blow in a random direction of left or right enabling the cartpole to move a step based on the wind direction.</a:t>
            </a:r>
          </a:p>
          <a:p>
            <a:pPr marL="0" indent="0">
              <a:buNone/>
            </a:pPr>
            <a:endParaRPr lang="en-US" dirty="0"/>
          </a:p>
        </p:txBody>
      </p:sp>
      <p:pic>
        <p:nvPicPr>
          <p:cNvPr id="3" name="Picture Placeholder 5" descr="Text&#10;&#10;Description automatically generated">
            <a:extLst>
              <a:ext uri="{FF2B5EF4-FFF2-40B4-BE49-F238E27FC236}">
                <a16:creationId xmlns:a16="http://schemas.microsoft.com/office/drawing/2014/main" id="{3A9B7A7D-410A-B14C-FD75-8E407ADCFE5C}"/>
              </a:ext>
            </a:extLst>
          </p:cNvPr>
          <p:cNvPicPr>
            <a:picLocks noChangeAspect="1"/>
          </p:cNvPicPr>
          <p:nvPr/>
        </p:nvPicPr>
        <p:blipFill rotWithShape="1">
          <a:blip r:embed="rId2"/>
          <a:srcRect l="2932" r="6607"/>
          <a:stretch/>
        </p:blipFill>
        <p:spPr>
          <a:xfrm>
            <a:off x="6096000" y="1326972"/>
            <a:ext cx="5279472" cy="4475527"/>
          </a:xfrm>
          <a:prstGeom prst="rect">
            <a:avLst/>
          </a:prstGeom>
        </p:spPr>
      </p:pic>
    </p:spTree>
    <p:extLst>
      <p:ext uri="{BB962C8B-B14F-4D97-AF65-F5344CB8AC3E}">
        <p14:creationId xmlns:p14="http://schemas.microsoft.com/office/powerpoint/2010/main" val="223741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001018"/>
            <a:ext cx="5736827" cy="1089529"/>
          </a:xfrm>
        </p:spPr>
        <p:txBody>
          <a:bodyPr/>
          <a:lstStyle/>
          <a:p>
            <a:r>
              <a:rPr lang="en-US" dirty="0"/>
              <a:t>Implementation – Lunar Lander Environment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5187920" cy="3968249"/>
          </a:xfrm>
        </p:spPr>
        <p:txBody>
          <a:bodyPr/>
          <a:lstStyle/>
          <a:p>
            <a:r>
              <a:rPr lang="en-US" dirty="0"/>
              <a:t>Lunar lander is a more complex environment which enables more customization for adding uncertainty in the environment.</a:t>
            </a:r>
          </a:p>
          <a:p>
            <a:r>
              <a:rPr lang="en-US" dirty="0"/>
              <a:t>Engine failure and wind effects generated by effects such as solar winds or random particles in the space are applied to the Lunar Lander environment to emulate real-world scenario and add uncertainty to the environment. </a:t>
            </a:r>
          </a:p>
        </p:txBody>
      </p:sp>
      <p:pic>
        <p:nvPicPr>
          <p:cNvPr id="4" name="Picture 3">
            <a:extLst>
              <a:ext uri="{FF2B5EF4-FFF2-40B4-BE49-F238E27FC236}">
                <a16:creationId xmlns:a16="http://schemas.microsoft.com/office/drawing/2014/main" id="{F5A5245D-3595-AB93-4767-55A9EE0CB313}"/>
              </a:ext>
            </a:extLst>
          </p:cNvPr>
          <p:cNvPicPr>
            <a:picLocks noChangeAspect="1"/>
          </p:cNvPicPr>
          <p:nvPr/>
        </p:nvPicPr>
        <p:blipFill>
          <a:blip r:embed="rId2"/>
          <a:stretch>
            <a:fillRect/>
          </a:stretch>
        </p:blipFill>
        <p:spPr>
          <a:xfrm>
            <a:off x="6096000" y="1052492"/>
            <a:ext cx="5238788" cy="5553116"/>
          </a:xfrm>
          <a:prstGeom prst="rect">
            <a:avLst/>
          </a:prstGeom>
        </p:spPr>
      </p:pic>
    </p:spTree>
    <p:extLst>
      <p:ext uri="{BB962C8B-B14F-4D97-AF65-F5344CB8AC3E}">
        <p14:creationId xmlns:p14="http://schemas.microsoft.com/office/powerpoint/2010/main" val="314626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001018"/>
            <a:ext cx="9650498" cy="1089529"/>
          </a:xfrm>
        </p:spPr>
        <p:txBody>
          <a:bodyPr/>
          <a:lstStyle/>
          <a:p>
            <a:r>
              <a:rPr lang="en-US" dirty="0"/>
              <a:t>Results - Cart Pole vanilla vs noise environment rewards</a:t>
            </a:r>
          </a:p>
        </p:txBody>
      </p:sp>
      <p:pic>
        <p:nvPicPr>
          <p:cNvPr id="1028" name="Picture 4">
            <a:extLst>
              <a:ext uri="{FF2B5EF4-FFF2-40B4-BE49-F238E27FC236}">
                <a16:creationId xmlns:a16="http://schemas.microsoft.com/office/drawing/2014/main" id="{23D365A2-A3FC-EBE3-2B61-3C6041023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104834"/>
            <a:ext cx="54387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3B91A04-14AC-4878-8B86-85A075B87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104835"/>
            <a:ext cx="54387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68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001018"/>
            <a:ext cx="9650498" cy="1089529"/>
          </a:xfrm>
        </p:spPr>
        <p:txBody>
          <a:bodyPr/>
          <a:lstStyle/>
          <a:p>
            <a:r>
              <a:rPr lang="en-US" dirty="0"/>
              <a:t>Results - Cart Pole vanilla vs noise environment rewards</a:t>
            </a:r>
          </a:p>
        </p:txBody>
      </p:sp>
      <p:pic>
        <p:nvPicPr>
          <p:cNvPr id="2050" name="Picture 2">
            <a:extLst>
              <a:ext uri="{FF2B5EF4-FFF2-40B4-BE49-F238E27FC236}">
                <a16:creationId xmlns:a16="http://schemas.microsoft.com/office/drawing/2014/main" id="{7A3B53FB-D0E4-12FA-62A4-D92CE2D0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297" y="2097691"/>
            <a:ext cx="54387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BE2661-DCB8-9B9C-8728-34F1E3F40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 y="2097691"/>
            <a:ext cx="54387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30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001018"/>
            <a:ext cx="9650498" cy="1089529"/>
          </a:xfrm>
        </p:spPr>
        <p:txBody>
          <a:bodyPr/>
          <a:lstStyle/>
          <a:p>
            <a:r>
              <a:rPr lang="en-US" dirty="0"/>
              <a:t>Results - Cart Pole vanilla environment summary</a:t>
            </a:r>
          </a:p>
        </p:txBody>
      </p:sp>
      <p:pic>
        <p:nvPicPr>
          <p:cNvPr id="1028" name="Picture 4">
            <a:extLst>
              <a:ext uri="{FF2B5EF4-FFF2-40B4-BE49-F238E27FC236}">
                <a16:creationId xmlns:a16="http://schemas.microsoft.com/office/drawing/2014/main" id="{ED587F5B-05BF-ED1C-EE12-9155BFE2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8" y="2082596"/>
            <a:ext cx="54387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8A23600-5A39-4B70-67CE-0DF533749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2931" y="2082596"/>
            <a:ext cx="54387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89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001018"/>
            <a:ext cx="9650498" cy="1089529"/>
          </a:xfrm>
        </p:spPr>
        <p:txBody>
          <a:bodyPr/>
          <a:lstStyle/>
          <a:p>
            <a:r>
              <a:rPr lang="en-US" dirty="0"/>
              <a:t>Results - Cart Pole noise environment summary</a:t>
            </a:r>
          </a:p>
        </p:txBody>
      </p:sp>
      <p:pic>
        <p:nvPicPr>
          <p:cNvPr id="2050" name="Picture 2">
            <a:extLst>
              <a:ext uri="{FF2B5EF4-FFF2-40B4-BE49-F238E27FC236}">
                <a16:creationId xmlns:a16="http://schemas.microsoft.com/office/drawing/2014/main" id="{493FB91D-10E2-5A96-49C3-B63977A10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8" y="2090547"/>
            <a:ext cx="54387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3CE9CCA-872A-60BA-59C9-E52A02882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299" y="2090546"/>
            <a:ext cx="54387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238746"/>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493</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Regular</vt:lpstr>
      <vt:lpstr>System Font Regular</vt:lpstr>
      <vt:lpstr>Office Theme</vt:lpstr>
      <vt:lpstr>CSE 546 Final Project </vt:lpstr>
      <vt:lpstr>Project Overview</vt:lpstr>
      <vt:lpstr>Project Overview</vt:lpstr>
      <vt:lpstr>Implementation – Cart Pole Environment</vt:lpstr>
      <vt:lpstr>Implementation – Lunar Lander Environment</vt:lpstr>
      <vt:lpstr>Results - Cart Pole vanilla vs noise environment rewards</vt:lpstr>
      <vt:lpstr>Results - Cart Pole vanilla vs noise environment rewards</vt:lpstr>
      <vt:lpstr>Results - Cart Pole vanilla environment summary</vt:lpstr>
      <vt:lpstr>Results - Cart Pole noise environment summary</vt:lpstr>
      <vt:lpstr>Results – Lunar Lander vanilla vs noise environment rewards</vt:lpstr>
      <vt:lpstr>Summary</vt:lpstr>
      <vt:lpstr>Team Contribution</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Kanupriya Pandey</cp:lastModifiedBy>
  <cp:revision>103</cp:revision>
  <dcterms:created xsi:type="dcterms:W3CDTF">2019-04-04T19:20:28Z</dcterms:created>
  <dcterms:modified xsi:type="dcterms:W3CDTF">2023-05-08T02:52:23Z</dcterms:modified>
  <cp:category/>
</cp:coreProperties>
</file>