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417109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D3707-131B-4E7F-8A22-FA230E05507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422426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252041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57955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682121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1276461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77858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3306121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319261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77739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2607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D3707-131B-4E7F-8A22-FA230E05507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69728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D3707-131B-4E7F-8A22-FA230E055077}"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356702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327854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266182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FD3707-131B-4E7F-8A22-FA230E055077}" type="datetimeFigureOut">
              <a:rPr lang="en-US" smtClean="0"/>
              <a:t>4/21/2020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199955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D3707-131B-4E7F-8A22-FA230E05507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19EFA-E608-4A61-A7BA-14DB5FA946A7}" type="slidenum">
              <a:rPr lang="en-US" smtClean="0"/>
              <a:t>‹#›</a:t>
            </a:fld>
            <a:endParaRPr lang="en-US"/>
          </a:p>
        </p:txBody>
      </p:sp>
    </p:spTree>
    <p:extLst>
      <p:ext uri="{BB962C8B-B14F-4D97-AF65-F5344CB8AC3E}">
        <p14:creationId xmlns:p14="http://schemas.microsoft.com/office/powerpoint/2010/main" val="5970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D3707-131B-4E7F-8A22-FA230E055077}" type="datetimeFigureOut">
              <a:rPr lang="en-US" smtClean="0"/>
              <a:t>4/21/2020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219EFA-E608-4A61-A7BA-14DB5FA946A7}" type="slidenum">
              <a:rPr lang="en-US" smtClean="0"/>
              <a:t>‹#›</a:t>
            </a:fld>
            <a:endParaRPr lang="en-US"/>
          </a:p>
        </p:txBody>
      </p:sp>
    </p:spTree>
    <p:extLst>
      <p:ext uri="{BB962C8B-B14F-4D97-AF65-F5344CB8AC3E}">
        <p14:creationId xmlns:p14="http://schemas.microsoft.com/office/powerpoint/2010/main" val="27262169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secondary_schools_in_the_Toronto_District_School_Board"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4" Type="http://schemas.openxmlformats.org/officeDocument/2006/relationships/hyperlink" Target="https://github.com/karthikeyachalla1992/Toronto-Data-Project/blob/master/GC.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E414-234F-4787-8D27-EA9FBBB58CC9}"/>
              </a:ext>
            </a:extLst>
          </p:cNvPr>
          <p:cNvSpPr>
            <a:spLocks noGrp="1"/>
          </p:cNvSpPr>
          <p:nvPr>
            <p:ph type="ctrTitle"/>
          </p:nvPr>
        </p:nvSpPr>
        <p:spPr>
          <a:xfrm>
            <a:off x="1437178" y="2674183"/>
            <a:ext cx="10438734" cy="861420"/>
          </a:xfrm>
        </p:spPr>
        <p:txBody>
          <a:bodyPr/>
          <a:lstStyle/>
          <a:p>
            <a:r>
              <a:rPr lang="en-US" sz="6600" dirty="0"/>
              <a:t>Toronto Data Analysis</a:t>
            </a:r>
          </a:p>
        </p:txBody>
      </p:sp>
      <p:sp>
        <p:nvSpPr>
          <p:cNvPr id="3" name="Subtitle 2">
            <a:extLst>
              <a:ext uri="{FF2B5EF4-FFF2-40B4-BE49-F238E27FC236}">
                <a16:creationId xmlns:a16="http://schemas.microsoft.com/office/drawing/2014/main" id="{801289E3-910C-4263-ADE2-EE638344C86B}"/>
              </a:ext>
            </a:extLst>
          </p:cNvPr>
          <p:cNvSpPr>
            <a:spLocks noGrp="1"/>
          </p:cNvSpPr>
          <p:nvPr>
            <p:ph type="subTitle" idx="1"/>
          </p:nvPr>
        </p:nvSpPr>
        <p:spPr>
          <a:xfrm>
            <a:off x="1004712" y="3896847"/>
            <a:ext cx="9674578" cy="861420"/>
          </a:xfrm>
        </p:spPr>
        <p:txBody>
          <a:bodyPr/>
          <a:lstStyle/>
          <a:p>
            <a:pPr algn="ctr"/>
            <a:r>
              <a:rPr lang="en-US" dirty="0"/>
              <a:t>By</a:t>
            </a:r>
          </a:p>
          <a:p>
            <a:pPr algn="ctr"/>
            <a:r>
              <a:rPr lang="en-US" dirty="0"/>
              <a:t>Karthikeya Challa</a:t>
            </a:r>
          </a:p>
        </p:txBody>
      </p:sp>
    </p:spTree>
    <p:extLst>
      <p:ext uri="{BB962C8B-B14F-4D97-AF65-F5344CB8AC3E}">
        <p14:creationId xmlns:p14="http://schemas.microsoft.com/office/powerpoint/2010/main" val="74178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976-E210-4E7B-9A30-A63AC62FEA9C}"/>
              </a:ext>
            </a:extLst>
          </p:cNvPr>
          <p:cNvSpPr>
            <a:spLocks noGrp="1"/>
          </p:cNvSpPr>
          <p:nvPr>
            <p:ph type="title"/>
          </p:nvPr>
        </p:nvSpPr>
        <p:spPr/>
        <p:txBody>
          <a:bodyPr/>
          <a:lstStyle/>
          <a:p>
            <a:r>
              <a:rPr lang="en-US" dirty="0"/>
              <a:t>Determining the locations to setup coffee shop business</a:t>
            </a:r>
          </a:p>
        </p:txBody>
      </p:sp>
      <p:sp>
        <p:nvSpPr>
          <p:cNvPr id="3" name="Content Placeholder 2">
            <a:extLst>
              <a:ext uri="{FF2B5EF4-FFF2-40B4-BE49-F238E27FC236}">
                <a16:creationId xmlns:a16="http://schemas.microsoft.com/office/drawing/2014/main" id="{F32F20F9-7BD4-4A79-A9A3-F7559E316DB7}"/>
              </a:ext>
            </a:extLst>
          </p:cNvPr>
          <p:cNvSpPr>
            <a:spLocks noGrp="1"/>
          </p:cNvSpPr>
          <p:nvPr>
            <p:ph idx="1"/>
          </p:nvPr>
        </p:nvSpPr>
        <p:spPr/>
        <p:txBody>
          <a:bodyPr/>
          <a:lstStyle/>
          <a:p>
            <a:r>
              <a:rPr lang="en-US" dirty="0"/>
              <a:t>Forsquare is one of the location data providers. A developer account has been created and credentials have been obtained. Due to a limited number of accesses for this developer account, there will be some restrictions on the radius and count of venues search</a:t>
            </a:r>
          </a:p>
          <a:p>
            <a:r>
              <a:rPr lang="en-US" dirty="0"/>
              <a:t>Four square API is used to get all the information of venues and locations around neighborhoods</a:t>
            </a:r>
          </a:p>
          <a:p>
            <a:endParaRPr lang="en-US" dirty="0"/>
          </a:p>
          <a:p>
            <a:endParaRPr lang="en-US" dirty="0"/>
          </a:p>
        </p:txBody>
      </p:sp>
      <p:pic>
        <p:nvPicPr>
          <p:cNvPr id="6" name="Picture 5">
            <a:extLst>
              <a:ext uri="{FF2B5EF4-FFF2-40B4-BE49-F238E27FC236}">
                <a16:creationId xmlns:a16="http://schemas.microsoft.com/office/drawing/2014/main" id="{97A57F6E-C479-497C-B039-662D94CB3365}"/>
              </a:ext>
            </a:extLst>
          </p:cNvPr>
          <p:cNvPicPr/>
          <p:nvPr/>
        </p:nvPicPr>
        <p:blipFill>
          <a:blip r:embed="rId2"/>
          <a:stretch>
            <a:fillRect/>
          </a:stretch>
        </p:blipFill>
        <p:spPr>
          <a:xfrm>
            <a:off x="1532467" y="4486203"/>
            <a:ext cx="7679266" cy="1762195"/>
          </a:xfrm>
          <a:prstGeom prst="rect">
            <a:avLst/>
          </a:prstGeom>
        </p:spPr>
      </p:pic>
    </p:spTree>
    <p:extLst>
      <p:ext uri="{BB962C8B-B14F-4D97-AF65-F5344CB8AC3E}">
        <p14:creationId xmlns:p14="http://schemas.microsoft.com/office/powerpoint/2010/main" val="407322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976-E210-4E7B-9A30-A63AC62FEA9C}"/>
              </a:ext>
            </a:extLst>
          </p:cNvPr>
          <p:cNvSpPr>
            <a:spLocks noGrp="1"/>
          </p:cNvSpPr>
          <p:nvPr>
            <p:ph type="title"/>
          </p:nvPr>
        </p:nvSpPr>
        <p:spPr/>
        <p:txBody>
          <a:bodyPr/>
          <a:lstStyle/>
          <a:p>
            <a:r>
              <a:rPr lang="en-US" dirty="0"/>
              <a:t>Determining the locations to setup coffee shop business</a:t>
            </a:r>
          </a:p>
        </p:txBody>
      </p:sp>
      <p:sp>
        <p:nvSpPr>
          <p:cNvPr id="3" name="Content Placeholder 2">
            <a:extLst>
              <a:ext uri="{FF2B5EF4-FFF2-40B4-BE49-F238E27FC236}">
                <a16:creationId xmlns:a16="http://schemas.microsoft.com/office/drawing/2014/main" id="{F32F20F9-7BD4-4A79-A9A3-F7559E316DB7}"/>
              </a:ext>
            </a:extLst>
          </p:cNvPr>
          <p:cNvSpPr>
            <a:spLocks noGrp="1"/>
          </p:cNvSpPr>
          <p:nvPr>
            <p:ph idx="1"/>
          </p:nvPr>
        </p:nvSpPr>
        <p:spPr/>
        <p:txBody>
          <a:bodyPr/>
          <a:lstStyle/>
          <a:p>
            <a:r>
              <a:rPr lang="en-US" dirty="0"/>
              <a:t>For each neighborhood the top 5 common venues are provided in the table</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F14FB66-A3AD-47DC-A719-DC725F577F5D}"/>
              </a:ext>
            </a:extLst>
          </p:cNvPr>
          <p:cNvPicPr/>
          <p:nvPr/>
        </p:nvPicPr>
        <p:blipFill>
          <a:blip r:embed="rId2"/>
          <a:stretch>
            <a:fillRect/>
          </a:stretch>
        </p:blipFill>
        <p:spPr>
          <a:xfrm>
            <a:off x="1555043" y="2808922"/>
            <a:ext cx="6787445" cy="1627611"/>
          </a:xfrm>
          <a:prstGeom prst="rect">
            <a:avLst/>
          </a:prstGeom>
        </p:spPr>
      </p:pic>
    </p:spTree>
    <p:extLst>
      <p:ext uri="{BB962C8B-B14F-4D97-AF65-F5344CB8AC3E}">
        <p14:creationId xmlns:p14="http://schemas.microsoft.com/office/powerpoint/2010/main" val="309154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976-E210-4E7B-9A30-A63AC62FEA9C}"/>
              </a:ext>
            </a:extLst>
          </p:cNvPr>
          <p:cNvSpPr>
            <a:spLocks noGrp="1"/>
          </p:cNvSpPr>
          <p:nvPr>
            <p:ph type="title"/>
          </p:nvPr>
        </p:nvSpPr>
        <p:spPr/>
        <p:txBody>
          <a:bodyPr/>
          <a:lstStyle/>
          <a:p>
            <a:r>
              <a:rPr lang="en-US" dirty="0"/>
              <a:t>Determining the locations to setup coffee shop business</a:t>
            </a:r>
          </a:p>
        </p:txBody>
      </p:sp>
      <p:sp>
        <p:nvSpPr>
          <p:cNvPr id="3" name="Content Placeholder 2">
            <a:extLst>
              <a:ext uri="{FF2B5EF4-FFF2-40B4-BE49-F238E27FC236}">
                <a16:creationId xmlns:a16="http://schemas.microsoft.com/office/drawing/2014/main" id="{F32F20F9-7BD4-4A79-A9A3-F7559E316DB7}"/>
              </a:ext>
            </a:extLst>
          </p:cNvPr>
          <p:cNvSpPr>
            <a:spLocks noGrp="1"/>
          </p:cNvSpPr>
          <p:nvPr>
            <p:ph idx="1"/>
          </p:nvPr>
        </p:nvSpPr>
        <p:spPr/>
        <p:txBody>
          <a:bodyPr/>
          <a:lstStyle/>
          <a:p>
            <a:r>
              <a:rPr lang="en-US" dirty="0"/>
              <a:t>A map has been created to visualize the best locations for the coffee shop business</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6E484FFA-E55F-4CA6-B5C9-A42143BD3EB7}"/>
              </a:ext>
            </a:extLst>
          </p:cNvPr>
          <p:cNvPicPr/>
          <p:nvPr/>
        </p:nvPicPr>
        <p:blipFill>
          <a:blip r:embed="rId2"/>
          <a:stretch>
            <a:fillRect/>
          </a:stretch>
        </p:blipFill>
        <p:spPr>
          <a:xfrm>
            <a:off x="1498600" y="2947493"/>
            <a:ext cx="5943600" cy="3582035"/>
          </a:xfrm>
          <a:prstGeom prst="rect">
            <a:avLst/>
          </a:prstGeom>
        </p:spPr>
      </p:pic>
    </p:spTree>
    <p:extLst>
      <p:ext uri="{BB962C8B-B14F-4D97-AF65-F5344CB8AC3E}">
        <p14:creationId xmlns:p14="http://schemas.microsoft.com/office/powerpoint/2010/main" val="185271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6F-5C4D-4F3E-BB9B-E9EAD107FC17}"/>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990BB30C-5808-45CC-9A55-D778272DF6DE}"/>
              </a:ext>
            </a:extLst>
          </p:cNvPr>
          <p:cNvSpPr>
            <a:spLocks noGrp="1"/>
          </p:cNvSpPr>
          <p:nvPr>
            <p:ph idx="1"/>
          </p:nvPr>
        </p:nvSpPr>
        <p:spPr/>
        <p:txBody>
          <a:bodyPr/>
          <a:lstStyle/>
          <a:p>
            <a:r>
              <a:rPr lang="en-US" dirty="0"/>
              <a:t>The similarities or dissimilarities between two neighborhoods in a city could be visualized by segmenting them into various clusters utilizing the k-means clustering machine learning algorithm. So, this project aims at clustering and making sense of data obtained from this clustering technique</a:t>
            </a:r>
          </a:p>
          <a:p>
            <a:endParaRPr lang="en-US" dirty="0"/>
          </a:p>
        </p:txBody>
      </p:sp>
    </p:spTree>
    <p:extLst>
      <p:ext uri="{BB962C8B-B14F-4D97-AF65-F5344CB8AC3E}">
        <p14:creationId xmlns:p14="http://schemas.microsoft.com/office/powerpoint/2010/main" val="7378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6F-5C4D-4F3E-BB9B-E9EAD107FC17}"/>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990BB30C-5808-45CC-9A55-D778272DF6DE}"/>
              </a:ext>
            </a:extLst>
          </p:cNvPr>
          <p:cNvSpPr>
            <a:spLocks noGrp="1"/>
          </p:cNvSpPr>
          <p:nvPr>
            <p:ph idx="1"/>
          </p:nvPr>
        </p:nvSpPr>
        <p:spPr/>
        <p:txBody>
          <a:bodyPr/>
          <a:lstStyle/>
          <a:p>
            <a:r>
              <a:rPr lang="en-US" dirty="0"/>
              <a:t>A map has been created to visualize the clusters</a:t>
            </a:r>
          </a:p>
        </p:txBody>
      </p:sp>
      <p:pic>
        <p:nvPicPr>
          <p:cNvPr id="4" name="Picture 3">
            <a:extLst>
              <a:ext uri="{FF2B5EF4-FFF2-40B4-BE49-F238E27FC236}">
                <a16:creationId xmlns:a16="http://schemas.microsoft.com/office/drawing/2014/main" id="{06A9FB13-533F-4078-A1FE-25505F548D85}"/>
              </a:ext>
            </a:extLst>
          </p:cNvPr>
          <p:cNvPicPr/>
          <p:nvPr/>
        </p:nvPicPr>
        <p:blipFill>
          <a:blip r:embed="rId2"/>
          <a:stretch>
            <a:fillRect/>
          </a:stretch>
        </p:blipFill>
        <p:spPr>
          <a:xfrm>
            <a:off x="1532466" y="2666999"/>
            <a:ext cx="5943600" cy="3581400"/>
          </a:xfrm>
          <a:prstGeom prst="rect">
            <a:avLst/>
          </a:prstGeom>
        </p:spPr>
      </p:pic>
    </p:spTree>
    <p:extLst>
      <p:ext uri="{BB962C8B-B14F-4D97-AF65-F5344CB8AC3E}">
        <p14:creationId xmlns:p14="http://schemas.microsoft.com/office/powerpoint/2010/main" val="134331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6F-5C4D-4F3E-BB9B-E9EAD107FC17}"/>
              </a:ext>
            </a:extLst>
          </p:cNvPr>
          <p:cNvSpPr>
            <a:spLocks noGrp="1"/>
          </p:cNvSpPr>
          <p:nvPr>
            <p:ph type="title"/>
          </p:nvPr>
        </p:nvSpPr>
        <p:spPr/>
        <p:txBody>
          <a:bodyPr/>
          <a:lstStyle/>
          <a:p>
            <a:r>
              <a:rPr lang="en-US" dirty="0"/>
              <a:t>K- means Clustering: Analyzing</a:t>
            </a:r>
          </a:p>
        </p:txBody>
      </p:sp>
      <p:sp>
        <p:nvSpPr>
          <p:cNvPr id="3" name="Content Placeholder 2">
            <a:extLst>
              <a:ext uri="{FF2B5EF4-FFF2-40B4-BE49-F238E27FC236}">
                <a16:creationId xmlns:a16="http://schemas.microsoft.com/office/drawing/2014/main" id="{990BB30C-5808-45CC-9A55-D778272DF6DE}"/>
              </a:ext>
            </a:extLst>
          </p:cNvPr>
          <p:cNvSpPr>
            <a:spLocks noGrp="1"/>
          </p:cNvSpPr>
          <p:nvPr>
            <p:ph idx="1"/>
          </p:nvPr>
        </p:nvSpPr>
        <p:spPr/>
        <p:txBody>
          <a:bodyPr/>
          <a:lstStyle/>
          <a:p>
            <a:r>
              <a:rPr lang="en-US" dirty="0"/>
              <a:t>Cluster 0 represents the neighborhoods with Park as their 1</a:t>
            </a:r>
            <a:r>
              <a:rPr lang="en-US" baseline="30000" dirty="0"/>
              <a:t>st</a:t>
            </a:r>
            <a:r>
              <a:rPr lang="en-US" dirty="0"/>
              <a:t> most common venue.</a:t>
            </a:r>
          </a:p>
          <a:p>
            <a:endParaRPr lang="en-US" b="1" dirty="0"/>
          </a:p>
          <a:p>
            <a:endParaRPr lang="en-US" b="1" dirty="0"/>
          </a:p>
        </p:txBody>
      </p:sp>
      <p:pic>
        <p:nvPicPr>
          <p:cNvPr id="5" name="Picture 4">
            <a:extLst>
              <a:ext uri="{FF2B5EF4-FFF2-40B4-BE49-F238E27FC236}">
                <a16:creationId xmlns:a16="http://schemas.microsoft.com/office/drawing/2014/main" id="{0BB68B3F-F787-4C9E-ACA4-6BC6193352C8}"/>
              </a:ext>
            </a:extLst>
          </p:cNvPr>
          <p:cNvPicPr/>
          <p:nvPr/>
        </p:nvPicPr>
        <p:blipFill>
          <a:blip r:embed="rId2"/>
          <a:stretch>
            <a:fillRect/>
          </a:stretch>
        </p:blipFill>
        <p:spPr>
          <a:xfrm>
            <a:off x="1566333" y="3059924"/>
            <a:ext cx="5943600" cy="2589530"/>
          </a:xfrm>
          <a:prstGeom prst="rect">
            <a:avLst/>
          </a:prstGeom>
        </p:spPr>
      </p:pic>
    </p:spTree>
    <p:extLst>
      <p:ext uri="{BB962C8B-B14F-4D97-AF65-F5344CB8AC3E}">
        <p14:creationId xmlns:p14="http://schemas.microsoft.com/office/powerpoint/2010/main" val="1137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566F-5C4D-4F3E-BB9B-E9EAD107FC17}"/>
              </a:ext>
            </a:extLst>
          </p:cNvPr>
          <p:cNvSpPr>
            <a:spLocks noGrp="1"/>
          </p:cNvSpPr>
          <p:nvPr>
            <p:ph type="title"/>
          </p:nvPr>
        </p:nvSpPr>
        <p:spPr/>
        <p:txBody>
          <a:bodyPr/>
          <a:lstStyle/>
          <a:p>
            <a:r>
              <a:rPr lang="en-US" dirty="0"/>
              <a:t>K- means Clustering: Analyzing</a:t>
            </a:r>
          </a:p>
        </p:txBody>
      </p:sp>
      <p:sp>
        <p:nvSpPr>
          <p:cNvPr id="3" name="Content Placeholder 2">
            <a:extLst>
              <a:ext uri="{FF2B5EF4-FFF2-40B4-BE49-F238E27FC236}">
                <a16:creationId xmlns:a16="http://schemas.microsoft.com/office/drawing/2014/main" id="{990BB30C-5808-45CC-9A55-D778272DF6DE}"/>
              </a:ext>
            </a:extLst>
          </p:cNvPr>
          <p:cNvSpPr>
            <a:spLocks noGrp="1"/>
          </p:cNvSpPr>
          <p:nvPr>
            <p:ph idx="1"/>
          </p:nvPr>
        </p:nvSpPr>
        <p:spPr/>
        <p:txBody>
          <a:bodyPr/>
          <a:lstStyle/>
          <a:p>
            <a:r>
              <a:rPr lang="en-US" dirty="0"/>
              <a:t>Cluster 2 represents the neighborhoods with Park as their 1</a:t>
            </a:r>
            <a:r>
              <a:rPr lang="en-US" baseline="30000" dirty="0"/>
              <a:t>st</a:t>
            </a:r>
            <a:r>
              <a:rPr lang="en-US" dirty="0"/>
              <a:t> most common venue.</a:t>
            </a:r>
          </a:p>
          <a:p>
            <a:endParaRPr lang="en-US" b="1" dirty="0"/>
          </a:p>
          <a:p>
            <a:endParaRPr lang="en-US" b="1" dirty="0"/>
          </a:p>
        </p:txBody>
      </p:sp>
      <p:pic>
        <p:nvPicPr>
          <p:cNvPr id="6" name="Picture 5">
            <a:extLst>
              <a:ext uri="{FF2B5EF4-FFF2-40B4-BE49-F238E27FC236}">
                <a16:creationId xmlns:a16="http://schemas.microsoft.com/office/drawing/2014/main" id="{3672B0EF-B736-47CA-8649-2C30B2BAEE76}"/>
              </a:ext>
            </a:extLst>
          </p:cNvPr>
          <p:cNvPicPr/>
          <p:nvPr/>
        </p:nvPicPr>
        <p:blipFill>
          <a:blip r:embed="rId2"/>
          <a:stretch>
            <a:fillRect/>
          </a:stretch>
        </p:blipFill>
        <p:spPr>
          <a:xfrm>
            <a:off x="1476022" y="3172001"/>
            <a:ext cx="7284155" cy="1783821"/>
          </a:xfrm>
          <a:prstGeom prst="rect">
            <a:avLst/>
          </a:prstGeom>
        </p:spPr>
      </p:pic>
    </p:spTree>
    <p:extLst>
      <p:ext uri="{BB962C8B-B14F-4D97-AF65-F5344CB8AC3E}">
        <p14:creationId xmlns:p14="http://schemas.microsoft.com/office/powerpoint/2010/main" val="327654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CE76-1262-415B-8149-758586D91D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7DDFBCC-98C7-4988-88B5-30CD61B4D2DC}"/>
              </a:ext>
            </a:extLst>
          </p:cNvPr>
          <p:cNvSpPr>
            <a:spLocks noGrp="1"/>
          </p:cNvSpPr>
          <p:nvPr>
            <p:ph idx="1"/>
          </p:nvPr>
        </p:nvSpPr>
        <p:spPr/>
        <p:txBody>
          <a:bodyPr/>
          <a:lstStyle/>
          <a:p>
            <a:r>
              <a:rPr lang="en-US" dirty="0"/>
              <a:t>The Toronto neighborhood data and secondary school data retrieved from the wiki pages have been analyzed and presented in the form of tables and maps for an immigrant to choose the place to live and setup a coffee shop business.</a:t>
            </a:r>
            <a:endParaRPr lang="en-US" b="1" dirty="0"/>
          </a:p>
          <a:p>
            <a:pPr marL="0" indent="0">
              <a:buNone/>
            </a:pPr>
            <a:endParaRPr lang="en-US" dirty="0"/>
          </a:p>
        </p:txBody>
      </p:sp>
    </p:spTree>
    <p:extLst>
      <p:ext uri="{BB962C8B-B14F-4D97-AF65-F5344CB8AC3E}">
        <p14:creationId xmlns:p14="http://schemas.microsoft.com/office/powerpoint/2010/main" val="199489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25BC-D8B9-4C4A-AA39-A10F6541C1E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5B4C53-6558-4A20-89A6-12559FBF4685}"/>
              </a:ext>
            </a:extLst>
          </p:cNvPr>
          <p:cNvSpPr>
            <a:spLocks noGrp="1"/>
          </p:cNvSpPr>
          <p:nvPr>
            <p:ph idx="1"/>
          </p:nvPr>
        </p:nvSpPr>
        <p:spPr>
          <a:xfrm>
            <a:off x="1103312" y="2052918"/>
            <a:ext cx="10670999" cy="4195481"/>
          </a:xfrm>
        </p:spPr>
        <p:txBody>
          <a:bodyPr/>
          <a:lstStyle/>
          <a:p>
            <a:r>
              <a:rPr lang="en-US" dirty="0"/>
              <a:t>The purpose of this project is to help the people wanting to immigrate to major cities of the world with research on good neighborhoods and ultimately make a smart decision.</a:t>
            </a:r>
          </a:p>
          <a:p>
            <a:r>
              <a:rPr lang="en-US" dirty="0"/>
              <a:t>It will help people get an awareness on a new city. It will provide a comparative analysis of various neighbor hoods for settlement and opening up a particular business.</a:t>
            </a:r>
          </a:p>
          <a:p>
            <a:endParaRPr lang="en-US" dirty="0"/>
          </a:p>
        </p:txBody>
      </p:sp>
    </p:spTree>
    <p:extLst>
      <p:ext uri="{BB962C8B-B14F-4D97-AF65-F5344CB8AC3E}">
        <p14:creationId xmlns:p14="http://schemas.microsoft.com/office/powerpoint/2010/main" val="7700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083A-BD7A-43E2-B65F-4C01B2161CE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9B9B73-C531-4D70-9446-EA0898BDE75B}"/>
              </a:ext>
            </a:extLst>
          </p:cNvPr>
          <p:cNvSpPr>
            <a:spLocks noGrp="1"/>
          </p:cNvSpPr>
          <p:nvPr>
            <p:ph idx="1"/>
          </p:nvPr>
        </p:nvSpPr>
        <p:spPr/>
        <p:txBody>
          <a:bodyPr/>
          <a:lstStyle/>
          <a:p>
            <a:pPr marL="0" indent="0">
              <a:buNone/>
            </a:pPr>
            <a:r>
              <a:rPr lang="en-US" dirty="0"/>
              <a:t>The purpose of this project is to provide information on:</a:t>
            </a:r>
          </a:p>
          <a:p>
            <a:pPr marL="0" indent="0">
              <a:buNone/>
            </a:pPr>
            <a:endParaRPr lang="en-US" dirty="0"/>
          </a:p>
          <a:p>
            <a:pPr lvl="0"/>
            <a:r>
              <a:rPr lang="en-US" dirty="0"/>
              <a:t>Good neighborhoods with accessible venues </a:t>
            </a:r>
          </a:p>
          <a:p>
            <a:pPr lvl="0"/>
            <a:r>
              <a:rPr lang="en-US" dirty="0"/>
              <a:t>Good secondary school location and information</a:t>
            </a:r>
          </a:p>
          <a:p>
            <a:pPr lvl="0"/>
            <a:r>
              <a:rPr lang="en-US" dirty="0"/>
              <a:t>Good neighborhood to setup a Coffee Shop</a:t>
            </a:r>
          </a:p>
          <a:p>
            <a:endParaRPr lang="en-US" dirty="0"/>
          </a:p>
        </p:txBody>
      </p:sp>
    </p:spTree>
    <p:extLst>
      <p:ext uri="{BB962C8B-B14F-4D97-AF65-F5344CB8AC3E}">
        <p14:creationId xmlns:p14="http://schemas.microsoft.com/office/powerpoint/2010/main" val="43858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F1B0-449E-4C1E-ACDD-F95BABAB961C}"/>
              </a:ext>
            </a:extLst>
          </p:cNvPr>
          <p:cNvSpPr>
            <a:spLocks noGrp="1"/>
          </p:cNvSpPr>
          <p:nvPr>
            <p:ph type="title"/>
          </p:nvPr>
        </p:nvSpPr>
        <p:spPr/>
        <p:txBody>
          <a:bodyPr/>
          <a:lstStyle/>
          <a:p>
            <a:r>
              <a:rPr lang="en-US" dirty="0"/>
              <a:t>Data Section: Web Scrapping</a:t>
            </a:r>
          </a:p>
        </p:txBody>
      </p:sp>
      <p:sp>
        <p:nvSpPr>
          <p:cNvPr id="3" name="Content Placeholder 2">
            <a:extLst>
              <a:ext uri="{FF2B5EF4-FFF2-40B4-BE49-F238E27FC236}">
                <a16:creationId xmlns:a16="http://schemas.microsoft.com/office/drawing/2014/main" id="{2311753B-0E6C-4C4D-B7F4-4CB7D8F375D6}"/>
              </a:ext>
            </a:extLst>
          </p:cNvPr>
          <p:cNvSpPr>
            <a:spLocks noGrp="1"/>
          </p:cNvSpPr>
          <p:nvPr>
            <p:ph idx="1"/>
          </p:nvPr>
        </p:nvSpPr>
        <p:spPr>
          <a:xfrm>
            <a:off x="1104293" y="1714252"/>
            <a:ext cx="8946541" cy="4195481"/>
          </a:xfrm>
        </p:spPr>
        <p:txBody>
          <a:bodyPr/>
          <a:lstStyle/>
          <a:p>
            <a:r>
              <a:rPr lang="en-US" dirty="0"/>
              <a:t>The Toronto neighborhood data is obtained form:</a:t>
            </a:r>
          </a:p>
          <a:p>
            <a:pPr marL="0" indent="0">
              <a:buNone/>
            </a:pPr>
            <a:r>
              <a:rPr lang="en-US" u="sng" dirty="0">
                <a:hlinkClick r:id="rId2"/>
              </a:rPr>
              <a:t>https://en.wikipedia.org/wiki/List_of_postal_codes_of_Canada:_M</a:t>
            </a:r>
            <a:endParaRPr lang="en-US" dirty="0"/>
          </a:p>
          <a:p>
            <a:endParaRPr lang="en-US" dirty="0"/>
          </a:p>
          <a:p>
            <a:r>
              <a:rPr lang="en-US" dirty="0"/>
              <a:t>The Toronto secondary school data is obtained from:</a:t>
            </a:r>
          </a:p>
          <a:p>
            <a:pPr marL="0" indent="0">
              <a:buNone/>
            </a:pPr>
            <a:r>
              <a:rPr lang="en-US" u="sng" dirty="0"/>
              <a:t> </a:t>
            </a:r>
            <a:r>
              <a:rPr lang="en-US" u="sng" dirty="0">
                <a:hlinkClick r:id="rId3"/>
              </a:rPr>
              <a:t>https://en.wikipedia.org/wiki/List_of_secondary_schools_in_the_Toronto_District_School_Board</a:t>
            </a:r>
            <a:endParaRPr lang="en-US" dirty="0"/>
          </a:p>
          <a:p>
            <a:pPr marL="0" indent="0">
              <a:buNone/>
            </a:pPr>
            <a:r>
              <a:rPr lang="en-US" dirty="0"/>
              <a:t>Also, the data set with Toronto neighborhood spatial data used in Week 3 Toronto data analysis is also be used. </a:t>
            </a:r>
          </a:p>
          <a:p>
            <a:pPr marL="0" indent="0">
              <a:buNone/>
            </a:pPr>
            <a:r>
              <a:rPr lang="en-US" u="sng" dirty="0">
                <a:hlinkClick r:id="rId4"/>
              </a:rPr>
              <a:t>https://github.com/karthikeyachalla1992/Toronto-Data-Project/blob/master/GC.csv</a:t>
            </a:r>
            <a:endParaRPr lang="en-US" dirty="0"/>
          </a:p>
          <a:p>
            <a:endParaRPr lang="en-US" dirty="0"/>
          </a:p>
        </p:txBody>
      </p:sp>
    </p:spTree>
    <p:extLst>
      <p:ext uri="{BB962C8B-B14F-4D97-AF65-F5344CB8AC3E}">
        <p14:creationId xmlns:p14="http://schemas.microsoft.com/office/powerpoint/2010/main" val="322299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A89D-143D-480A-810C-EDCD1B04B0FC}"/>
              </a:ext>
            </a:extLst>
          </p:cNvPr>
          <p:cNvSpPr>
            <a:spLocks noGrp="1"/>
          </p:cNvSpPr>
          <p:nvPr>
            <p:ph type="title"/>
          </p:nvPr>
        </p:nvSpPr>
        <p:spPr/>
        <p:txBody>
          <a:bodyPr/>
          <a:lstStyle/>
          <a:p>
            <a:r>
              <a:rPr lang="en-US" dirty="0"/>
              <a:t>Data Section: Four Square API</a:t>
            </a:r>
          </a:p>
        </p:txBody>
      </p:sp>
      <p:sp>
        <p:nvSpPr>
          <p:cNvPr id="3" name="Content Placeholder 2">
            <a:extLst>
              <a:ext uri="{FF2B5EF4-FFF2-40B4-BE49-F238E27FC236}">
                <a16:creationId xmlns:a16="http://schemas.microsoft.com/office/drawing/2014/main" id="{2EC9B5D9-818C-4C06-9BCF-2A9DE57CB0C1}"/>
              </a:ext>
            </a:extLst>
          </p:cNvPr>
          <p:cNvSpPr>
            <a:spLocks noGrp="1"/>
          </p:cNvSpPr>
          <p:nvPr>
            <p:ph idx="1"/>
          </p:nvPr>
        </p:nvSpPr>
        <p:spPr>
          <a:xfrm>
            <a:off x="1104293" y="1762937"/>
            <a:ext cx="8946541" cy="4395151"/>
          </a:xfrm>
        </p:spPr>
        <p:txBody>
          <a:bodyPr>
            <a:normAutofit lnSpcReduction="10000"/>
          </a:bodyPr>
          <a:lstStyle/>
          <a:p>
            <a:pPr marL="0" indent="0">
              <a:buNone/>
            </a:pPr>
            <a:r>
              <a:rPr lang="en-US" dirty="0"/>
              <a:t>Four Square us a location data provider with information on venues nearby a neighborhood. It provides:</a:t>
            </a:r>
          </a:p>
          <a:p>
            <a:pPr marL="0" indent="0">
              <a:buNone/>
            </a:pPr>
            <a:endParaRPr lang="en-US" b="1" dirty="0"/>
          </a:p>
          <a:p>
            <a:pPr lvl="0"/>
            <a:r>
              <a:rPr lang="en-US" dirty="0"/>
              <a:t>Neighborhood</a:t>
            </a:r>
            <a:endParaRPr lang="en-US" b="1" dirty="0"/>
          </a:p>
          <a:p>
            <a:pPr lvl="0"/>
            <a:r>
              <a:rPr lang="en-US" dirty="0"/>
              <a:t>Neighborhood Latitude</a:t>
            </a:r>
            <a:endParaRPr lang="en-US" b="1" dirty="0"/>
          </a:p>
          <a:p>
            <a:pPr lvl="0"/>
            <a:r>
              <a:rPr lang="en-US" dirty="0"/>
              <a:t>Neighborhood Longitude</a:t>
            </a:r>
            <a:endParaRPr lang="en-US" b="1" dirty="0"/>
          </a:p>
          <a:p>
            <a:pPr lvl="0"/>
            <a:r>
              <a:rPr lang="en-US" dirty="0"/>
              <a:t>Venue</a:t>
            </a:r>
            <a:endParaRPr lang="en-US" b="1" dirty="0"/>
          </a:p>
          <a:p>
            <a:pPr lvl="0"/>
            <a:r>
              <a:rPr lang="en-US" dirty="0"/>
              <a:t>Name of the Venue</a:t>
            </a:r>
            <a:endParaRPr lang="en-US" b="1" dirty="0"/>
          </a:p>
          <a:p>
            <a:pPr lvl="0"/>
            <a:r>
              <a:rPr lang="en-US" dirty="0"/>
              <a:t>Venue latitude</a:t>
            </a:r>
            <a:endParaRPr lang="en-US" b="1" dirty="0"/>
          </a:p>
          <a:p>
            <a:pPr lvl="0"/>
            <a:r>
              <a:rPr lang="en-US" dirty="0"/>
              <a:t>Venue longitude</a:t>
            </a:r>
            <a:endParaRPr lang="en-US" b="1" dirty="0"/>
          </a:p>
          <a:p>
            <a:pPr lvl="0"/>
            <a:r>
              <a:rPr lang="en-US" dirty="0"/>
              <a:t>Venue Category</a:t>
            </a:r>
            <a:endParaRPr lang="en-US" b="1" dirty="0"/>
          </a:p>
          <a:p>
            <a:endParaRPr lang="en-US" dirty="0"/>
          </a:p>
        </p:txBody>
      </p:sp>
    </p:spTree>
    <p:extLst>
      <p:ext uri="{BB962C8B-B14F-4D97-AF65-F5344CB8AC3E}">
        <p14:creationId xmlns:p14="http://schemas.microsoft.com/office/powerpoint/2010/main" val="82490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E43D-09DD-44D4-B3CE-C04833C1B63A}"/>
              </a:ext>
            </a:extLst>
          </p:cNvPr>
          <p:cNvSpPr>
            <a:spLocks noGrp="1"/>
          </p:cNvSpPr>
          <p:nvPr>
            <p:ph type="title"/>
          </p:nvPr>
        </p:nvSpPr>
        <p:spPr/>
        <p:txBody>
          <a:bodyPr/>
          <a:lstStyle/>
          <a:p>
            <a:r>
              <a:rPr lang="en-US" dirty="0"/>
              <a:t>Determining the location to settle</a:t>
            </a:r>
          </a:p>
        </p:txBody>
      </p:sp>
      <p:sp>
        <p:nvSpPr>
          <p:cNvPr id="3" name="Content Placeholder 2">
            <a:extLst>
              <a:ext uri="{FF2B5EF4-FFF2-40B4-BE49-F238E27FC236}">
                <a16:creationId xmlns:a16="http://schemas.microsoft.com/office/drawing/2014/main" id="{8C48EBDA-B83A-4A89-8871-6C2DE4A71206}"/>
              </a:ext>
            </a:extLst>
          </p:cNvPr>
          <p:cNvSpPr>
            <a:spLocks noGrp="1"/>
          </p:cNvSpPr>
          <p:nvPr>
            <p:ph idx="1"/>
          </p:nvPr>
        </p:nvSpPr>
        <p:spPr>
          <a:xfrm>
            <a:off x="1104293" y="1331259"/>
            <a:ext cx="8946541" cy="4195481"/>
          </a:xfrm>
        </p:spPr>
        <p:txBody>
          <a:bodyPr/>
          <a:lstStyle/>
          <a:p>
            <a:r>
              <a:rPr lang="en-US" dirty="0"/>
              <a:t>Schools data is analyzed</a:t>
            </a:r>
          </a:p>
          <a:p>
            <a:endParaRPr lang="en-US" dirty="0"/>
          </a:p>
          <a:p>
            <a:endParaRPr lang="en-US" dirty="0"/>
          </a:p>
          <a:p>
            <a:endParaRPr lang="en-US" dirty="0"/>
          </a:p>
          <a:p>
            <a:endParaRPr lang="en-US" dirty="0"/>
          </a:p>
          <a:p>
            <a:r>
              <a:rPr lang="en-US" dirty="0"/>
              <a:t>A bar graph is provided showing the mean pass percentage</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AE2448C-67A4-4002-AFAC-10487E799BA7}"/>
              </a:ext>
            </a:extLst>
          </p:cNvPr>
          <p:cNvPicPr/>
          <p:nvPr/>
        </p:nvPicPr>
        <p:blipFill>
          <a:blip r:embed="rId2"/>
          <a:stretch>
            <a:fillRect/>
          </a:stretch>
        </p:blipFill>
        <p:spPr>
          <a:xfrm>
            <a:off x="1532466" y="1782417"/>
            <a:ext cx="6110112" cy="1304625"/>
          </a:xfrm>
          <a:prstGeom prst="rect">
            <a:avLst/>
          </a:prstGeom>
        </p:spPr>
      </p:pic>
      <p:pic>
        <p:nvPicPr>
          <p:cNvPr id="6" name="Picture 5">
            <a:extLst>
              <a:ext uri="{FF2B5EF4-FFF2-40B4-BE49-F238E27FC236}">
                <a16:creationId xmlns:a16="http://schemas.microsoft.com/office/drawing/2014/main" id="{B3B39BE3-2D43-4BDC-97FA-69BAABD15431}"/>
              </a:ext>
            </a:extLst>
          </p:cNvPr>
          <p:cNvPicPr/>
          <p:nvPr/>
        </p:nvPicPr>
        <p:blipFill>
          <a:blip r:embed="rId3"/>
          <a:stretch>
            <a:fillRect/>
          </a:stretch>
        </p:blipFill>
        <p:spPr>
          <a:xfrm>
            <a:off x="1532466" y="3958224"/>
            <a:ext cx="5331178" cy="2724798"/>
          </a:xfrm>
          <a:prstGeom prst="rect">
            <a:avLst/>
          </a:prstGeom>
        </p:spPr>
      </p:pic>
    </p:spTree>
    <p:extLst>
      <p:ext uri="{BB962C8B-B14F-4D97-AF65-F5344CB8AC3E}">
        <p14:creationId xmlns:p14="http://schemas.microsoft.com/office/powerpoint/2010/main" val="427002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1DC9-F87D-4011-A81A-F707B1860F03}"/>
              </a:ext>
            </a:extLst>
          </p:cNvPr>
          <p:cNvSpPr>
            <a:spLocks noGrp="1"/>
          </p:cNvSpPr>
          <p:nvPr>
            <p:ph type="title"/>
          </p:nvPr>
        </p:nvSpPr>
        <p:spPr/>
        <p:txBody>
          <a:bodyPr/>
          <a:lstStyle/>
          <a:p>
            <a:r>
              <a:rPr lang="en-US" dirty="0"/>
              <a:t>Determining the location to settle</a:t>
            </a:r>
          </a:p>
        </p:txBody>
      </p:sp>
      <p:sp>
        <p:nvSpPr>
          <p:cNvPr id="3" name="Content Placeholder 2">
            <a:extLst>
              <a:ext uri="{FF2B5EF4-FFF2-40B4-BE49-F238E27FC236}">
                <a16:creationId xmlns:a16="http://schemas.microsoft.com/office/drawing/2014/main" id="{F3996BC5-0A49-4D5A-8C1F-09F20D37DFE5}"/>
              </a:ext>
            </a:extLst>
          </p:cNvPr>
          <p:cNvSpPr>
            <a:spLocks noGrp="1"/>
          </p:cNvSpPr>
          <p:nvPr>
            <p:ph idx="1"/>
          </p:nvPr>
        </p:nvSpPr>
        <p:spPr>
          <a:xfrm>
            <a:off x="1104293" y="1331259"/>
            <a:ext cx="8946541" cy="4195481"/>
          </a:xfrm>
        </p:spPr>
        <p:txBody>
          <a:bodyPr/>
          <a:lstStyle/>
          <a:p>
            <a:r>
              <a:rPr lang="en-US" dirty="0"/>
              <a:t>The top 5 schools from top 3 boroughs is tabled</a:t>
            </a:r>
          </a:p>
          <a:p>
            <a:endParaRPr lang="en-US" dirty="0"/>
          </a:p>
          <a:p>
            <a:endParaRPr lang="en-US" dirty="0"/>
          </a:p>
          <a:p>
            <a:endParaRPr lang="en-US" dirty="0"/>
          </a:p>
          <a:p>
            <a:endParaRPr lang="en-US" dirty="0"/>
          </a:p>
          <a:p>
            <a:r>
              <a:rPr lang="en-US" dirty="0"/>
              <a:t>Based on above data analysis the best neighborhood is determined</a:t>
            </a:r>
          </a:p>
        </p:txBody>
      </p:sp>
      <p:pic>
        <p:nvPicPr>
          <p:cNvPr id="4" name="Picture 3">
            <a:extLst>
              <a:ext uri="{FF2B5EF4-FFF2-40B4-BE49-F238E27FC236}">
                <a16:creationId xmlns:a16="http://schemas.microsoft.com/office/drawing/2014/main" id="{7D989F7B-0E1A-4E8D-87E2-FDA13BAD8D72}"/>
              </a:ext>
            </a:extLst>
          </p:cNvPr>
          <p:cNvPicPr/>
          <p:nvPr/>
        </p:nvPicPr>
        <p:blipFill>
          <a:blip r:embed="rId2"/>
          <a:stretch>
            <a:fillRect/>
          </a:stretch>
        </p:blipFill>
        <p:spPr>
          <a:xfrm>
            <a:off x="1476023" y="1853248"/>
            <a:ext cx="5943600" cy="1329690"/>
          </a:xfrm>
          <a:prstGeom prst="rect">
            <a:avLst/>
          </a:prstGeom>
        </p:spPr>
      </p:pic>
      <p:pic>
        <p:nvPicPr>
          <p:cNvPr id="5" name="Picture 4">
            <a:extLst>
              <a:ext uri="{FF2B5EF4-FFF2-40B4-BE49-F238E27FC236}">
                <a16:creationId xmlns:a16="http://schemas.microsoft.com/office/drawing/2014/main" id="{BFA9C521-9AD8-444D-AB29-0E198F63EBC1}"/>
              </a:ext>
            </a:extLst>
          </p:cNvPr>
          <p:cNvPicPr/>
          <p:nvPr/>
        </p:nvPicPr>
        <p:blipFill>
          <a:blip r:embed="rId3"/>
          <a:stretch>
            <a:fillRect/>
          </a:stretch>
        </p:blipFill>
        <p:spPr>
          <a:xfrm>
            <a:off x="1476023" y="4061479"/>
            <a:ext cx="5943600" cy="1329689"/>
          </a:xfrm>
          <a:prstGeom prst="rect">
            <a:avLst/>
          </a:prstGeom>
        </p:spPr>
      </p:pic>
    </p:spTree>
    <p:extLst>
      <p:ext uri="{BB962C8B-B14F-4D97-AF65-F5344CB8AC3E}">
        <p14:creationId xmlns:p14="http://schemas.microsoft.com/office/powerpoint/2010/main" val="146038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976-E210-4E7B-9A30-A63AC62FEA9C}"/>
              </a:ext>
            </a:extLst>
          </p:cNvPr>
          <p:cNvSpPr>
            <a:spLocks noGrp="1"/>
          </p:cNvSpPr>
          <p:nvPr>
            <p:ph type="title"/>
          </p:nvPr>
        </p:nvSpPr>
        <p:spPr/>
        <p:txBody>
          <a:bodyPr/>
          <a:lstStyle/>
          <a:p>
            <a:r>
              <a:rPr lang="en-US" dirty="0"/>
              <a:t>Determining the locations to setup coffee shop business</a:t>
            </a:r>
          </a:p>
        </p:txBody>
      </p:sp>
      <p:sp>
        <p:nvSpPr>
          <p:cNvPr id="3" name="Content Placeholder 2">
            <a:extLst>
              <a:ext uri="{FF2B5EF4-FFF2-40B4-BE49-F238E27FC236}">
                <a16:creationId xmlns:a16="http://schemas.microsoft.com/office/drawing/2014/main" id="{F32F20F9-7BD4-4A79-A9A3-F7559E316DB7}"/>
              </a:ext>
            </a:extLst>
          </p:cNvPr>
          <p:cNvSpPr>
            <a:spLocks noGrp="1"/>
          </p:cNvSpPr>
          <p:nvPr>
            <p:ph idx="1"/>
          </p:nvPr>
        </p:nvSpPr>
        <p:spPr/>
        <p:txBody>
          <a:bodyPr/>
          <a:lstStyle/>
          <a:p>
            <a:r>
              <a:rPr lang="en-US" dirty="0"/>
              <a:t>The CSV file is used to get neighborhood data along with latitude and longitudes</a:t>
            </a:r>
          </a:p>
          <a:p>
            <a:endParaRPr lang="en-US" dirty="0"/>
          </a:p>
          <a:p>
            <a:endParaRPr lang="en-US" dirty="0"/>
          </a:p>
        </p:txBody>
      </p:sp>
      <p:pic>
        <p:nvPicPr>
          <p:cNvPr id="4" name="Picture 3">
            <a:extLst>
              <a:ext uri="{FF2B5EF4-FFF2-40B4-BE49-F238E27FC236}">
                <a16:creationId xmlns:a16="http://schemas.microsoft.com/office/drawing/2014/main" id="{78FF112E-D61F-4D65-B66D-650AFE0ABAFB}"/>
              </a:ext>
            </a:extLst>
          </p:cNvPr>
          <p:cNvPicPr/>
          <p:nvPr/>
        </p:nvPicPr>
        <p:blipFill>
          <a:blip r:embed="rId2"/>
          <a:stretch>
            <a:fillRect/>
          </a:stretch>
        </p:blipFill>
        <p:spPr>
          <a:xfrm>
            <a:off x="1552398" y="3264782"/>
            <a:ext cx="5610225" cy="1457325"/>
          </a:xfrm>
          <a:prstGeom prst="rect">
            <a:avLst/>
          </a:prstGeom>
        </p:spPr>
      </p:pic>
    </p:spTree>
    <p:extLst>
      <p:ext uri="{BB962C8B-B14F-4D97-AF65-F5344CB8AC3E}">
        <p14:creationId xmlns:p14="http://schemas.microsoft.com/office/powerpoint/2010/main" val="411210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0976-E210-4E7B-9A30-A63AC62FEA9C}"/>
              </a:ext>
            </a:extLst>
          </p:cNvPr>
          <p:cNvSpPr>
            <a:spLocks noGrp="1"/>
          </p:cNvSpPr>
          <p:nvPr>
            <p:ph type="title"/>
          </p:nvPr>
        </p:nvSpPr>
        <p:spPr/>
        <p:txBody>
          <a:bodyPr/>
          <a:lstStyle/>
          <a:p>
            <a:r>
              <a:rPr lang="en-US" dirty="0"/>
              <a:t>Determining the locations to setup coffee shop business</a:t>
            </a:r>
          </a:p>
        </p:txBody>
      </p:sp>
      <p:sp>
        <p:nvSpPr>
          <p:cNvPr id="3" name="Content Placeholder 2">
            <a:extLst>
              <a:ext uri="{FF2B5EF4-FFF2-40B4-BE49-F238E27FC236}">
                <a16:creationId xmlns:a16="http://schemas.microsoft.com/office/drawing/2014/main" id="{F32F20F9-7BD4-4A79-A9A3-F7559E316DB7}"/>
              </a:ext>
            </a:extLst>
          </p:cNvPr>
          <p:cNvSpPr>
            <a:spLocks noGrp="1"/>
          </p:cNvSpPr>
          <p:nvPr>
            <p:ph idx="1"/>
          </p:nvPr>
        </p:nvSpPr>
        <p:spPr/>
        <p:txBody>
          <a:bodyPr/>
          <a:lstStyle/>
          <a:p>
            <a:r>
              <a:rPr lang="en-US" dirty="0"/>
              <a:t>A map is created to show the neighborhoods in Toronto</a:t>
            </a:r>
          </a:p>
          <a:p>
            <a:endParaRPr lang="en-US" dirty="0"/>
          </a:p>
          <a:p>
            <a:endParaRPr lang="en-US" dirty="0"/>
          </a:p>
        </p:txBody>
      </p:sp>
      <p:pic>
        <p:nvPicPr>
          <p:cNvPr id="5" name="Picture 4">
            <a:extLst>
              <a:ext uri="{FF2B5EF4-FFF2-40B4-BE49-F238E27FC236}">
                <a16:creationId xmlns:a16="http://schemas.microsoft.com/office/drawing/2014/main" id="{D696102B-510A-431C-A6B9-C66903841C3C}"/>
              </a:ext>
            </a:extLst>
          </p:cNvPr>
          <p:cNvPicPr/>
          <p:nvPr/>
        </p:nvPicPr>
        <p:blipFill>
          <a:blip r:embed="rId2"/>
          <a:stretch>
            <a:fillRect/>
          </a:stretch>
        </p:blipFill>
        <p:spPr>
          <a:xfrm>
            <a:off x="1487311" y="2650489"/>
            <a:ext cx="5943600" cy="3597910"/>
          </a:xfrm>
          <a:prstGeom prst="rect">
            <a:avLst/>
          </a:prstGeom>
        </p:spPr>
      </p:pic>
    </p:spTree>
    <p:extLst>
      <p:ext uri="{BB962C8B-B14F-4D97-AF65-F5344CB8AC3E}">
        <p14:creationId xmlns:p14="http://schemas.microsoft.com/office/powerpoint/2010/main" val="3818880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591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Toronto Data Analysis</vt:lpstr>
      <vt:lpstr>Background</vt:lpstr>
      <vt:lpstr>Problem Statement</vt:lpstr>
      <vt:lpstr>Data Section: Web Scrapping</vt:lpstr>
      <vt:lpstr>Data Section: Four Square API</vt:lpstr>
      <vt:lpstr>Determining the location to settle</vt:lpstr>
      <vt:lpstr>Determining the location to settle</vt:lpstr>
      <vt:lpstr>Determining the locations to setup coffee shop business</vt:lpstr>
      <vt:lpstr>Determining the locations to setup coffee shop business</vt:lpstr>
      <vt:lpstr>Determining the locations to setup coffee shop business</vt:lpstr>
      <vt:lpstr>Determining the locations to setup coffee shop business</vt:lpstr>
      <vt:lpstr>Determining the locations to setup coffee shop business</vt:lpstr>
      <vt:lpstr>K- means Clustering</vt:lpstr>
      <vt:lpstr>K- means Clustering</vt:lpstr>
      <vt:lpstr>K- means Clustering: Analyzing</vt:lpstr>
      <vt:lpstr>K- means Clustering: Analyzing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Data Analysis</dc:title>
  <dc:creator>Karthikeya Challa</dc:creator>
  <cp:lastModifiedBy>Karthikeya Challa</cp:lastModifiedBy>
  <cp:revision>2</cp:revision>
  <dcterms:created xsi:type="dcterms:W3CDTF">2020-04-21T05:47:31Z</dcterms:created>
  <dcterms:modified xsi:type="dcterms:W3CDTF">2020-04-21T06:04:05Z</dcterms:modified>
</cp:coreProperties>
</file>