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76" r:id="rId10"/>
    <p:sldId id="265" r:id="rId11"/>
    <p:sldId id="266" r:id="rId12"/>
    <p:sldId id="267" r:id="rId13"/>
    <p:sldId id="268" r:id="rId14"/>
    <p:sldId id="269" r:id="rId15"/>
    <p:sldId id="271" r:id="rId16"/>
    <p:sldId id="270" r:id="rId17"/>
    <p:sldId id="272" r:id="rId18"/>
    <p:sldId id="273" r:id="rId19"/>
    <p:sldId id="274" r:id="rId20"/>
    <p:sldId id="26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26A76-FC2F-4561-9AE7-B1C111E44A35}" type="doc">
      <dgm:prSet loTypeId="urn:microsoft.com/office/officeart/2005/8/layout/hChevron3" loCatId="process" qsTypeId="urn:microsoft.com/office/officeart/2005/8/quickstyle/simple1" qsCatId="simple" csTypeId="urn:microsoft.com/office/officeart/2005/8/colors/accent1_2" csCatId="accent1" phldr="1"/>
      <dgm:spPr/>
    </dgm:pt>
    <dgm:pt modelId="{4768D3D7-3E41-4AE0-B791-4E8D075D979B}">
      <dgm:prSet phldrT="[Text]"/>
      <dgm:spPr/>
      <dgm:t>
        <a:bodyPr/>
        <a:lstStyle/>
        <a:p>
          <a:pPr>
            <a:buNone/>
          </a:pPr>
          <a:r>
            <a:rPr lang="en-IN" dirty="0">
              <a:solidFill>
                <a:schemeClr val="lt1"/>
              </a:solidFill>
            </a:rPr>
            <a:t>Data Gathering</a:t>
          </a:r>
          <a:endParaRPr lang="en-IN" dirty="0"/>
        </a:p>
      </dgm:t>
    </dgm:pt>
    <dgm:pt modelId="{741CAF22-37DD-401E-BB4A-90CB9674EEF6}" type="parTrans" cxnId="{9B94ABF4-560B-4A04-A17A-FC44E21D0EDD}">
      <dgm:prSet/>
      <dgm:spPr/>
      <dgm:t>
        <a:bodyPr/>
        <a:lstStyle/>
        <a:p>
          <a:endParaRPr lang="en-IN"/>
        </a:p>
      </dgm:t>
    </dgm:pt>
    <dgm:pt modelId="{221FEAA9-12AC-47BE-834A-9926611BBE4B}" type="sibTrans" cxnId="{9B94ABF4-560B-4A04-A17A-FC44E21D0EDD}">
      <dgm:prSet/>
      <dgm:spPr/>
      <dgm:t>
        <a:bodyPr/>
        <a:lstStyle/>
        <a:p>
          <a:endParaRPr lang="en-IN"/>
        </a:p>
      </dgm:t>
    </dgm:pt>
    <dgm:pt modelId="{D36B11D7-C54A-4175-9C2E-3EE80075372C}">
      <dgm:prSet phldrT="[Text]"/>
      <dgm:spPr/>
      <dgm:t>
        <a:bodyPr/>
        <a:lstStyle/>
        <a:p>
          <a:pPr>
            <a:buNone/>
          </a:pPr>
          <a:r>
            <a:rPr lang="en-IN" dirty="0">
              <a:solidFill>
                <a:schemeClr val="lt1"/>
              </a:solidFill>
            </a:rPr>
            <a:t>Data Cleaning</a:t>
          </a:r>
          <a:endParaRPr lang="en-IN" dirty="0"/>
        </a:p>
      </dgm:t>
    </dgm:pt>
    <dgm:pt modelId="{DAA9F640-16E6-4C44-954F-B38F1E7AAA4C}" type="parTrans" cxnId="{AAD3FD6F-CE83-46AA-BF0B-19C6D31DE175}">
      <dgm:prSet/>
      <dgm:spPr/>
      <dgm:t>
        <a:bodyPr/>
        <a:lstStyle/>
        <a:p>
          <a:endParaRPr lang="en-IN"/>
        </a:p>
      </dgm:t>
    </dgm:pt>
    <dgm:pt modelId="{0F3F2597-4F12-435C-B9C2-0A62BFB43F2B}" type="sibTrans" cxnId="{AAD3FD6F-CE83-46AA-BF0B-19C6D31DE175}">
      <dgm:prSet/>
      <dgm:spPr/>
      <dgm:t>
        <a:bodyPr/>
        <a:lstStyle/>
        <a:p>
          <a:endParaRPr lang="en-IN"/>
        </a:p>
      </dgm:t>
    </dgm:pt>
    <dgm:pt modelId="{A4DA0D87-A42C-4D79-BD28-EF1A4A6D198F}">
      <dgm:prSet phldrT="[Text]"/>
      <dgm:spPr/>
      <dgm:t>
        <a:bodyPr/>
        <a:lstStyle/>
        <a:p>
          <a:pPr>
            <a:buNone/>
          </a:pPr>
          <a:r>
            <a:rPr lang="en-IN" dirty="0">
              <a:solidFill>
                <a:schemeClr val="lt1"/>
              </a:solidFill>
            </a:rPr>
            <a:t>Performing EDA</a:t>
          </a:r>
          <a:endParaRPr lang="en-IN" dirty="0"/>
        </a:p>
      </dgm:t>
    </dgm:pt>
    <dgm:pt modelId="{848BA2AE-CFA6-418F-9976-43080C37E016}" type="parTrans" cxnId="{5F71229B-601A-408A-979A-5C9B30980BD8}">
      <dgm:prSet/>
      <dgm:spPr/>
      <dgm:t>
        <a:bodyPr/>
        <a:lstStyle/>
        <a:p>
          <a:endParaRPr lang="en-IN"/>
        </a:p>
      </dgm:t>
    </dgm:pt>
    <dgm:pt modelId="{CAB6E9A2-3A52-4B8A-9706-93FCD2A7697C}" type="sibTrans" cxnId="{5F71229B-601A-408A-979A-5C9B30980BD8}">
      <dgm:prSet/>
      <dgm:spPr/>
      <dgm:t>
        <a:bodyPr/>
        <a:lstStyle/>
        <a:p>
          <a:endParaRPr lang="en-IN"/>
        </a:p>
      </dgm:t>
    </dgm:pt>
    <dgm:pt modelId="{C1C14E83-AA7D-455D-9BBC-3ACB144E2354}">
      <dgm:prSet phldrT="[Text]"/>
      <dgm:spPr/>
      <dgm:t>
        <a:bodyPr/>
        <a:lstStyle/>
        <a:p>
          <a:pPr>
            <a:buNone/>
          </a:pPr>
          <a:r>
            <a:rPr lang="en-IN">
              <a:solidFill>
                <a:schemeClr val="lt1"/>
              </a:solidFill>
            </a:rPr>
            <a:t>Data Preparation</a:t>
          </a:r>
          <a:endParaRPr lang="en-IN" dirty="0"/>
        </a:p>
      </dgm:t>
    </dgm:pt>
    <dgm:pt modelId="{AE4BDA7E-7D3B-4AE6-A943-41745D9D9E9A}" type="parTrans" cxnId="{0874D966-2A89-479C-9DF6-F3FFF3BCB29D}">
      <dgm:prSet/>
      <dgm:spPr/>
      <dgm:t>
        <a:bodyPr/>
        <a:lstStyle/>
        <a:p>
          <a:endParaRPr lang="en-IN"/>
        </a:p>
      </dgm:t>
    </dgm:pt>
    <dgm:pt modelId="{E55BE16B-6947-4500-A720-12A115F299D1}" type="sibTrans" cxnId="{0874D966-2A89-479C-9DF6-F3FFF3BCB29D}">
      <dgm:prSet/>
      <dgm:spPr/>
      <dgm:t>
        <a:bodyPr/>
        <a:lstStyle/>
        <a:p>
          <a:endParaRPr lang="en-IN"/>
        </a:p>
      </dgm:t>
    </dgm:pt>
    <dgm:pt modelId="{EC8E325F-A92A-42B1-844B-03D405E90A68}">
      <dgm:prSet phldrT="[Text]"/>
      <dgm:spPr/>
      <dgm:t>
        <a:bodyPr/>
        <a:lstStyle/>
        <a:p>
          <a:pPr>
            <a:buNone/>
          </a:pPr>
          <a:r>
            <a:rPr lang="en-IN">
              <a:solidFill>
                <a:schemeClr val="lt1"/>
              </a:solidFill>
            </a:rPr>
            <a:t>Model Building</a:t>
          </a:r>
          <a:endParaRPr lang="en-IN" dirty="0"/>
        </a:p>
      </dgm:t>
    </dgm:pt>
    <dgm:pt modelId="{3794C561-AD19-424F-8E05-8331438002A4}" type="parTrans" cxnId="{027ECACA-8368-4F6B-9D62-7F3B615F20F6}">
      <dgm:prSet/>
      <dgm:spPr/>
      <dgm:t>
        <a:bodyPr/>
        <a:lstStyle/>
        <a:p>
          <a:endParaRPr lang="en-IN"/>
        </a:p>
      </dgm:t>
    </dgm:pt>
    <dgm:pt modelId="{22EF34A7-CDA5-4543-A98C-289615F0E785}" type="sibTrans" cxnId="{027ECACA-8368-4F6B-9D62-7F3B615F20F6}">
      <dgm:prSet/>
      <dgm:spPr/>
      <dgm:t>
        <a:bodyPr/>
        <a:lstStyle/>
        <a:p>
          <a:endParaRPr lang="en-IN"/>
        </a:p>
      </dgm:t>
    </dgm:pt>
    <dgm:pt modelId="{F2C93910-B601-498C-89F1-024165F9A27B}" type="pres">
      <dgm:prSet presAssocID="{EC226A76-FC2F-4561-9AE7-B1C111E44A35}" presName="Name0" presStyleCnt="0">
        <dgm:presLayoutVars>
          <dgm:dir/>
          <dgm:resizeHandles val="exact"/>
        </dgm:presLayoutVars>
      </dgm:prSet>
      <dgm:spPr/>
    </dgm:pt>
    <dgm:pt modelId="{86478934-24BA-462F-BF71-2D01100BE68C}" type="pres">
      <dgm:prSet presAssocID="{4768D3D7-3E41-4AE0-B791-4E8D075D979B}" presName="parTxOnly" presStyleLbl="node1" presStyleIdx="0" presStyleCnt="5">
        <dgm:presLayoutVars>
          <dgm:bulletEnabled val="1"/>
        </dgm:presLayoutVars>
      </dgm:prSet>
      <dgm:spPr/>
    </dgm:pt>
    <dgm:pt modelId="{F05E4133-758A-4004-90B0-045CC31FD37E}" type="pres">
      <dgm:prSet presAssocID="{221FEAA9-12AC-47BE-834A-9926611BBE4B}" presName="parSpace" presStyleCnt="0"/>
      <dgm:spPr/>
    </dgm:pt>
    <dgm:pt modelId="{EBDCA657-9C9B-423F-A856-FEED7B8568B5}" type="pres">
      <dgm:prSet presAssocID="{D36B11D7-C54A-4175-9C2E-3EE80075372C}" presName="parTxOnly" presStyleLbl="node1" presStyleIdx="1" presStyleCnt="5">
        <dgm:presLayoutVars>
          <dgm:bulletEnabled val="1"/>
        </dgm:presLayoutVars>
      </dgm:prSet>
      <dgm:spPr/>
    </dgm:pt>
    <dgm:pt modelId="{FDB5CE15-C690-4CEC-9F9A-2DEDD56D077C}" type="pres">
      <dgm:prSet presAssocID="{0F3F2597-4F12-435C-B9C2-0A62BFB43F2B}" presName="parSpace" presStyleCnt="0"/>
      <dgm:spPr/>
    </dgm:pt>
    <dgm:pt modelId="{1DF491E6-AB44-4E4E-AFC0-D3DFECE80E97}" type="pres">
      <dgm:prSet presAssocID="{A4DA0D87-A42C-4D79-BD28-EF1A4A6D198F}" presName="parTxOnly" presStyleLbl="node1" presStyleIdx="2" presStyleCnt="5">
        <dgm:presLayoutVars>
          <dgm:bulletEnabled val="1"/>
        </dgm:presLayoutVars>
      </dgm:prSet>
      <dgm:spPr/>
    </dgm:pt>
    <dgm:pt modelId="{DB50F9D5-D8F4-4A64-8D87-7859B039C91B}" type="pres">
      <dgm:prSet presAssocID="{CAB6E9A2-3A52-4B8A-9706-93FCD2A7697C}" presName="parSpace" presStyleCnt="0"/>
      <dgm:spPr/>
    </dgm:pt>
    <dgm:pt modelId="{0C5270DE-7715-405F-BADA-369C30A819CE}" type="pres">
      <dgm:prSet presAssocID="{C1C14E83-AA7D-455D-9BBC-3ACB144E2354}" presName="parTxOnly" presStyleLbl="node1" presStyleIdx="3" presStyleCnt="5">
        <dgm:presLayoutVars>
          <dgm:bulletEnabled val="1"/>
        </dgm:presLayoutVars>
      </dgm:prSet>
      <dgm:spPr/>
    </dgm:pt>
    <dgm:pt modelId="{D8BD4BA5-EA8D-46C1-8120-7809315A2A27}" type="pres">
      <dgm:prSet presAssocID="{E55BE16B-6947-4500-A720-12A115F299D1}" presName="parSpace" presStyleCnt="0"/>
      <dgm:spPr/>
    </dgm:pt>
    <dgm:pt modelId="{3E1B1B19-559C-45D6-9F46-5345CB49AC85}" type="pres">
      <dgm:prSet presAssocID="{EC8E325F-A92A-42B1-844B-03D405E90A68}" presName="parTxOnly" presStyleLbl="node1" presStyleIdx="4" presStyleCnt="5">
        <dgm:presLayoutVars>
          <dgm:bulletEnabled val="1"/>
        </dgm:presLayoutVars>
      </dgm:prSet>
      <dgm:spPr/>
    </dgm:pt>
  </dgm:ptLst>
  <dgm:cxnLst>
    <dgm:cxn modelId="{589F1719-F17A-4923-8A8F-8E441726E5D9}" type="presOf" srcId="{EC226A76-FC2F-4561-9AE7-B1C111E44A35}" destId="{F2C93910-B601-498C-89F1-024165F9A27B}" srcOrd="0" destOrd="0" presId="urn:microsoft.com/office/officeart/2005/8/layout/hChevron3"/>
    <dgm:cxn modelId="{AF9FA832-D412-4AC9-B575-739056C52261}" type="presOf" srcId="{A4DA0D87-A42C-4D79-BD28-EF1A4A6D198F}" destId="{1DF491E6-AB44-4E4E-AFC0-D3DFECE80E97}" srcOrd="0" destOrd="0" presId="urn:microsoft.com/office/officeart/2005/8/layout/hChevron3"/>
    <dgm:cxn modelId="{BE3E6F3D-6B04-44AD-9515-02626A76157C}" type="presOf" srcId="{EC8E325F-A92A-42B1-844B-03D405E90A68}" destId="{3E1B1B19-559C-45D6-9F46-5345CB49AC85}" srcOrd="0" destOrd="0" presId="urn:microsoft.com/office/officeart/2005/8/layout/hChevron3"/>
    <dgm:cxn modelId="{0874D966-2A89-479C-9DF6-F3FFF3BCB29D}" srcId="{EC226A76-FC2F-4561-9AE7-B1C111E44A35}" destId="{C1C14E83-AA7D-455D-9BBC-3ACB144E2354}" srcOrd="3" destOrd="0" parTransId="{AE4BDA7E-7D3B-4AE6-A943-41745D9D9E9A}" sibTransId="{E55BE16B-6947-4500-A720-12A115F299D1}"/>
    <dgm:cxn modelId="{AAD3FD6F-CE83-46AA-BF0B-19C6D31DE175}" srcId="{EC226A76-FC2F-4561-9AE7-B1C111E44A35}" destId="{D36B11D7-C54A-4175-9C2E-3EE80075372C}" srcOrd="1" destOrd="0" parTransId="{DAA9F640-16E6-4C44-954F-B38F1E7AAA4C}" sibTransId="{0F3F2597-4F12-435C-B9C2-0A62BFB43F2B}"/>
    <dgm:cxn modelId="{5F71229B-601A-408A-979A-5C9B30980BD8}" srcId="{EC226A76-FC2F-4561-9AE7-B1C111E44A35}" destId="{A4DA0D87-A42C-4D79-BD28-EF1A4A6D198F}" srcOrd="2" destOrd="0" parTransId="{848BA2AE-CFA6-418F-9976-43080C37E016}" sibTransId="{CAB6E9A2-3A52-4B8A-9706-93FCD2A7697C}"/>
    <dgm:cxn modelId="{71B7FABC-6FAA-465F-98BD-833621DBB476}" type="presOf" srcId="{4768D3D7-3E41-4AE0-B791-4E8D075D979B}" destId="{86478934-24BA-462F-BF71-2D01100BE68C}" srcOrd="0" destOrd="0" presId="urn:microsoft.com/office/officeart/2005/8/layout/hChevron3"/>
    <dgm:cxn modelId="{3330CABF-7F56-43E6-8ECD-9124B6D93F05}" type="presOf" srcId="{D36B11D7-C54A-4175-9C2E-3EE80075372C}" destId="{EBDCA657-9C9B-423F-A856-FEED7B8568B5}" srcOrd="0" destOrd="0" presId="urn:microsoft.com/office/officeart/2005/8/layout/hChevron3"/>
    <dgm:cxn modelId="{FD3E2CC5-6CEB-4A64-A032-42CB8A732C2B}" type="presOf" srcId="{C1C14E83-AA7D-455D-9BBC-3ACB144E2354}" destId="{0C5270DE-7715-405F-BADA-369C30A819CE}" srcOrd="0" destOrd="0" presId="urn:microsoft.com/office/officeart/2005/8/layout/hChevron3"/>
    <dgm:cxn modelId="{027ECACA-8368-4F6B-9D62-7F3B615F20F6}" srcId="{EC226A76-FC2F-4561-9AE7-B1C111E44A35}" destId="{EC8E325F-A92A-42B1-844B-03D405E90A68}" srcOrd="4" destOrd="0" parTransId="{3794C561-AD19-424F-8E05-8331438002A4}" sibTransId="{22EF34A7-CDA5-4543-A98C-289615F0E785}"/>
    <dgm:cxn modelId="{9B94ABF4-560B-4A04-A17A-FC44E21D0EDD}" srcId="{EC226A76-FC2F-4561-9AE7-B1C111E44A35}" destId="{4768D3D7-3E41-4AE0-B791-4E8D075D979B}" srcOrd="0" destOrd="0" parTransId="{741CAF22-37DD-401E-BB4A-90CB9674EEF6}" sibTransId="{221FEAA9-12AC-47BE-834A-9926611BBE4B}"/>
    <dgm:cxn modelId="{0C1668DF-FE3D-4887-8EF2-26A8F0CB868F}" type="presParOf" srcId="{F2C93910-B601-498C-89F1-024165F9A27B}" destId="{86478934-24BA-462F-BF71-2D01100BE68C}" srcOrd="0" destOrd="0" presId="urn:microsoft.com/office/officeart/2005/8/layout/hChevron3"/>
    <dgm:cxn modelId="{349893EF-3274-4E01-B41A-96B33095FC19}" type="presParOf" srcId="{F2C93910-B601-498C-89F1-024165F9A27B}" destId="{F05E4133-758A-4004-90B0-045CC31FD37E}" srcOrd="1" destOrd="0" presId="urn:microsoft.com/office/officeart/2005/8/layout/hChevron3"/>
    <dgm:cxn modelId="{26D19336-6400-47CC-822B-4A62240F6957}" type="presParOf" srcId="{F2C93910-B601-498C-89F1-024165F9A27B}" destId="{EBDCA657-9C9B-423F-A856-FEED7B8568B5}" srcOrd="2" destOrd="0" presId="urn:microsoft.com/office/officeart/2005/8/layout/hChevron3"/>
    <dgm:cxn modelId="{6528400C-250F-44BB-83FE-F1C80C2992E5}" type="presParOf" srcId="{F2C93910-B601-498C-89F1-024165F9A27B}" destId="{FDB5CE15-C690-4CEC-9F9A-2DEDD56D077C}" srcOrd="3" destOrd="0" presId="urn:microsoft.com/office/officeart/2005/8/layout/hChevron3"/>
    <dgm:cxn modelId="{E9F7DEC9-C69D-4087-9903-64DEC58E1B19}" type="presParOf" srcId="{F2C93910-B601-498C-89F1-024165F9A27B}" destId="{1DF491E6-AB44-4E4E-AFC0-D3DFECE80E97}" srcOrd="4" destOrd="0" presId="urn:microsoft.com/office/officeart/2005/8/layout/hChevron3"/>
    <dgm:cxn modelId="{CAAE733F-6B37-484C-AF4D-46D6E361A4DA}" type="presParOf" srcId="{F2C93910-B601-498C-89F1-024165F9A27B}" destId="{DB50F9D5-D8F4-4A64-8D87-7859B039C91B}" srcOrd="5" destOrd="0" presId="urn:microsoft.com/office/officeart/2005/8/layout/hChevron3"/>
    <dgm:cxn modelId="{4EA6FA90-D75E-4103-8679-D841B10F4761}" type="presParOf" srcId="{F2C93910-B601-498C-89F1-024165F9A27B}" destId="{0C5270DE-7715-405F-BADA-369C30A819CE}" srcOrd="6" destOrd="0" presId="urn:microsoft.com/office/officeart/2005/8/layout/hChevron3"/>
    <dgm:cxn modelId="{E5A6F27C-23B2-4C68-87A6-D428300693E8}" type="presParOf" srcId="{F2C93910-B601-498C-89F1-024165F9A27B}" destId="{D8BD4BA5-EA8D-46C1-8120-7809315A2A27}" srcOrd="7" destOrd="0" presId="urn:microsoft.com/office/officeart/2005/8/layout/hChevron3"/>
    <dgm:cxn modelId="{F41368A3-D5E6-4BF2-BD56-7D731193F194}" type="presParOf" srcId="{F2C93910-B601-498C-89F1-024165F9A27B}" destId="{3E1B1B19-559C-45D6-9F46-5345CB49AC8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26A76-FC2F-4561-9AE7-B1C111E44A35}"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4768D3D7-3E41-4AE0-B791-4E8D075D979B}">
      <dgm:prSet phldrT="[Text]"/>
      <dgm:spPr/>
      <dgm:t>
        <a:bodyPr/>
        <a:lstStyle/>
        <a:p>
          <a:pPr>
            <a:buNone/>
          </a:pPr>
          <a:r>
            <a:rPr lang="en-IN" dirty="0">
              <a:solidFill>
                <a:schemeClr val="lt1"/>
              </a:solidFill>
            </a:rPr>
            <a:t>Feature Selection</a:t>
          </a:r>
          <a:endParaRPr lang="en-IN" dirty="0"/>
        </a:p>
      </dgm:t>
    </dgm:pt>
    <dgm:pt modelId="{741CAF22-37DD-401E-BB4A-90CB9674EEF6}" type="parTrans" cxnId="{9B94ABF4-560B-4A04-A17A-FC44E21D0EDD}">
      <dgm:prSet/>
      <dgm:spPr/>
      <dgm:t>
        <a:bodyPr/>
        <a:lstStyle/>
        <a:p>
          <a:endParaRPr lang="en-IN"/>
        </a:p>
      </dgm:t>
    </dgm:pt>
    <dgm:pt modelId="{221FEAA9-12AC-47BE-834A-9926611BBE4B}" type="sibTrans" cxnId="{9B94ABF4-560B-4A04-A17A-FC44E21D0EDD}">
      <dgm:prSet/>
      <dgm:spPr/>
      <dgm:t>
        <a:bodyPr/>
        <a:lstStyle/>
        <a:p>
          <a:endParaRPr lang="en-IN"/>
        </a:p>
      </dgm:t>
    </dgm:pt>
    <dgm:pt modelId="{2EED13E3-8CF6-4E20-B074-4C4C518D9C8F}">
      <dgm:prSet phldrT="[Text]"/>
      <dgm:spPr/>
      <dgm:t>
        <a:bodyPr/>
        <a:lstStyle/>
        <a:p>
          <a:pPr>
            <a:buNone/>
          </a:pPr>
          <a:r>
            <a:rPr lang="en-IN">
              <a:solidFill>
                <a:schemeClr val="lt1"/>
              </a:solidFill>
            </a:rPr>
            <a:t>Model Building</a:t>
          </a:r>
          <a:endParaRPr lang="en-IN" dirty="0"/>
        </a:p>
      </dgm:t>
    </dgm:pt>
    <dgm:pt modelId="{FD4121EC-4A88-47E7-9CBC-C709781B26AC}" type="parTrans" cxnId="{7388D3CD-5760-4A90-8321-7C7E3E9F22B9}">
      <dgm:prSet/>
      <dgm:spPr/>
      <dgm:t>
        <a:bodyPr/>
        <a:lstStyle/>
        <a:p>
          <a:endParaRPr lang="en-IN"/>
        </a:p>
      </dgm:t>
    </dgm:pt>
    <dgm:pt modelId="{554280BC-C245-4DA1-8A98-D9C2C3F06571}" type="sibTrans" cxnId="{7388D3CD-5760-4A90-8321-7C7E3E9F22B9}">
      <dgm:prSet/>
      <dgm:spPr/>
      <dgm:t>
        <a:bodyPr/>
        <a:lstStyle/>
        <a:p>
          <a:endParaRPr lang="en-IN"/>
        </a:p>
      </dgm:t>
    </dgm:pt>
    <dgm:pt modelId="{459DA085-EE8A-4B5C-99BB-A4C5852909F3}">
      <dgm:prSet phldrT="[Text]"/>
      <dgm:spPr/>
      <dgm:t>
        <a:bodyPr/>
        <a:lstStyle/>
        <a:p>
          <a:pPr>
            <a:buNone/>
          </a:pPr>
          <a:r>
            <a:rPr lang="en-IN">
              <a:solidFill>
                <a:schemeClr val="lt1"/>
              </a:solidFill>
            </a:rPr>
            <a:t>Model Improvement</a:t>
          </a:r>
          <a:endParaRPr lang="en-IN" dirty="0"/>
        </a:p>
      </dgm:t>
    </dgm:pt>
    <dgm:pt modelId="{47771ADD-14C3-4B53-B12C-17516F243E3D}" type="parTrans" cxnId="{26D8942C-075D-43DC-9B48-E8AB74BC2016}">
      <dgm:prSet/>
      <dgm:spPr/>
      <dgm:t>
        <a:bodyPr/>
        <a:lstStyle/>
        <a:p>
          <a:endParaRPr lang="en-IN"/>
        </a:p>
      </dgm:t>
    </dgm:pt>
    <dgm:pt modelId="{04442EC3-78EC-4F32-9F72-88DCB923FCA4}" type="sibTrans" cxnId="{26D8942C-075D-43DC-9B48-E8AB74BC2016}">
      <dgm:prSet/>
      <dgm:spPr/>
      <dgm:t>
        <a:bodyPr/>
        <a:lstStyle/>
        <a:p>
          <a:endParaRPr lang="en-IN"/>
        </a:p>
      </dgm:t>
    </dgm:pt>
    <dgm:pt modelId="{5AD16C6A-796F-45B5-816E-A48F779E3ED9}">
      <dgm:prSet phldrT="[Text]"/>
      <dgm:spPr/>
      <dgm:t>
        <a:bodyPr/>
        <a:lstStyle/>
        <a:p>
          <a:pPr>
            <a:buNone/>
          </a:pPr>
          <a:r>
            <a:rPr lang="en-IN">
              <a:solidFill>
                <a:schemeClr val="lt1"/>
              </a:solidFill>
            </a:rPr>
            <a:t>Final Model</a:t>
          </a:r>
          <a:endParaRPr lang="en-IN" dirty="0"/>
        </a:p>
      </dgm:t>
    </dgm:pt>
    <dgm:pt modelId="{B921847C-A613-4752-B525-E790D24F297B}" type="parTrans" cxnId="{C925B5DB-22E5-46CB-BB18-D59DF8AA9D4A}">
      <dgm:prSet/>
      <dgm:spPr/>
      <dgm:t>
        <a:bodyPr/>
        <a:lstStyle/>
        <a:p>
          <a:endParaRPr lang="en-IN"/>
        </a:p>
      </dgm:t>
    </dgm:pt>
    <dgm:pt modelId="{7942A28C-D1DA-4D94-B298-D3D89B047CD9}" type="sibTrans" cxnId="{C925B5DB-22E5-46CB-BB18-D59DF8AA9D4A}">
      <dgm:prSet/>
      <dgm:spPr/>
      <dgm:t>
        <a:bodyPr/>
        <a:lstStyle/>
        <a:p>
          <a:endParaRPr lang="en-IN"/>
        </a:p>
      </dgm:t>
    </dgm:pt>
    <dgm:pt modelId="{E5DCBCE8-8CC5-41DA-B4BF-300CE8380769}">
      <dgm:prSet phldrT="[Text]"/>
      <dgm:spPr/>
      <dgm:t>
        <a:bodyPr/>
        <a:lstStyle/>
        <a:p>
          <a:pPr>
            <a:buNone/>
          </a:pPr>
          <a:r>
            <a:rPr lang="en-IN">
              <a:solidFill>
                <a:schemeClr val="lt1"/>
              </a:solidFill>
            </a:rPr>
            <a:t>Verifying with PCA</a:t>
          </a:r>
          <a:endParaRPr lang="en-IN" dirty="0"/>
        </a:p>
      </dgm:t>
    </dgm:pt>
    <dgm:pt modelId="{154DCDBB-BC0D-42B7-A6C8-9BA6B88FF1E7}" type="parTrans" cxnId="{FE1874D2-4F19-437C-8F86-61B1B3E56C7C}">
      <dgm:prSet/>
      <dgm:spPr/>
      <dgm:t>
        <a:bodyPr/>
        <a:lstStyle/>
        <a:p>
          <a:endParaRPr lang="en-IN"/>
        </a:p>
      </dgm:t>
    </dgm:pt>
    <dgm:pt modelId="{0D58A819-C345-4DFB-9318-10845914B58A}" type="sibTrans" cxnId="{FE1874D2-4F19-437C-8F86-61B1B3E56C7C}">
      <dgm:prSet/>
      <dgm:spPr/>
      <dgm:t>
        <a:bodyPr/>
        <a:lstStyle/>
        <a:p>
          <a:endParaRPr lang="en-IN"/>
        </a:p>
      </dgm:t>
    </dgm:pt>
    <dgm:pt modelId="{F2C93910-B601-498C-89F1-024165F9A27B}" type="pres">
      <dgm:prSet presAssocID="{EC226A76-FC2F-4561-9AE7-B1C111E44A35}" presName="Name0" presStyleCnt="0">
        <dgm:presLayoutVars>
          <dgm:dir/>
          <dgm:resizeHandles val="exact"/>
        </dgm:presLayoutVars>
      </dgm:prSet>
      <dgm:spPr/>
    </dgm:pt>
    <dgm:pt modelId="{86478934-24BA-462F-BF71-2D01100BE68C}" type="pres">
      <dgm:prSet presAssocID="{4768D3D7-3E41-4AE0-B791-4E8D075D979B}" presName="parTxOnly" presStyleLbl="node1" presStyleIdx="0" presStyleCnt="5">
        <dgm:presLayoutVars>
          <dgm:bulletEnabled val="1"/>
        </dgm:presLayoutVars>
      </dgm:prSet>
      <dgm:spPr/>
    </dgm:pt>
    <dgm:pt modelId="{50D7766C-ED7A-475A-8029-6F00F10AA18B}" type="pres">
      <dgm:prSet presAssocID="{221FEAA9-12AC-47BE-834A-9926611BBE4B}" presName="parSpace" presStyleCnt="0"/>
      <dgm:spPr/>
    </dgm:pt>
    <dgm:pt modelId="{9C5FAFFF-43FE-4B56-A0CB-93F8E340C13B}" type="pres">
      <dgm:prSet presAssocID="{2EED13E3-8CF6-4E20-B074-4C4C518D9C8F}" presName="parTxOnly" presStyleLbl="node1" presStyleIdx="1" presStyleCnt="5">
        <dgm:presLayoutVars>
          <dgm:bulletEnabled val="1"/>
        </dgm:presLayoutVars>
      </dgm:prSet>
      <dgm:spPr/>
    </dgm:pt>
    <dgm:pt modelId="{FA9BB909-CEDB-43DB-A495-51A758BA200F}" type="pres">
      <dgm:prSet presAssocID="{554280BC-C245-4DA1-8A98-D9C2C3F06571}" presName="parSpace" presStyleCnt="0"/>
      <dgm:spPr/>
    </dgm:pt>
    <dgm:pt modelId="{B9839C97-19EA-41D5-B67C-5DF4FCE3D83C}" type="pres">
      <dgm:prSet presAssocID="{459DA085-EE8A-4B5C-99BB-A4C5852909F3}" presName="parTxOnly" presStyleLbl="node1" presStyleIdx="2" presStyleCnt="5">
        <dgm:presLayoutVars>
          <dgm:bulletEnabled val="1"/>
        </dgm:presLayoutVars>
      </dgm:prSet>
      <dgm:spPr/>
    </dgm:pt>
    <dgm:pt modelId="{EDB8EA34-8355-4CC7-B4C0-B652CB565D1F}" type="pres">
      <dgm:prSet presAssocID="{04442EC3-78EC-4F32-9F72-88DCB923FCA4}" presName="parSpace" presStyleCnt="0"/>
      <dgm:spPr/>
    </dgm:pt>
    <dgm:pt modelId="{F7DA197A-9A81-4DB2-ADB6-D871EDD1BC4A}" type="pres">
      <dgm:prSet presAssocID="{5AD16C6A-796F-45B5-816E-A48F779E3ED9}" presName="parTxOnly" presStyleLbl="node1" presStyleIdx="3" presStyleCnt="5">
        <dgm:presLayoutVars>
          <dgm:bulletEnabled val="1"/>
        </dgm:presLayoutVars>
      </dgm:prSet>
      <dgm:spPr/>
    </dgm:pt>
    <dgm:pt modelId="{5FB152B3-03A1-48AF-BBCA-22CF6D5BFB58}" type="pres">
      <dgm:prSet presAssocID="{7942A28C-D1DA-4D94-B298-D3D89B047CD9}" presName="parSpace" presStyleCnt="0"/>
      <dgm:spPr/>
    </dgm:pt>
    <dgm:pt modelId="{6BA81D2B-B09D-444A-A533-880240A72C85}" type="pres">
      <dgm:prSet presAssocID="{E5DCBCE8-8CC5-41DA-B4BF-300CE8380769}" presName="parTxOnly" presStyleLbl="node1" presStyleIdx="4" presStyleCnt="5">
        <dgm:presLayoutVars>
          <dgm:bulletEnabled val="1"/>
        </dgm:presLayoutVars>
      </dgm:prSet>
      <dgm:spPr/>
    </dgm:pt>
  </dgm:ptLst>
  <dgm:cxnLst>
    <dgm:cxn modelId="{B6256608-2911-46D6-B8A6-D9DC511C8438}" type="presOf" srcId="{E5DCBCE8-8CC5-41DA-B4BF-300CE8380769}" destId="{6BA81D2B-B09D-444A-A533-880240A72C85}" srcOrd="0" destOrd="0" presId="urn:microsoft.com/office/officeart/2005/8/layout/hChevron3"/>
    <dgm:cxn modelId="{589F1719-F17A-4923-8A8F-8E441726E5D9}" type="presOf" srcId="{EC226A76-FC2F-4561-9AE7-B1C111E44A35}" destId="{F2C93910-B601-498C-89F1-024165F9A27B}" srcOrd="0" destOrd="0" presId="urn:microsoft.com/office/officeart/2005/8/layout/hChevron3"/>
    <dgm:cxn modelId="{26D8942C-075D-43DC-9B48-E8AB74BC2016}" srcId="{EC226A76-FC2F-4561-9AE7-B1C111E44A35}" destId="{459DA085-EE8A-4B5C-99BB-A4C5852909F3}" srcOrd="2" destOrd="0" parTransId="{47771ADD-14C3-4B53-B12C-17516F243E3D}" sibTransId="{04442EC3-78EC-4F32-9F72-88DCB923FCA4}"/>
    <dgm:cxn modelId="{0FF6BD51-6C8D-4450-B4A4-09B53E754706}" type="presOf" srcId="{459DA085-EE8A-4B5C-99BB-A4C5852909F3}" destId="{B9839C97-19EA-41D5-B67C-5DF4FCE3D83C}" srcOrd="0" destOrd="0" presId="urn:microsoft.com/office/officeart/2005/8/layout/hChevron3"/>
    <dgm:cxn modelId="{BA02F878-2BDF-403F-89A0-CACA0D51C449}" type="presOf" srcId="{2EED13E3-8CF6-4E20-B074-4C4C518D9C8F}" destId="{9C5FAFFF-43FE-4B56-A0CB-93F8E340C13B}" srcOrd="0" destOrd="0" presId="urn:microsoft.com/office/officeart/2005/8/layout/hChevron3"/>
    <dgm:cxn modelId="{71B7FABC-6FAA-465F-98BD-833621DBB476}" type="presOf" srcId="{4768D3D7-3E41-4AE0-B791-4E8D075D979B}" destId="{86478934-24BA-462F-BF71-2D01100BE68C}" srcOrd="0" destOrd="0" presId="urn:microsoft.com/office/officeart/2005/8/layout/hChevron3"/>
    <dgm:cxn modelId="{E0E4F4C7-F172-477C-A80C-E1A4BA2E32B6}" type="presOf" srcId="{5AD16C6A-796F-45B5-816E-A48F779E3ED9}" destId="{F7DA197A-9A81-4DB2-ADB6-D871EDD1BC4A}" srcOrd="0" destOrd="0" presId="urn:microsoft.com/office/officeart/2005/8/layout/hChevron3"/>
    <dgm:cxn modelId="{7388D3CD-5760-4A90-8321-7C7E3E9F22B9}" srcId="{EC226A76-FC2F-4561-9AE7-B1C111E44A35}" destId="{2EED13E3-8CF6-4E20-B074-4C4C518D9C8F}" srcOrd="1" destOrd="0" parTransId="{FD4121EC-4A88-47E7-9CBC-C709781B26AC}" sibTransId="{554280BC-C245-4DA1-8A98-D9C2C3F06571}"/>
    <dgm:cxn modelId="{FE1874D2-4F19-437C-8F86-61B1B3E56C7C}" srcId="{EC226A76-FC2F-4561-9AE7-B1C111E44A35}" destId="{E5DCBCE8-8CC5-41DA-B4BF-300CE8380769}" srcOrd="4" destOrd="0" parTransId="{154DCDBB-BC0D-42B7-A6C8-9BA6B88FF1E7}" sibTransId="{0D58A819-C345-4DFB-9318-10845914B58A}"/>
    <dgm:cxn modelId="{C925B5DB-22E5-46CB-BB18-D59DF8AA9D4A}" srcId="{EC226A76-FC2F-4561-9AE7-B1C111E44A35}" destId="{5AD16C6A-796F-45B5-816E-A48F779E3ED9}" srcOrd="3" destOrd="0" parTransId="{B921847C-A613-4752-B525-E790D24F297B}" sibTransId="{7942A28C-D1DA-4D94-B298-D3D89B047CD9}"/>
    <dgm:cxn modelId="{9B94ABF4-560B-4A04-A17A-FC44E21D0EDD}" srcId="{EC226A76-FC2F-4561-9AE7-B1C111E44A35}" destId="{4768D3D7-3E41-4AE0-B791-4E8D075D979B}" srcOrd="0" destOrd="0" parTransId="{741CAF22-37DD-401E-BB4A-90CB9674EEF6}" sibTransId="{221FEAA9-12AC-47BE-834A-9926611BBE4B}"/>
    <dgm:cxn modelId="{0C1668DF-FE3D-4887-8EF2-26A8F0CB868F}" type="presParOf" srcId="{F2C93910-B601-498C-89F1-024165F9A27B}" destId="{86478934-24BA-462F-BF71-2D01100BE68C}" srcOrd="0" destOrd="0" presId="urn:microsoft.com/office/officeart/2005/8/layout/hChevron3"/>
    <dgm:cxn modelId="{1120C2F1-3C01-4870-9848-2A0ED96FFD2E}" type="presParOf" srcId="{F2C93910-B601-498C-89F1-024165F9A27B}" destId="{50D7766C-ED7A-475A-8029-6F00F10AA18B}" srcOrd="1" destOrd="0" presId="urn:microsoft.com/office/officeart/2005/8/layout/hChevron3"/>
    <dgm:cxn modelId="{80887297-22FD-42FF-BF1C-B0837F146259}" type="presParOf" srcId="{F2C93910-B601-498C-89F1-024165F9A27B}" destId="{9C5FAFFF-43FE-4B56-A0CB-93F8E340C13B}" srcOrd="2" destOrd="0" presId="urn:microsoft.com/office/officeart/2005/8/layout/hChevron3"/>
    <dgm:cxn modelId="{EA2BA459-F824-4AA7-9453-59577407FD41}" type="presParOf" srcId="{F2C93910-B601-498C-89F1-024165F9A27B}" destId="{FA9BB909-CEDB-43DB-A495-51A758BA200F}" srcOrd="3" destOrd="0" presId="urn:microsoft.com/office/officeart/2005/8/layout/hChevron3"/>
    <dgm:cxn modelId="{B40E951E-BC1C-4030-9E4A-C9E9041C953A}" type="presParOf" srcId="{F2C93910-B601-498C-89F1-024165F9A27B}" destId="{B9839C97-19EA-41D5-B67C-5DF4FCE3D83C}" srcOrd="4" destOrd="0" presId="urn:microsoft.com/office/officeart/2005/8/layout/hChevron3"/>
    <dgm:cxn modelId="{1F16DD7E-4852-4A11-9972-0F4AC2489155}" type="presParOf" srcId="{F2C93910-B601-498C-89F1-024165F9A27B}" destId="{EDB8EA34-8355-4CC7-B4C0-B652CB565D1F}" srcOrd="5" destOrd="0" presId="urn:microsoft.com/office/officeart/2005/8/layout/hChevron3"/>
    <dgm:cxn modelId="{E076605A-4A16-41EF-8A44-1A88378D4DF2}" type="presParOf" srcId="{F2C93910-B601-498C-89F1-024165F9A27B}" destId="{F7DA197A-9A81-4DB2-ADB6-D871EDD1BC4A}" srcOrd="6" destOrd="0" presId="urn:microsoft.com/office/officeart/2005/8/layout/hChevron3"/>
    <dgm:cxn modelId="{C241A6DD-FC71-4A41-8C90-F2AFC6C3256A}" type="presParOf" srcId="{F2C93910-B601-498C-89F1-024165F9A27B}" destId="{5FB152B3-03A1-48AF-BBCA-22CF6D5BFB58}" srcOrd="7" destOrd="0" presId="urn:microsoft.com/office/officeart/2005/8/layout/hChevron3"/>
    <dgm:cxn modelId="{1BB139AD-CC35-4F32-82A2-9E3E27818C23}" type="presParOf" srcId="{F2C93910-B601-498C-89F1-024165F9A27B}" destId="{6BA81D2B-B09D-444A-A533-880240A72C8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78934-24BA-462F-BF71-2D01100BE68C}">
      <dsp:nvSpPr>
        <dsp:cNvPr id="0" name=""/>
        <dsp:cNvSpPr/>
      </dsp:nvSpPr>
      <dsp:spPr>
        <a:xfrm>
          <a:off x="1243" y="2379209"/>
          <a:ext cx="2424786" cy="969914"/>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lt1"/>
              </a:solidFill>
            </a:rPr>
            <a:t>Data Gathering</a:t>
          </a:r>
          <a:endParaRPr lang="en-IN" sz="2200" kern="1200" dirty="0"/>
        </a:p>
      </dsp:txBody>
      <dsp:txXfrm>
        <a:off x="1243" y="2379209"/>
        <a:ext cx="2182308" cy="969914"/>
      </dsp:txXfrm>
    </dsp:sp>
    <dsp:sp modelId="{EBDCA657-9C9B-423F-A856-FEED7B8568B5}">
      <dsp:nvSpPr>
        <dsp:cNvPr id="0" name=""/>
        <dsp:cNvSpPr/>
      </dsp:nvSpPr>
      <dsp:spPr>
        <a:xfrm>
          <a:off x="1941072" y="2379209"/>
          <a:ext cx="2424786" cy="96991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lt1"/>
              </a:solidFill>
            </a:rPr>
            <a:t>Data Cleaning</a:t>
          </a:r>
          <a:endParaRPr lang="en-IN" sz="2200" kern="1200" dirty="0"/>
        </a:p>
      </dsp:txBody>
      <dsp:txXfrm>
        <a:off x="2426029" y="2379209"/>
        <a:ext cx="1454872" cy="969914"/>
      </dsp:txXfrm>
    </dsp:sp>
    <dsp:sp modelId="{1DF491E6-AB44-4E4E-AFC0-D3DFECE80E97}">
      <dsp:nvSpPr>
        <dsp:cNvPr id="0" name=""/>
        <dsp:cNvSpPr/>
      </dsp:nvSpPr>
      <dsp:spPr>
        <a:xfrm>
          <a:off x="3880902" y="2379209"/>
          <a:ext cx="2424786" cy="96991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lt1"/>
              </a:solidFill>
            </a:rPr>
            <a:t>Performing EDA</a:t>
          </a:r>
          <a:endParaRPr lang="en-IN" sz="2200" kern="1200" dirty="0"/>
        </a:p>
      </dsp:txBody>
      <dsp:txXfrm>
        <a:off x="4365859" y="2379209"/>
        <a:ext cx="1454872" cy="969914"/>
      </dsp:txXfrm>
    </dsp:sp>
    <dsp:sp modelId="{0C5270DE-7715-405F-BADA-369C30A819CE}">
      <dsp:nvSpPr>
        <dsp:cNvPr id="0" name=""/>
        <dsp:cNvSpPr/>
      </dsp:nvSpPr>
      <dsp:spPr>
        <a:xfrm>
          <a:off x="5820731" y="2379209"/>
          <a:ext cx="2424786" cy="96991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lt1"/>
              </a:solidFill>
            </a:rPr>
            <a:t>Data Preparation</a:t>
          </a:r>
          <a:endParaRPr lang="en-IN" sz="2200" kern="1200" dirty="0"/>
        </a:p>
      </dsp:txBody>
      <dsp:txXfrm>
        <a:off x="6305688" y="2379209"/>
        <a:ext cx="1454872" cy="969914"/>
      </dsp:txXfrm>
    </dsp:sp>
    <dsp:sp modelId="{3E1B1B19-559C-45D6-9F46-5345CB49AC85}">
      <dsp:nvSpPr>
        <dsp:cNvPr id="0" name=""/>
        <dsp:cNvSpPr/>
      </dsp:nvSpPr>
      <dsp:spPr>
        <a:xfrm>
          <a:off x="7760560" y="2379209"/>
          <a:ext cx="2424786" cy="96991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lt1"/>
              </a:solidFill>
            </a:rPr>
            <a:t>Model Building</a:t>
          </a:r>
          <a:endParaRPr lang="en-IN" sz="2200" kern="1200" dirty="0"/>
        </a:p>
      </dsp:txBody>
      <dsp:txXfrm>
        <a:off x="8245517" y="2379209"/>
        <a:ext cx="1454872" cy="969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78934-24BA-462F-BF71-2D01100BE68C}">
      <dsp:nvSpPr>
        <dsp:cNvPr id="0" name=""/>
        <dsp:cNvSpPr/>
      </dsp:nvSpPr>
      <dsp:spPr>
        <a:xfrm>
          <a:off x="1399" y="2318466"/>
          <a:ext cx="2728500" cy="1091400"/>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dirty="0">
              <a:solidFill>
                <a:schemeClr val="lt1"/>
              </a:solidFill>
            </a:rPr>
            <a:t>Feature Selection</a:t>
          </a:r>
          <a:endParaRPr lang="en-IN" sz="2200" kern="1200" dirty="0"/>
        </a:p>
      </dsp:txBody>
      <dsp:txXfrm>
        <a:off x="1399" y="2318466"/>
        <a:ext cx="2455650" cy="1091400"/>
      </dsp:txXfrm>
    </dsp:sp>
    <dsp:sp modelId="{9C5FAFFF-43FE-4B56-A0CB-93F8E340C13B}">
      <dsp:nvSpPr>
        <dsp:cNvPr id="0" name=""/>
        <dsp:cNvSpPr/>
      </dsp:nvSpPr>
      <dsp:spPr>
        <a:xfrm>
          <a:off x="2184199" y="2318466"/>
          <a:ext cx="2728500" cy="109140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lt1"/>
              </a:solidFill>
            </a:rPr>
            <a:t>Model Building</a:t>
          </a:r>
          <a:endParaRPr lang="en-IN" sz="2200" kern="1200" dirty="0"/>
        </a:p>
      </dsp:txBody>
      <dsp:txXfrm>
        <a:off x="2729899" y="2318466"/>
        <a:ext cx="1637100" cy="1091400"/>
      </dsp:txXfrm>
    </dsp:sp>
    <dsp:sp modelId="{B9839C97-19EA-41D5-B67C-5DF4FCE3D83C}">
      <dsp:nvSpPr>
        <dsp:cNvPr id="0" name=""/>
        <dsp:cNvSpPr/>
      </dsp:nvSpPr>
      <dsp:spPr>
        <a:xfrm>
          <a:off x="4366999" y="2318466"/>
          <a:ext cx="2728500" cy="109140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lt1"/>
              </a:solidFill>
            </a:rPr>
            <a:t>Model Improvement</a:t>
          </a:r>
          <a:endParaRPr lang="en-IN" sz="2200" kern="1200" dirty="0"/>
        </a:p>
      </dsp:txBody>
      <dsp:txXfrm>
        <a:off x="4912699" y="2318466"/>
        <a:ext cx="1637100" cy="1091400"/>
      </dsp:txXfrm>
    </dsp:sp>
    <dsp:sp modelId="{F7DA197A-9A81-4DB2-ADB6-D871EDD1BC4A}">
      <dsp:nvSpPr>
        <dsp:cNvPr id="0" name=""/>
        <dsp:cNvSpPr/>
      </dsp:nvSpPr>
      <dsp:spPr>
        <a:xfrm>
          <a:off x="6549799" y="2318466"/>
          <a:ext cx="2728500" cy="109140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lt1"/>
              </a:solidFill>
            </a:rPr>
            <a:t>Final Model</a:t>
          </a:r>
          <a:endParaRPr lang="en-IN" sz="2200" kern="1200" dirty="0"/>
        </a:p>
      </dsp:txBody>
      <dsp:txXfrm>
        <a:off x="7095499" y="2318466"/>
        <a:ext cx="1637100" cy="1091400"/>
      </dsp:txXfrm>
    </dsp:sp>
    <dsp:sp modelId="{6BA81D2B-B09D-444A-A533-880240A72C85}">
      <dsp:nvSpPr>
        <dsp:cNvPr id="0" name=""/>
        <dsp:cNvSpPr/>
      </dsp:nvSpPr>
      <dsp:spPr>
        <a:xfrm>
          <a:off x="8732599" y="2318466"/>
          <a:ext cx="2728500" cy="1091400"/>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lt1"/>
              </a:solidFill>
            </a:rPr>
            <a:t>Verifying with PCA</a:t>
          </a:r>
          <a:endParaRPr lang="en-IN" sz="2200" kern="1200" dirty="0"/>
        </a:p>
      </dsp:txBody>
      <dsp:txXfrm>
        <a:off x="9278299" y="2318466"/>
        <a:ext cx="1637100" cy="10914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F34366-A279-4BA7-88A4-C08FEF8C415E}" type="datetimeFigureOut">
              <a:rPr lang="en-IN" smtClean="0"/>
              <a:t>21-05-2023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41A61CB-E2A8-489A-BA62-19059600465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41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34366-A279-4BA7-88A4-C08FEF8C415E}"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A61CB-E2A8-489A-BA62-19059600465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330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34366-A279-4BA7-88A4-C08FEF8C415E}"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A61CB-E2A8-489A-BA62-19059600465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164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34366-A279-4BA7-88A4-C08FEF8C415E}"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A61CB-E2A8-489A-BA62-19059600465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96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F34366-A279-4BA7-88A4-C08FEF8C415E}" type="datetimeFigureOut">
              <a:rPr lang="en-IN" smtClean="0"/>
              <a:t>21-05-2023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1A61CB-E2A8-489A-BA62-19059600465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4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34366-A279-4BA7-88A4-C08FEF8C415E}"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A61CB-E2A8-489A-BA62-19059600465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60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F34366-A279-4BA7-88A4-C08FEF8C415E}" type="datetimeFigureOut">
              <a:rPr lang="en-IN" smtClean="0"/>
              <a:t>21-05-2023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1A61CB-E2A8-489A-BA62-19059600465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245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F34366-A279-4BA7-88A4-C08FEF8C415E}" type="datetimeFigureOut">
              <a:rPr lang="en-IN" smtClean="0"/>
              <a:t>21-05-2023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1A61CB-E2A8-489A-BA62-19059600465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5186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34366-A279-4BA7-88A4-C08FEF8C415E}" type="datetimeFigureOut">
              <a:rPr lang="en-IN" smtClean="0"/>
              <a:t>21-05-2023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1A61CB-E2A8-489A-BA62-190596004652}" type="slidenum">
              <a:rPr lang="en-IN" smtClean="0"/>
              <a:t>‹#›</a:t>
            </a:fld>
            <a:endParaRPr lang="en-IN"/>
          </a:p>
        </p:txBody>
      </p:sp>
    </p:spTree>
    <p:extLst>
      <p:ext uri="{BB962C8B-B14F-4D97-AF65-F5344CB8AC3E}">
        <p14:creationId xmlns:p14="http://schemas.microsoft.com/office/powerpoint/2010/main" val="5028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34366-A279-4BA7-88A4-C08FEF8C415E}" type="datetimeFigureOut">
              <a:rPr lang="en-IN" smtClean="0"/>
              <a:t>21-05-2023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1A61CB-E2A8-489A-BA62-19059600465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6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F34366-A279-4BA7-88A4-C08FEF8C415E}" type="datetimeFigureOut">
              <a:rPr lang="en-IN" smtClean="0"/>
              <a:t>21-05-2023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41A61CB-E2A8-489A-BA62-19059600465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8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F34366-A279-4BA7-88A4-C08FEF8C415E}" type="datetimeFigureOut">
              <a:rPr lang="en-IN" smtClean="0"/>
              <a:t>21-05-2023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1A61CB-E2A8-489A-BA62-19059600465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4599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DEF5-09CC-4362-AA61-05C9DD425005}"/>
              </a:ext>
            </a:extLst>
          </p:cNvPr>
          <p:cNvSpPr>
            <a:spLocks noGrp="1"/>
          </p:cNvSpPr>
          <p:nvPr>
            <p:ph type="ctrTitle"/>
          </p:nvPr>
        </p:nvSpPr>
        <p:spPr>
          <a:xfrm>
            <a:off x="499730" y="1275907"/>
            <a:ext cx="10501959" cy="2004027"/>
          </a:xfrm>
        </p:spPr>
        <p:txBody>
          <a:bodyPr>
            <a:normAutofit/>
          </a:bodyPr>
          <a:lstStyle/>
          <a:p>
            <a:r>
              <a:rPr lang="en" sz="6600" dirty="0"/>
              <a:t>X Education - Lead Scoring Case Study</a:t>
            </a:r>
            <a:endParaRPr lang="en-IN" dirty="0"/>
          </a:p>
        </p:txBody>
      </p:sp>
      <p:sp>
        <p:nvSpPr>
          <p:cNvPr id="4" name="TextBox 3">
            <a:extLst>
              <a:ext uri="{FF2B5EF4-FFF2-40B4-BE49-F238E27FC236}">
                <a16:creationId xmlns:a16="http://schemas.microsoft.com/office/drawing/2014/main" id="{8500B605-4336-5A9C-1DED-26CC244BD005}"/>
              </a:ext>
            </a:extLst>
          </p:cNvPr>
          <p:cNvSpPr txBox="1"/>
          <p:nvPr/>
        </p:nvSpPr>
        <p:spPr>
          <a:xfrm>
            <a:off x="499730" y="5348177"/>
            <a:ext cx="3721396" cy="369332"/>
          </a:xfrm>
          <a:prstGeom prst="rect">
            <a:avLst/>
          </a:prstGeom>
          <a:noFill/>
        </p:spPr>
        <p:txBody>
          <a:bodyPr wrap="square" rtlCol="0">
            <a:spAutoFit/>
          </a:bodyPr>
          <a:lstStyle/>
          <a:p>
            <a:r>
              <a:rPr lang="en-IN" dirty="0"/>
              <a:t>PRATIKSHA SHIRWALE</a:t>
            </a:r>
          </a:p>
        </p:txBody>
      </p:sp>
    </p:spTree>
    <p:extLst>
      <p:ext uri="{BB962C8B-B14F-4D97-AF65-F5344CB8AC3E}">
        <p14:creationId xmlns:p14="http://schemas.microsoft.com/office/powerpoint/2010/main" val="329970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19;p37">
            <a:extLst>
              <a:ext uri="{FF2B5EF4-FFF2-40B4-BE49-F238E27FC236}">
                <a16:creationId xmlns:a16="http://schemas.microsoft.com/office/drawing/2014/main" id="{F44AC564-A439-FDA4-C9D7-D846F073DB0E}"/>
              </a:ext>
            </a:extLst>
          </p:cNvPr>
          <p:cNvPicPr preferRelativeResize="0"/>
          <p:nvPr/>
        </p:nvPicPr>
        <p:blipFill>
          <a:blip r:embed="rId2">
            <a:alphaModFix/>
          </a:blip>
          <a:stretch>
            <a:fillRect/>
          </a:stretch>
        </p:blipFill>
        <p:spPr>
          <a:xfrm>
            <a:off x="242665" y="1303874"/>
            <a:ext cx="3659484" cy="3533939"/>
          </a:xfrm>
          <a:prstGeom prst="rect">
            <a:avLst/>
          </a:prstGeom>
          <a:noFill/>
          <a:ln>
            <a:noFill/>
          </a:ln>
        </p:spPr>
      </p:pic>
      <p:pic>
        <p:nvPicPr>
          <p:cNvPr id="3" name="Google Shape;320;p37">
            <a:extLst>
              <a:ext uri="{FF2B5EF4-FFF2-40B4-BE49-F238E27FC236}">
                <a16:creationId xmlns:a16="http://schemas.microsoft.com/office/drawing/2014/main" id="{17AB33BC-A5F4-C599-AEB0-1BFE777C855B}"/>
              </a:ext>
            </a:extLst>
          </p:cNvPr>
          <p:cNvPicPr preferRelativeResize="0"/>
          <p:nvPr/>
        </p:nvPicPr>
        <p:blipFill>
          <a:blip r:embed="rId3">
            <a:alphaModFix/>
          </a:blip>
          <a:stretch>
            <a:fillRect/>
          </a:stretch>
        </p:blipFill>
        <p:spPr>
          <a:xfrm>
            <a:off x="3902149" y="1303874"/>
            <a:ext cx="3466214" cy="3533939"/>
          </a:xfrm>
          <a:prstGeom prst="rect">
            <a:avLst/>
          </a:prstGeom>
          <a:noFill/>
          <a:ln>
            <a:noFill/>
          </a:ln>
        </p:spPr>
      </p:pic>
      <p:pic>
        <p:nvPicPr>
          <p:cNvPr id="4" name="Google Shape;321;p37">
            <a:extLst>
              <a:ext uri="{FF2B5EF4-FFF2-40B4-BE49-F238E27FC236}">
                <a16:creationId xmlns:a16="http://schemas.microsoft.com/office/drawing/2014/main" id="{36E67F53-C9A0-4A90-F20D-DBB4A9A60B8D}"/>
              </a:ext>
            </a:extLst>
          </p:cNvPr>
          <p:cNvPicPr preferRelativeResize="0"/>
          <p:nvPr/>
        </p:nvPicPr>
        <p:blipFill>
          <a:blip r:embed="rId4">
            <a:alphaModFix/>
          </a:blip>
          <a:stretch>
            <a:fillRect/>
          </a:stretch>
        </p:blipFill>
        <p:spPr>
          <a:xfrm>
            <a:off x="7272669" y="1303874"/>
            <a:ext cx="3755177" cy="3533939"/>
          </a:xfrm>
          <a:prstGeom prst="rect">
            <a:avLst/>
          </a:prstGeom>
          <a:noFill/>
          <a:ln>
            <a:noFill/>
          </a:ln>
        </p:spPr>
      </p:pic>
      <p:sp>
        <p:nvSpPr>
          <p:cNvPr id="5" name="Google Shape;322;p37">
            <a:extLst>
              <a:ext uri="{FF2B5EF4-FFF2-40B4-BE49-F238E27FC236}">
                <a16:creationId xmlns:a16="http://schemas.microsoft.com/office/drawing/2014/main" id="{7C8FB0F7-9742-94C8-1F12-FF1AF64CF9FD}"/>
              </a:ext>
            </a:extLst>
          </p:cNvPr>
          <p:cNvSpPr txBox="1"/>
          <p:nvPr/>
        </p:nvSpPr>
        <p:spPr>
          <a:xfrm>
            <a:off x="796673" y="215030"/>
            <a:ext cx="10760917"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EDA plots depicting variation in numerical columns for those who Converted and those who didn't.</a:t>
            </a:r>
            <a:endParaRPr sz="1800" b="1" dirty="0">
              <a:latin typeface="Roboto"/>
              <a:ea typeface="Roboto"/>
              <a:cs typeface="Roboto"/>
              <a:sym typeface="Roboto"/>
            </a:endParaRPr>
          </a:p>
        </p:txBody>
      </p:sp>
    </p:spTree>
    <p:extLst>
      <p:ext uri="{BB962C8B-B14F-4D97-AF65-F5344CB8AC3E}">
        <p14:creationId xmlns:p14="http://schemas.microsoft.com/office/powerpoint/2010/main" val="402895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879997D-6027-A88A-F781-C0A9BFD68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63" y="839973"/>
            <a:ext cx="8633638" cy="44942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4FEDB6-ED11-33FB-8B5B-992E64BC42B3}"/>
              </a:ext>
            </a:extLst>
          </p:cNvPr>
          <p:cNvSpPr txBox="1"/>
          <p:nvPr/>
        </p:nvSpPr>
        <p:spPr>
          <a:xfrm>
            <a:off x="510363" y="166208"/>
            <a:ext cx="3593805" cy="369332"/>
          </a:xfrm>
          <a:prstGeom prst="rect">
            <a:avLst/>
          </a:prstGeom>
          <a:noFill/>
        </p:spPr>
        <p:txBody>
          <a:bodyPr wrap="square" rtlCol="0">
            <a:spAutoFit/>
          </a:bodyPr>
          <a:lstStyle/>
          <a:p>
            <a:r>
              <a:rPr lang="en-IN" b="1" dirty="0">
                <a:latin typeface="Roboto"/>
                <a:ea typeface="Roboto"/>
                <a:cs typeface="Roboto"/>
              </a:rPr>
              <a:t>Spread of Cities</a:t>
            </a:r>
          </a:p>
        </p:txBody>
      </p:sp>
    </p:spTree>
    <p:extLst>
      <p:ext uri="{BB962C8B-B14F-4D97-AF65-F5344CB8AC3E}">
        <p14:creationId xmlns:p14="http://schemas.microsoft.com/office/powerpoint/2010/main" val="427027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B865450-776D-A474-CAFB-BC1527556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8586"/>
            <a:ext cx="12192000" cy="61746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AA0B85-D9DF-6AF3-BE9C-4224326EABB2}"/>
              </a:ext>
            </a:extLst>
          </p:cNvPr>
          <p:cNvSpPr txBox="1"/>
          <p:nvPr/>
        </p:nvSpPr>
        <p:spPr>
          <a:xfrm>
            <a:off x="95693" y="66705"/>
            <a:ext cx="4199861" cy="369332"/>
          </a:xfrm>
          <a:prstGeom prst="rect">
            <a:avLst/>
          </a:prstGeom>
          <a:noFill/>
        </p:spPr>
        <p:txBody>
          <a:bodyPr wrap="square" rtlCol="0">
            <a:spAutoFit/>
          </a:bodyPr>
          <a:lstStyle/>
          <a:p>
            <a:r>
              <a:rPr lang="en-IN" b="1" dirty="0">
                <a:latin typeface="Roboto"/>
                <a:ea typeface="Roboto"/>
                <a:cs typeface="Roboto"/>
              </a:rPr>
              <a:t>Observations</a:t>
            </a:r>
          </a:p>
        </p:txBody>
      </p:sp>
    </p:spTree>
    <p:extLst>
      <p:ext uri="{BB962C8B-B14F-4D97-AF65-F5344CB8AC3E}">
        <p14:creationId xmlns:p14="http://schemas.microsoft.com/office/powerpoint/2010/main" val="3557616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5615852-1727-4FC0-BE30-7D8B753A5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4850"/>
            <a:ext cx="12192000" cy="6153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8D03B1-F8F9-AECC-E244-07846BC4178F}"/>
              </a:ext>
            </a:extLst>
          </p:cNvPr>
          <p:cNvSpPr txBox="1"/>
          <p:nvPr/>
        </p:nvSpPr>
        <p:spPr>
          <a:xfrm>
            <a:off x="95693" y="66705"/>
            <a:ext cx="4199861" cy="369332"/>
          </a:xfrm>
          <a:prstGeom prst="rect">
            <a:avLst/>
          </a:prstGeom>
          <a:noFill/>
        </p:spPr>
        <p:txBody>
          <a:bodyPr wrap="square" rtlCol="0">
            <a:spAutoFit/>
          </a:bodyPr>
          <a:lstStyle/>
          <a:p>
            <a:r>
              <a:rPr lang="en-IN" b="1" dirty="0">
                <a:latin typeface="Roboto"/>
                <a:ea typeface="Roboto"/>
                <a:cs typeface="Roboto"/>
              </a:rPr>
              <a:t>Lead Source</a:t>
            </a:r>
          </a:p>
        </p:txBody>
      </p:sp>
    </p:spTree>
    <p:extLst>
      <p:ext uri="{BB962C8B-B14F-4D97-AF65-F5344CB8AC3E}">
        <p14:creationId xmlns:p14="http://schemas.microsoft.com/office/powerpoint/2010/main" val="43378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B0663F5-36A2-EBA1-8110-8BA6E16CB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42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E1067B4-A037-4CFE-6A4A-3AB10DF21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3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58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1E90B27C-3EE2-4B69-0233-521E48F63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21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2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34D3156-5691-A67E-CE8E-40489EBD2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13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71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A1A9D06-309B-2523-B9E2-D15B8E85B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80604" cy="612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86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9E83F5C5-FC41-3403-0AF3-836D40A91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9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1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3261C-ECED-BE63-13BD-1690FB91A378}"/>
              </a:ext>
            </a:extLst>
          </p:cNvPr>
          <p:cNvSpPr txBox="1"/>
          <p:nvPr/>
        </p:nvSpPr>
        <p:spPr>
          <a:xfrm>
            <a:off x="249865" y="233916"/>
            <a:ext cx="5560828" cy="523220"/>
          </a:xfrm>
          <a:prstGeom prst="rect">
            <a:avLst/>
          </a:prstGeom>
          <a:noFill/>
        </p:spPr>
        <p:txBody>
          <a:bodyPr wrap="square" rtlCol="0">
            <a:spAutoFit/>
          </a:bodyPr>
          <a:lstStyle/>
          <a:p>
            <a:r>
              <a:rPr lang="en-IN" sz="2800" b="1" u="sng" dirty="0"/>
              <a:t>Problem Statement</a:t>
            </a:r>
          </a:p>
        </p:txBody>
      </p:sp>
      <p:sp>
        <p:nvSpPr>
          <p:cNvPr id="4" name="TextBox 3">
            <a:extLst>
              <a:ext uri="{FF2B5EF4-FFF2-40B4-BE49-F238E27FC236}">
                <a16:creationId xmlns:a16="http://schemas.microsoft.com/office/drawing/2014/main" id="{8CBA7F11-911E-C666-2023-1247412FBC6A}"/>
              </a:ext>
            </a:extLst>
          </p:cNvPr>
          <p:cNvSpPr txBox="1"/>
          <p:nvPr/>
        </p:nvSpPr>
        <p:spPr>
          <a:xfrm>
            <a:off x="127589" y="917345"/>
            <a:ext cx="11876569" cy="4801314"/>
          </a:xfrm>
          <a:prstGeom prst="rect">
            <a:avLst/>
          </a:prstGeom>
          <a:noFill/>
        </p:spPr>
        <p:txBody>
          <a:bodyPr wrap="square">
            <a:spAutoFit/>
          </a:bodyPr>
          <a:lstStyle/>
          <a:p>
            <a:r>
              <a:rPr lang="en-US"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r>
              <a:rPr lang="en-US" b="0" i="0" dirty="0">
                <a:solidFill>
                  <a:srgbClr val="091E42"/>
                </a:solidFill>
                <a:effectLst/>
                <a:latin typeface="freight-text-pro"/>
              </a:rPr>
              <a:t> </a:t>
            </a:r>
          </a:p>
          <a:p>
            <a:r>
              <a:rPr lang="en-US"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br>
              <a:rPr lang="en-US" dirty="0"/>
            </a:br>
            <a:endParaRPr lang="en-US" dirty="0"/>
          </a:p>
          <a:p>
            <a:pPr marL="457200" lvl="0" indent="-342900" algn="l" rtl="0">
              <a:spcBef>
                <a:spcPts val="0"/>
              </a:spcBef>
              <a:spcAft>
                <a:spcPts val="0"/>
              </a:spcAft>
              <a:buSzPts val="1800"/>
              <a:buFont typeface="Verdana"/>
              <a:buChar char="●"/>
            </a:pPr>
            <a:endParaRPr lang="en-US" dirty="0">
              <a:latin typeface="Verdana"/>
              <a:ea typeface="Verdana"/>
              <a:cs typeface="Verdana"/>
              <a:sym typeface="Verdana"/>
            </a:endParaRPr>
          </a:p>
        </p:txBody>
      </p:sp>
    </p:spTree>
    <p:extLst>
      <p:ext uri="{BB962C8B-B14F-4D97-AF65-F5344CB8AC3E}">
        <p14:creationId xmlns:p14="http://schemas.microsoft.com/office/powerpoint/2010/main" val="3013750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E17E0EEC-C09D-EE8D-5561-F05E3C1C1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194" y="3541971"/>
            <a:ext cx="6329806" cy="25624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6D63A65-E9BD-D1C5-5DA7-EEF4E7C47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194" y="0"/>
            <a:ext cx="6329805" cy="345558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78;p46">
            <a:extLst>
              <a:ext uri="{FF2B5EF4-FFF2-40B4-BE49-F238E27FC236}">
                <a16:creationId xmlns:a16="http://schemas.microsoft.com/office/drawing/2014/main" id="{DAA27B3A-F59F-05EF-617A-8B2043014604}"/>
              </a:ext>
            </a:extLst>
          </p:cNvPr>
          <p:cNvSpPr txBox="1"/>
          <p:nvPr/>
        </p:nvSpPr>
        <p:spPr>
          <a:xfrm>
            <a:off x="233917" y="3830239"/>
            <a:ext cx="4922874" cy="1532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Roboto"/>
                <a:ea typeface="Roboto"/>
                <a:cs typeface="Roboto"/>
                <a:sym typeface="Roboto"/>
              </a:rPr>
              <a:t>Linear Regression Final Model Parameters</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Area under ROC = 0.88</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Intermediate cut-off = 0.35</a:t>
            </a:r>
            <a:endParaRPr sz="1800" b="1" dirty="0">
              <a:latin typeface="Roboto"/>
              <a:ea typeface="Roboto"/>
              <a:cs typeface="Roboto"/>
              <a:sym typeface="Roboto"/>
            </a:endParaRPr>
          </a:p>
          <a:p>
            <a:pPr marL="0" lvl="0" indent="0" algn="ctr" rtl="0">
              <a:spcBef>
                <a:spcPts val="0"/>
              </a:spcBef>
              <a:spcAft>
                <a:spcPts val="0"/>
              </a:spcAft>
              <a:buNone/>
            </a:pPr>
            <a:r>
              <a:rPr lang="en" sz="1800" b="1" dirty="0">
                <a:latin typeface="Roboto"/>
                <a:ea typeface="Roboto"/>
                <a:cs typeface="Roboto"/>
                <a:sym typeface="Roboto"/>
              </a:rPr>
              <a:t>Final cut-off = 0.44</a:t>
            </a:r>
            <a:endParaRPr sz="1800" b="1" dirty="0">
              <a:latin typeface="Roboto"/>
              <a:ea typeface="Roboto"/>
              <a:cs typeface="Roboto"/>
              <a:sym typeface="Roboto"/>
            </a:endParaRPr>
          </a:p>
        </p:txBody>
      </p:sp>
      <p:pic>
        <p:nvPicPr>
          <p:cNvPr id="1031" name="Picture 7">
            <a:extLst>
              <a:ext uri="{FF2B5EF4-FFF2-40B4-BE49-F238E27FC236}">
                <a16:creationId xmlns:a16="http://schemas.microsoft.com/office/drawing/2014/main" id="{92CC79A6-A888-1F0A-982D-ADAD81990C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163"/>
            <a:ext cx="5618052" cy="348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95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C1E1A-1FC2-8589-E4F7-69A986473F2B}"/>
              </a:ext>
            </a:extLst>
          </p:cNvPr>
          <p:cNvSpPr txBox="1"/>
          <p:nvPr/>
        </p:nvSpPr>
        <p:spPr>
          <a:xfrm>
            <a:off x="318976" y="1120676"/>
            <a:ext cx="9898911" cy="4616648"/>
          </a:xfrm>
          <a:prstGeom prst="rect">
            <a:avLst/>
          </a:prstGeom>
          <a:noFill/>
        </p:spPr>
        <p:txBody>
          <a:bodyPr wrap="square">
            <a:spAutoFit/>
          </a:bodyPr>
          <a:lstStyle/>
          <a:p>
            <a:r>
              <a:rPr lang="en-US" sz="1400" dirty="0">
                <a:solidFill>
                  <a:srgbClr val="000000"/>
                </a:solidFill>
                <a:effectLst/>
                <a:latin typeface="Calibri" panose="020F0502020204030204" pitchFamily="34" charset="0"/>
                <a:ea typeface="Calibri" panose="020F0502020204030204" pitchFamily="34" charset="0"/>
              </a:rPr>
              <a:t>TOP VARIABLE CONTRIBUTING TO CONVERSION:</a:t>
            </a:r>
            <a:endParaRPr lang="en-IN" sz="1200" dirty="0">
              <a:solidFill>
                <a:srgbClr val="000000"/>
              </a:solidFill>
              <a:effectLst/>
              <a:latin typeface="Times New Roman" panose="02020603050405020304" pitchFamily="18" charset="0"/>
              <a:ea typeface="Calibri" panose="020F0502020204030204" pitchFamily="34" charset="0"/>
            </a:endParaRPr>
          </a:p>
          <a:p>
            <a:pPr marL="342900" lvl="0" indent="-342900">
              <a:buFont typeface="Symbol" panose="05050102010706020507" pitchFamily="18" charset="2"/>
              <a:buChar char=""/>
            </a:pPr>
            <a:r>
              <a:rPr lang="en-US" sz="1400" dirty="0">
                <a:solidFill>
                  <a:srgbClr val="000000"/>
                </a:solidFill>
                <a:effectLst/>
                <a:latin typeface="Calibri" panose="020F0502020204030204" pitchFamily="34" charset="0"/>
                <a:ea typeface="Calibri" panose="020F0502020204030204" pitchFamily="34" charset="0"/>
              </a:rPr>
              <a:t>LEAD SOURCE:</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Total Visits</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Total Time Spent on Website</a:t>
            </a:r>
            <a:endParaRPr lang="en-IN" sz="12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Symbol" panose="05050102010706020507" pitchFamily="18" charset="2"/>
              <a:buChar char=""/>
              <a:tabLst>
                <a:tab pos="914400" algn="l"/>
              </a:tabLst>
            </a:pPr>
            <a:r>
              <a:rPr lang="en-US" sz="1400" dirty="0">
                <a:solidFill>
                  <a:srgbClr val="000000"/>
                </a:solidFill>
                <a:effectLst/>
                <a:latin typeface="Calibri" panose="020F0502020204030204" pitchFamily="34" charset="0"/>
                <a:ea typeface="Calibri" panose="020F0502020204030204" pitchFamily="34" charset="0"/>
              </a:rPr>
              <a:t>Lead Origin: </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Lead Add Form</a:t>
            </a:r>
            <a:endParaRPr lang="en-IN" sz="12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Symbol" panose="05050102010706020507" pitchFamily="18" charset="2"/>
              <a:buChar char=""/>
              <a:tabLst>
                <a:tab pos="914400" algn="l"/>
              </a:tabLst>
            </a:pPr>
            <a:r>
              <a:rPr lang="en-US" sz="1400" dirty="0">
                <a:solidFill>
                  <a:srgbClr val="000000"/>
                </a:solidFill>
                <a:effectLst/>
                <a:latin typeface="Calibri" panose="020F0502020204030204" pitchFamily="34" charset="0"/>
                <a:ea typeface="Calibri" panose="020F0502020204030204" pitchFamily="34" charset="0"/>
              </a:rPr>
              <a:t>Lead source: </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Direct traffic </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Google </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err="1">
                <a:solidFill>
                  <a:srgbClr val="000000"/>
                </a:solidFill>
                <a:effectLst/>
                <a:latin typeface="Calibri" panose="020F0502020204030204" pitchFamily="34" charset="0"/>
                <a:ea typeface="Calibri" panose="020F0502020204030204" pitchFamily="34" charset="0"/>
              </a:rPr>
              <a:t>Welingak</a:t>
            </a:r>
            <a:r>
              <a:rPr lang="en-US" sz="1400" dirty="0">
                <a:solidFill>
                  <a:srgbClr val="000000"/>
                </a:solidFill>
                <a:effectLst/>
                <a:latin typeface="Calibri" panose="020F0502020204030204" pitchFamily="34" charset="0"/>
                <a:ea typeface="Calibri" panose="020F0502020204030204" pitchFamily="34" charset="0"/>
              </a:rPr>
              <a:t> website</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Organic search </a:t>
            </a:r>
            <a:endParaRPr lang="en-IN" sz="1200" dirty="0">
              <a:solidFill>
                <a:srgbClr val="000000"/>
              </a:solidFill>
              <a:effectLst/>
              <a:latin typeface="Times New Roman" panose="02020603050405020304" pitchFamily="18" charset="0"/>
              <a:ea typeface="Calibri" panose="020F0502020204030204" pitchFamily="34" charset="0"/>
            </a:endParaRPr>
          </a:p>
          <a:p>
            <a:pPr marL="1143000" lvl="2" indent="-228600">
              <a:buFont typeface="Courier New" panose="02070309020205020404" pitchFamily="49" charset="0"/>
              <a:buChar char="o"/>
              <a:tabLst>
                <a:tab pos="1371600" algn="l"/>
              </a:tabLst>
            </a:pPr>
            <a:r>
              <a:rPr lang="en-US" sz="1400" dirty="0">
                <a:solidFill>
                  <a:srgbClr val="000000"/>
                </a:solidFill>
                <a:effectLst/>
                <a:latin typeface="Calibri" panose="020F0502020204030204" pitchFamily="34" charset="0"/>
                <a:ea typeface="Calibri" panose="020F0502020204030204" pitchFamily="34" charset="0"/>
              </a:rPr>
              <a:t>Referral Sites</a:t>
            </a:r>
            <a:endParaRPr lang="en-IN" sz="1200" dirty="0">
              <a:solidFill>
                <a:srgbClr val="000000"/>
              </a:solidFill>
              <a:effectLst/>
              <a:latin typeface="Times New Roman" panose="02020603050405020304" pitchFamily="18" charset="0"/>
              <a:ea typeface="Calibri" panose="020F0502020204030204" pitchFamily="34" charset="0"/>
            </a:endParaRPr>
          </a:p>
          <a:p>
            <a:r>
              <a:rPr lang="en-US" sz="1400" dirty="0">
                <a:solidFill>
                  <a:srgbClr val="000000"/>
                </a:solidFill>
                <a:effectLst/>
                <a:latin typeface="Calibri" panose="020F0502020204030204" pitchFamily="34" charset="0"/>
                <a:ea typeface="Calibri" panose="020F0502020204030204" pitchFamily="34" charset="0"/>
              </a:rPr>
              <a:t>Last Activity:</a:t>
            </a:r>
            <a:endParaRPr lang="en-IN" sz="12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Symbol" panose="05050102010706020507" pitchFamily="18" charset="2"/>
              <a:buChar char=""/>
              <a:tabLst>
                <a:tab pos="914400" algn="l"/>
              </a:tabLst>
            </a:pPr>
            <a:r>
              <a:rPr lang="en-US" sz="1400" dirty="0">
                <a:solidFill>
                  <a:srgbClr val="000000"/>
                </a:solidFill>
                <a:effectLst/>
                <a:latin typeface="Calibri" panose="020F0502020204030204" pitchFamily="34" charset="0"/>
                <a:ea typeface="Calibri" panose="020F0502020204030204" pitchFamily="34" charset="0"/>
              </a:rPr>
              <a:t>Do Not </a:t>
            </a:r>
            <a:r>
              <a:rPr lang="en-US" sz="1400" dirty="0" err="1">
                <a:solidFill>
                  <a:srgbClr val="000000"/>
                </a:solidFill>
                <a:effectLst/>
                <a:latin typeface="Calibri" panose="020F0502020204030204" pitchFamily="34" charset="0"/>
                <a:ea typeface="Calibri" panose="020F0502020204030204" pitchFamily="34" charset="0"/>
              </a:rPr>
              <a:t>Email_Yes</a:t>
            </a:r>
            <a:endParaRPr lang="en-IN" sz="12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Symbol" panose="05050102010706020507" pitchFamily="18" charset="2"/>
              <a:buChar char=""/>
              <a:tabLst>
                <a:tab pos="914400" algn="l"/>
              </a:tabLst>
            </a:pPr>
            <a:r>
              <a:rPr lang="en-US" sz="1400" dirty="0">
                <a:solidFill>
                  <a:srgbClr val="000000"/>
                </a:solidFill>
                <a:effectLst/>
                <a:latin typeface="Calibri" panose="020F0502020204030204" pitchFamily="34" charset="0"/>
                <a:ea typeface="Calibri" panose="020F0502020204030204" pitchFamily="34" charset="0"/>
              </a:rPr>
              <a:t>Last </a:t>
            </a:r>
            <a:r>
              <a:rPr lang="en-US" sz="1400" dirty="0" err="1">
                <a:solidFill>
                  <a:srgbClr val="000000"/>
                </a:solidFill>
                <a:effectLst/>
                <a:latin typeface="Calibri" panose="020F0502020204030204" pitchFamily="34" charset="0"/>
                <a:ea typeface="Calibri" panose="020F0502020204030204" pitchFamily="34" charset="0"/>
              </a:rPr>
              <a:t>Activity_Email</a:t>
            </a:r>
            <a:r>
              <a:rPr lang="en-US" sz="1400" dirty="0">
                <a:solidFill>
                  <a:srgbClr val="000000"/>
                </a:solidFill>
                <a:effectLst/>
                <a:latin typeface="Calibri" panose="020F0502020204030204" pitchFamily="34" charset="0"/>
                <a:ea typeface="Calibri" panose="020F0502020204030204" pitchFamily="34" charset="0"/>
              </a:rPr>
              <a:t> Bounced</a:t>
            </a:r>
            <a:endParaRPr lang="en-IN" sz="1200" dirty="0">
              <a:solidFill>
                <a:srgbClr val="000000"/>
              </a:solidFill>
              <a:effectLst/>
              <a:latin typeface="Times New Roman" panose="02020603050405020304" pitchFamily="18" charset="0"/>
              <a:ea typeface="Calibri" panose="020F0502020204030204" pitchFamily="34" charset="0"/>
            </a:endParaRPr>
          </a:p>
          <a:p>
            <a:pPr marL="742950" lvl="1" indent="-285750">
              <a:buFont typeface="Symbol" panose="05050102010706020507" pitchFamily="18" charset="2"/>
              <a:buChar char=""/>
              <a:tabLst>
                <a:tab pos="914400" algn="l"/>
              </a:tabLst>
            </a:pPr>
            <a:r>
              <a:rPr lang="en-US" sz="1400" dirty="0">
                <a:solidFill>
                  <a:srgbClr val="000000"/>
                </a:solidFill>
                <a:effectLst/>
                <a:latin typeface="Calibri" panose="020F0502020204030204" pitchFamily="34" charset="0"/>
                <a:ea typeface="Calibri" panose="020F0502020204030204" pitchFamily="34" charset="0"/>
              </a:rPr>
              <a:t> Olark chat conversation</a:t>
            </a:r>
            <a:endParaRPr lang="en-IN" sz="1200" dirty="0">
              <a:solidFill>
                <a:srgbClr val="000000"/>
              </a:solidFill>
              <a:effectLst/>
              <a:latin typeface="Times New Roman" panose="02020603050405020304" pitchFamily="18" charset="0"/>
              <a:ea typeface="Calibri" panose="020F0502020204030204" pitchFamily="34" charset="0"/>
            </a:endParaRPr>
          </a:p>
          <a:p>
            <a:r>
              <a:rPr lang="en-US" sz="1400" dirty="0">
                <a:solidFill>
                  <a:srgbClr val="000000"/>
                </a:solidFill>
                <a:effectLst/>
                <a:latin typeface="Calibri" panose="020F0502020204030204" pitchFamily="34" charset="0"/>
                <a:ea typeface="Calibri" panose="020F0502020204030204" pitchFamily="34" charset="0"/>
              </a:rPr>
              <a:t> </a:t>
            </a:r>
            <a:endParaRPr lang="en-IN" sz="1200" dirty="0">
              <a:solidFill>
                <a:srgbClr val="000000"/>
              </a:solidFill>
              <a:effectLst/>
              <a:latin typeface="Times New Roman" panose="02020603050405020304" pitchFamily="18" charset="0"/>
              <a:ea typeface="Calibri" panose="020F0502020204030204" pitchFamily="34" charset="0"/>
            </a:endParaRPr>
          </a:p>
          <a:p>
            <a:r>
              <a:rPr lang="en-US" sz="1400" dirty="0">
                <a:solidFill>
                  <a:srgbClr val="000000"/>
                </a:solidFill>
                <a:effectLst/>
                <a:latin typeface="Calibri" panose="020F0502020204030204" pitchFamily="34" charset="0"/>
                <a:ea typeface="Calibri" panose="020F0502020204030204" pitchFamily="34" charset="0"/>
              </a:rPr>
              <a:t> </a:t>
            </a:r>
            <a:endParaRPr lang="en-IN" sz="1200" dirty="0">
              <a:solidFill>
                <a:srgbClr val="000000"/>
              </a:solidFill>
              <a:effectLst/>
              <a:latin typeface="Times New Roman" panose="02020603050405020304" pitchFamily="18" charset="0"/>
              <a:ea typeface="Calibri" panose="020F0502020204030204" pitchFamily="34" charset="0"/>
            </a:endParaRPr>
          </a:p>
          <a:p>
            <a:r>
              <a:rPr lang="en-US" sz="1400" dirty="0">
                <a:solidFill>
                  <a:srgbClr val="000000"/>
                </a:solidFill>
                <a:effectLst/>
                <a:latin typeface="Calibri" panose="020F0502020204030204" pitchFamily="34" charset="0"/>
                <a:ea typeface="Calibri" panose="020F0502020204030204" pitchFamily="34" charset="0"/>
              </a:rPr>
              <a:t>The Model seems to predict the Conversion Rate very well and we should be able to give the Company confidence in making good calls based on this model.</a:t>
            </a:r>
            <a:endParaRPr lang="en-IN" sz="1200" dirty="0">
              <a:solidFill>
                <a:srgbClr val="000000"/>
              </a:solidFill>
              <a:effectLst/>
              <a:latin typeface="Times New Roman" panose="02020603050405020304" pitchFamily="18" charset="0"/>
              <a:ea typeface="Calibri" panose="020F0502020204030204" pitchFamily="34" charset="0"/>
            </a:endParaRPr>
          </a:p>
          <a:p>
            <a:r>
              <a:rPr lang="en-US" sz="1400" dirty="0">
                <a:solidFill>
                  <a:srgbClr val="000000"/>
                </a:solidFill>
                <a:effectLst/>
                <a:latin typeface="Calibri" panose="020F0502020204030204" pitchFamily="34" charset="0"/>
                <a:ea typeface="Calibri" panose="020F0502020204030204" pitchFamily="34" charset="0"/>
              </a:rPr>
              <a:t> </a:t>
            </a:r>
            <a:endParaRPr lang="en-IN" sz="1200" dirty="0">
              <a:solidFill>
                <a:srgbClr val="000000"/>
              </a:solidFill>
              <a:effectLst/>
              <a:latin typeface="Times New Roman" panose="02020603050405020304" pitchFamily="18" charset="0"/>
              <a:ea typeface="Calibri" panose="020F0502020204030204" pitchFamily="34" charset="0"/>
            </a:endParaRPr>
          </a:p>
        </p:txBody>
      </p:sp>
      <p:sp>
        <p:nvSpPr>
          <p:cNvPr id="5" name="TextBox 4">
            <a:extLst>
              <a:ext uri="{FF2B5EF4-FFF2-40B4-BE49-F238E27FC236}">
                <a16:creationId xmlns:a16="http://schemas.microsoft.com/office/drawing/2014/main" id="{16B2ECC9-2E3F-A3A3-3480-B39F2FEE04B9}"/>
              </a:ext>
            </a:extLst>
          </p:cNvPr>
          <p:cNvSpPr txBox="1"/>
          <p:nvPr/>
        </p:nvSpPr>
        <p:spPr>
          <a:xfrm>
            <a:off x="318975" y="230004"/>
            <a:ext cx="5635257" cy="369332"/>
          </a:xfrm>
          <a:prstGeom prst="rect">
            <a:avLst/>
          </a:prstGeom>
          <a:noFill/>
        </p:spPr>
        <p:txBody>
          <a:bodyPr wrap="square" rtlCol="0">
            <a:spAutoFit/>
          </a:bodyPr>
          <a:lstStyle/>
          <a:p>
            <a:r>
              <a:rPr lang="en-IN" b="1" dirty="0"/>
              <a:t>CONCLUSION</a:t>
            </a:r>
          </a:p>
        </p:txBody>
      </p:sp>
    </p:spTree>
    <p:extLst>
      <p:ext uri="{BB962C8B-B14F-4D97-AF65-F5344CB8AC3E}">
        <p14:creationId xmlns:p14="http://schemas.microsoft.com/office/powerpoint/2010/main" val="117383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47D75-4085-BDAF-0017-7AB1F307EB9F}"/>
              </a:ext>
            </a:extLst>
          </p:cNvPr>
          <p:cNvSpPr txBox="1"/>
          <p:nvPr/>
        </p:nvSpPr>
        <p:spPr>
          <a:xfrm>
            <a:off x="584790" y="446567"/>
            <a:ext cx="5890437" cy="523220"/>
          </a:xfrm>
          <a:prstGeom prst="rect">
            <a:avLst/>
          </a:prstGeom>
          <a:noFill/>
        </p:spPr>
        <p:txBody>
          <a:bodyPr wrap="square" rtlCol="0">
            <a:spAutoFit/>
          </a:bodyPr>
          <a:lstStyle/>
          <a:p>
            <a:r>
              <a:rPr lang="en-IN" sz="2800" b="1" u="sng" dirty="0"/>
              <a:t>GOALS OF THE CASE STUDY</a:t>
            </a:r>
          </a:p>
        </p:txBody>
      </p:sp>
      <p:sp>
        <p:nvSpPr>
          <p:cNvPr id="4" name="TextBox 3">
            <a:extLst>
              <a:ext uri="{FF2B5EF4-FFF2-40B4-BE49-F238E27FC236}">
                <a16:creationId xmlns:a16="http://schemas.microsoft.com/office/drawing/2014/main" id="{288454E6-51C7-06BD-05A3-55E2447CE8E9}"/>
              </a:ext>
            </a:extLst>
          </p:cNvPr>
          <p:cNvSpPr txBox="1"/>
          <p:nvPr/>
        </p:nvSpPr>
        <p:spPr>
          <a:xfrm>
            <a:off x="584789" y="1194253"/>
            <a:ext cx="10302951" cy="2308324"/>
          </a:xfrm>
          <a:prstGeom prst="rect">
            <a:avLst/>
          </a:prstGeom>
          <a:noFill/>
        </p:spPr>
        <p:txBody>
          <a:bodyPr wrap="square">
            <a:spAutoFit/>
          </a:bodyPr>
          <a:lstStyle/>
          <a:p>
            <a:pPr algn="l">
              <a:buFont typeface="+mj-lt"/>
              <a:buAutoNum type="arabicPeriod"/>
            </a:pPr>
            <a:r>
              <a:rPr lang="en-US" b="0" i="0" dirty="0">
                <a:solidFill>
                  <a:srgbClr val="091E42"/>
                </a:solidFill>
                <a:effectLst/>
                <a:latin typeface="freight-text-pro"/>
              </a:rPr>
              <a:t> 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endParaRPr lang="en-US" b="0" i="0" dirty="0">
              <a:solidFill>
                <a:srgbClr val="091E42"/>
              </a:solidFill>
              <a:effectLst/>
              <a:latin typeface="freight-text-pro"/>
            </a:endParaRPr>
          </a:p>
          <a:p>
            <a:pPr algn="l"/>
            <a:r>
              <a:rPr lang="en-US" b="0" i="0" dirty="0">
                <a:solidFill>
                  <a:srgbClr val="091E42"/>
                </a:solidFill>
                <a:effectLst/>
                <a:latin typeface="freight-text-pro"/>
              </a:rPr>
              <a:t>2. 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p:txBody>
      </p:sp>
    </p:spTree>
    <p:extLst>
      <p:ext uri="{BB962C8B-B14F-4D97-AF65-F5344CB8AC3E}">
        <p14:creationId xmlns:p14="http://schemas.microsoft.com/office/powerpoint/2010/main" val="322311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0;p30">
            <a:extLst>
              <a:ext uri="{FF2B5EF4-FFF2-40B4-BE49-F238E27FC236}">
                <a16:creationId xmlns:a16="http://schemas.microsoft.com/office/drawing/2014/main" id="{DB4AEE92-C072-D457-0216-0659B903AF1C}"/>
              </a:ext>
            </a:extLst>
          </p:cNvPr>
          <p:cNvSpPr txBox="1"/>
          <p:nvPr/>
        </p:nvSpPr>
        <p:spPr>
          <a:xfrm>
            <a:off x="89452" y="64939"/>
            <a:ext cx="7076700" cy="438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2800" b="1" u="sng" dirty="0">
                <a:sym typeface="Roboto"/>
              </a:rPr>
              <a:t>Lead – Conversion Process</a:t>
            </a:r>
            <a:endParaRPr sz="2800" b="1" u="sng" dirty="0"/>
          </a:p>
        </p:txBody>
      </p:sp>
      <p:grpSp>
        <p:nvGrpSpPr>
          <p:cNvPr id="3" name="Google Shape;201;p30">
            <a:extLst>
              <a:ext uri="{FF2B5EF4-FFF2-40B4-BE49-F238E27FC236}">
                <a16:creationId xmlns:a16="http://schemas.microsoft.com/office/drawing/2014/main" id="{940D6B7E-C722-0BF9-C378-7C645601BCA1}"/>
              </a:ext>
            </a:extLst>
          </p:cNvPr>
          <p:cNvGrpSpPr/>
          <p:nvPr/>
        </p:nvGrpSpPr>
        <p:grpSpPr>
          <a:xfrm>
            <a:off x="1819550" y="903494"/>
            <a:ext cx="8552899" cy="4051278"/>
            <a:chOff x="4408" y="0"/>
            <a:chExt cx="10023063" cy="4306800"/>
          </a:xfrm>
        </p:grpSpPr>
        <p:sp>
          <p:nvSpPr>
            <p:cNvPr id="4" name="Google Shape;202;p30">
              <a:extLst>
                <a:ext uri="{FF2B5EF4-FFF2-40B4-BE49-F238E27FC236}">
                  <a16:creationId xmlns:a16="http://schemas.microsoft.com/office/drawing/2014/main" id="{D6E5E64C-EA88-FEFB-9695-B10C13724185}"/>
                </a:ext>
              </a:extLst>
            </p:cNvPr>
            <p:cNvSpPr/>
            <p:nvPr/>
          </p:nvSpPr>
          <p:spPr>
            <a:xfrm>
              <a:off x="752392" y="0"/>
              <a:ext cx="8527200" cy="4306800"/>
            </a:xfrm>
            <a:prstGeom prst="rightArrow">
              <a:avLst>
                <a:gd name="adj1" fmla="val 50000"/>
                <a:gd name="adj2" fmla="val 50000"/>
              </a:avLst>
            </a:prstGeom>
            <a:solidFill>
              <a:schemeClr val="accent1">
                <a:lumMod val="60000"/>
                <a:lumOff val="4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 name="Google Shape;203;p30">
              <a:extLst>
                <a:ext uri="{FF2B5EF4-FFF2-40B4-BE49-F238E27FC236}">
                  <a16:creationId xmlns:a16="http://schemas.microsoft.com/office/drawing/2014/main" id="{927C31B5-B843-069F-A55A-73A8519173FC}"/>
                </a:ext>
              </a:extLst>
            </p:cNvPr>
            <p:cNvSpPr/>
            <p:nvPr/>
          </p:nvSpPr>
          <p:spPr>
            <a:xfrm>
              <a:off x="4408" y="1292074"/>
              <a:ext cx="1927500" cy="1722900"/>
            </a:xfrm>
            <a:prstGeom prst="roundRect">
              <a:avLst>
                <a:gd name="adj" fmla="val 16667"/>
              </a:avLst>
            </a:prstGeom>
            <a:solidFill>
              <a:srgbClr val="C00000"/>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 name="Google Shape;204;p30">
              <a:extLst>
                <a:ext uri="{FF2B5EF4-FFF2-40B4-BE49-F238E27FC236}">
                  <a16:creationId xmlns:a16="http://schemas.microsoft.com/office/drawing/2014/main" id="{9D72B73D-0136-CF6C-6967-C5E80B42B3AF}"/>
                </a:ext>
              </a:extLst>
            </p:cNvPr>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dirty="0">
                  <a:solidFill>
                    <a:schemeClr val="lt1"/>
                  </a:solidFill>
                  <a:latin typeface="Corbel"/>
                  <a:ea typeface="Corbel"/>
                  <a:cs typeface="Corbel"/>
                  <a:sym typeface="Corbel"/>
                </a:rPr>
                <a:t>Lead Generation:</a:t>
              </a:r>
              <a:endParaRPr sz="1100" dirty="0"/>
            </a:p>
            <a:p>
              <a:pPr marL="0" marR="0" lvl="0" indent="0" algn="ctr" rtl="0">
                <a:lnSpc>
                  <a:spcPct val="90000"/>
                </a:lnSpc>
                <a:spcBef>
                  <a:spcPts val="40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1. Ads on websites like Google</a:t>
              </a:r>
              <a:endParaRPr sz="1100" dirty="0"/>
            </a:p>
            <a:p>
              <a:pPr marL="0" marR="0" lvl="0" indent="0" algn="ctr" rtl="0">
                <a:lnSpc>
                  <a:spcPct val="90000"/>
                </a:lnSpc>
                <a:spcBef>
                  <a:spcPts val="40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2. Referrals</a:t>
              </a:r>
              <a:endParaRPr sz="1100" dirty="0"/>
            </a:p>
          </p:txBody>
        </p:sp>
        <p:sp>
          <p:nvSpPr>
            <p:cNvPr id="7" name="Google Shape;205;p30">
              <a:extLst>
                <a:ext uri="{FF2B5EF4-FFF2-40B4-BE49-F238E27FC236}">
                  <a16:creationId xmlns:a16="http://schemas.microsoft.com/office/drawing/2014/main" id="{E6861383-4DD4-F198-9DAF-ED5C4D7061CA}"/>
                </a:ext>
              </a:extLst>
            </p:cNvPr>
            <p:cNvSpPr/>
            <p:nvPr/>
          </p:nvSpPr>
          <p:spPr>
            <a:xfrm>
              <a:off x="2028299" y="1292074"/>
              <a:ext cx="1927500" cy="1722900"/>
            </a:xfrm>
            <a:prstGeom prst="roundRect">
              <a:avLst>
                <a:gd name="adj" fmla="val 16667"/>
              </a:avLst>
            </a:prstGeom>
            <a:solidFill>
              <a:srgbClr val="C00000"/>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 name="Google Shape;206;p30">
              <a:extLst>
                <a:ext uri="{FF2B5EF4-FFF2-40B4-BE49-F238E27FC236}">
                  <a16:creationId xmlns:a16="http://schemas.microsoft.com/office/drawing/2014/main" id="{D8BA433A-9F95-CFC4-EAB3-D86BDBF989AF}"/>
                </a:ext>
              </a:extLst>
            </p:cNvPr>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dirty="0">
                  <a:solidFill>
                    <a:schemeClr val="lt1"/>
                  </a:solidFill>
                  <a:latin typeface="Corbel"/>
                  <a:ea typeface="Corbel"/>
                  <a:cs typeface="Corbel"/>
                  <a:sym typeface="Corbel"/>
                </a:rPr>
                <a:t>Visit to X Education website by these potential customers  (professionals)</a:t>
              </a:r>
              <a:endParaRPr sz="1100" dirty="0"/>
            </a:p>
          </p:txBody>
        </p:sp>
        <p:sp>
          <p:nvSpPr>
            <p:cNvPr id="9" name="Google Shape;207;p30">
              <a:extLst>
                <a:ext uri="{FF2B5EF4-FFF2-40B4-BE49-F238E27FC236}">
                  <a16:creationId xmlns:a16="http://schemas.microsoft.com/office/drawing/2014/main" id="{B4C3154E-B35E-4490-E8D7-A37D36354986}"/>
                </a:ext>
              </a:extLst>
            </p:cNvPr>
            <p:cNvSpPr/>
            <p:nvPr/>
          </p:nvSpPr>
          <p:spPr>
            <a:xfrm>
              <a:off x="4052190" y="1292074"/>
              <a:ext cx="1927500" cy="1722900"/>
            </a:xfrm>
            <a:prstGeom prst="roundRect">
              <a:avLst>
                <a:gd name="adj" fmla="val 16667"/>
              </a:avLst>
            </a:prstGeom>
            <a:solidFill>
              <a:srgbClr val="C00000"/>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 name="Google Shape;208;p30">
              <a:extLst>
                <a:ext uri="{FF2B5EF4-FFF2-40B4-BE49-F238E27FC236}">
                  <a16:creationId xmlns:a16="http://schemas.microsoft.com/office/drawing/2014/main" id="{56BA2D8A-D99C-5F84-F939-516DE36F2C3A}"/>
                </a:ext>
              </a:extLst>
            </p:cNvPr>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11" name="Google Shape;209;p30">
              <a:extLst>
                <a:ext uri="{FF2B5EF4-FFF2-40B4-BE49-F238E27FC236}">
                  <a16:creationId xmlns:a16="http://schemas.microsoft.com/office/drawing/2014/main" id="{4FDA1D54-2CC4-287D-76C5-F6E6BC92D03E}"/>
                </a:ext>
              </a:extLst>
            </p:cNvPr>
            <p:cNvSpPr/>
            <p:nvPr/>
          </p:nvSpPr>
          <p:spPr>
            <a:xfrm>
              <a:off x="6076080" y="1292074"/>
              <a:ext cx="1927500" cy="1722900"/>
            </a:xfrm>
            <a:prstGeom prst="roundRect">
              <a:avLst>
                <a:gd name="adj" fmla="val 16667"/>
              </a:avLst>
            </a:prstGeom>
            <a:solidFill>
              <a:srgbClr val="C00000"/>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 name="Google Shape;210;p30">
              <a:extLst>
                <a:ext uri="{FF2B5EF4-FFF2-40B4-BE49-F238E27FC236}">
                  <a16:creationId xmlns:a16="http://schemas.microsoft.com/office/drawing/2014/main" id="{E1933EB4-6828-A4CA-985C-D47B83A7A0AC}"/>
                </a:ext>
              </a:extLst>
            </p:cNvPr>
            <p:cNvSpPr txBox="1"/>
            <p:nvPr/>
          </p:nvSpPr>
          <p:spPr>
            <a:xfrm>
              <a:off x="6160178" y="1376172"/>
              <a:ext cx="1759200" cy="1554600"/>
            </a:xfrm>
            <a:prstGeom prst="rect">
              <a:avLst/>
            </a:prstGeom>
            <a:solidFill>
              <a:srgbClr val="C00000"/>
            </a:solid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13" name="Google Shape;211;p30">
              <a:extLst>
                <a:ext uri="{FF2B5EF4-FFF2-40B4-BE49-F238E27FC236}">
                  <a16:creationId xmlns:a16="http://schemas.microsoft.com/office/drawing/2014/main" id="{0FE3AB05-24ED-7C69-CA93-9515D428BF06}"/>
                </a:ext>
              </a:extLst>
            </p:cNvPr>
            <p:cNvSpPr/>
            <p:nvPr/>
          </p:nvSpPr>
          <p:spPr>
            <a:xfrm>
              <a:off x="8099971" y="1292074"/>
              <a:ext cx="1927500" cy="1722900"/>
            </a:xfrm>
            <a:prstGeom prst="roundRect">
              <a:avLst>
                <a:gd name="adj" fmla="val 16667"/>
              </a:avLst>
            </a:prstGeom>
            <a:solidFill>
              <a:srgbClr val="C00000"/>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 name="Google Shape;212;p30">
              <a:extLst>
                <a:ext uri="{FF2B5EF4-FFF2-40B4-BE49-F238E27FC236}">
                  <a16:creationId xmlns:a16="http://schemas.microsoft.com/office/drawing/2014/main" id="{03C0277C-AD9A-5AE3-1577-32A5C26C387D}"/>
                </a:ext>
              </a:extLst>
            </p:cNvPr>
            <p:cNvSpPr txBox="1"/>
            <p:nvPr/>
          </p:nvSpPr>
          <p:spPr>
            <a:xfrm>
              <a:off x="8184069" y="1376172"/>
              <a:ext cx="1759200" cy="1554600"/>
            </a:xfrm>
            <a:prstGeom prst="rect">
              <a:avLst/>
            </a:prstGeom>
            <a:solidFill>
              <a:srgbClr val="C00000"/>
            </a:solid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15" name="Google Shape;213;p30">
            <a:extLst>
              <a:ext uri="{FF2B5EF4-FFF2-40B4-BE49-F238E27FC236}">
                <a16:creationId xmlns:a16="http://schemas.microsoft.com/office/drawing/2014/main" id="{AFC4417E-E263-4779-D9FD-6E94EF8D2B60}"/>
              </a:ext>
            </a:extLst>
          </p:cNvPr>
          <p:cNvSpPr txBox="1"/>
          <p:nvPr/>
        </p:nvSpPr>
        <p:spPr>
          <a:xfrm rot="-5400000">
            <a:off x="398073" y="2349613"/>
            <a:ext cx="1578000" cy="836885"/>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b="1" dirty="0">
                <a:solidFill>
                  <a:schemeClr val="dk1"/>
                </a:solidFill>
                <a:latin typeface="Corbel"/>
                <a:ea typeface="Corbel"/>
                <a:cs typeface="Corbel"/>
                <a:sym typeface="Corbel"/>
              </a:rPr>
              <a:t>Lead to Conversion process</a:t>
            </a:r>
            <a:endParaRPr sz="1100" b="1" dirty="0"/>
          </a:p>
        </p:txBody>
      </p:sp>
      <p:sp>
        <p:nvSpPr>
          <p:cNvPr id="17" name="Google Shape;214;p30">
            <a:extLst>
              <a:ext uri="{FF2B5EF4-FFF2-40B4-BE49-F238E27FC236}">
                <a16:creationId xmlns:a16="http://schemas.microsoft.com/office/drawing/2014/main" id="{40E3DAEC-A4DB-FBE6-4427-FF2ACE0A7AE3}"/>
              </a:ext>
            </a:extLst>
          </p:cNvPr>
          <p:cNvSpPr/>
          <p:nvPr/>
        </p:nvSpPr>
        <p:spPr>
          <a:xfrm rot="-5400000">
            <a:off x="6052475" y="3857415"/>
            <a:ext cx="1896332" cy="1818900"/>
          </a:xfrm>
          <a:prstGeom prst="homePlate">
            <a:avLst>
              <a:gd name="adj" fmla="val 50000"/>
            </a:avLst>
          </a:prstGeom>
          <a:solidFill>
            <a:srgbClr val="C0000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 name="Google Shape;215;p30">
            <a:extLst>
              <a:ext uri="{FF2B5EF4-FFF2-40B4-BE49-F238E27FC236}">
                <a16:creationId xmlns:a16="http://schemas.microsoft.com/office/drawing/2014/main" id="{14C31834-3AAC-4E59-C814-E15C4EE3E57A}"/>
              </a:ext>
            </a:extLst>
          </p:cNvPr>
          <p:cNvSpPr txBox="1"/>
          <p:nvPr/>
        </p:nvSpPr>
        <p:spPr>
          <a:xfrm>
            <a:off x="6091191" y="4352731"/>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dirty="0">
                <a:solidFill>
                  <a:schemeClr val="lt1"/>
                </a:solidFill>
                <a:latin typeface="Corbel"/>
                <a:ea typeface="Corbel"/>
                <a:cs typeface="Corbel"/>
                <a:sym typeface="Corbel"/>
              </a:rPr>
              <a:t>Proposed Solution: </a:t>
            </a:r>
            <a:endParaRPr sz="1100" dirty="0"/>
          </a:p>
          <a:p>
            <a:pPr marL="0" marR="0" lvl="0" indent="0" algn="ctr" rtl="0">
              <a:spcBef>
                <a:spcPts val="0"/>
              </a:spcBef>
              <a:spcAft>
                <a:spcPts val="0"/>
              </a:spcAft>
              <a:buNone/>
            </a:pPr>
            <a:r>
              <a:rPr lang="en" sz="1400" dirty="0">
                <a:solidFill>
                  <a:schemeClr val="lt1"/>
                </a:solidFill>
                <a:latin typeface="Corbel"/>
                <a:ea typeface="Corbel"/>
                <a:cs typeface="Corbel"/>
                <a:sym typeface="Corbel"/>
              </a:rPr>
              <a:t>A model to filter leads so that leads to conversion ratio is  80%+</a:t>
            </a:r>
            <a:endParaRPr sz="1100" dirty="0"/>
          </a:p>
        </p:txBody>
      </p:sp>
    </p:spTree>
    <p:extLst>
      <p:ext uri="{BB962C8B-B14F-4D97-AF65-F5344CB8AC3E}">
        <p14:creationId xmlns:p14="http://schemas.microsoft.com/office/powerpoint/2010/main" val="84571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0;p31">
            <a:extLst>
              <a:ext uri="{FF2B5EF4-FFF2-40B4-BE49-F238E27FC236}">
                <a16:creationId xmlns:a16="http://schemas.microsoft.com/office/drawing/2014/main" id="{9EB2F52A-1673-7120-DD86-44D67793F8CD}"/>
              </a:ext>
            </a:extLst>
          </p:cNvPr>
          <p:cNvSpPr txBox="1">
            <a:spLocks/>
          </p:cNvSpPr>
          <p:nvPr/>
        </p:nvSpPr>
        <p:spPr>
          <a:xfrm>
            <a:off x="311700" y="410000"/>
            <a:ext cx="8520600" cy="6078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Bef>
                <a:spcPts val="0"/>
              </a:spcBef>
            </a:pPr>
            <a:r>
              <a:rPr lang="en-IN" sz="2800" b="1" u="sng" dirty="0">
                <a:latin typeface="+mn-lt"/>
                <a:ea typeface="+mn-ea"/>
                <a:cs typeface="+mn-cs"/>
              </a:rPr>
              <a:t>Proposed Solution</a:t>
            </a:r>
          </a:p>
        </p:txBody>
      </p:sp>
      <p:sp>
        <p:nvSpPr>
          <p:cNvPr id="3" name="Google Shape;221;p31">
            <a:extLst>
              <a:ext uri="{FF2B5EF4-FFF2-40B4-BE49-F238E27FC236}">
                <a16:creationId xmlns:a16="http://schemas.microsoft.com/office/drawing/2014/main" id="{B186C7BA-DB66-5AB8-B854-F794826D7D3E}"/>
              </a:ext>
            </a:extLst>
          </p:cNvPr>
          <p:cNvSpPr/>
          <p:nvPr/>
        </p:nvSpPr>
        <p:spPr>
          <a:xfrm>
            <a:off x="432349" y="1304875"/>
            <a:ext cx="2668485" cy="607800"/>
          </a:xfrm>
          <a:prstGeom prst="homePlate">
            <a:avLst>
              <a:gd name="adj" fmla="val 50000"/>
            </a:avLst>
          </a:prstGeom>
          <a:solidFill>
            <a:srgbClr val="BD032B"/>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4" name="Google Shape;224;p31">
            <a:extLst>
              <a:ext uri="{FF2B5EF4-FFF2-40B4-BE49-F238E27FC236}">
                <a16:creationId xmlns:a16="http://schemas.microsoft.com/office/drawing/2014/main" id="{C02A9CDF-1AC6-F3DE-158F-C2DEA8571764}"/>
              </a:ext>
            </a:extLst>
          </p:cNvPr>
          <p:cNvSpPr/>
          <p:nvPr/>
        </p:nvSpPr>
        <p:spPr>
          <a:xfrm>
            <a:off x="3661850" y="1278526"/>
            <a:ext cx="2738950" cy="607800"/>
          </a:xfrm>
          <a:prstGeom prst="chevron">
            <a:avLst>
              <a:gd name="adj" fmla="val 50000"/>
            </a:avLst>
          </a:prstGeom>
          <a:solidFill>
            <a:srgbClr val="BD032B"/>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5" name="Google Shape;227;p31">
            <a:extLst>
              <a:ext uri="{FF2B5EF4-FFF2-40B4-BE49-F238E27FC236}">
                <a16:creationId xmlns:a16="http://schemas.microsoft.com/office/drawing/2014/main" id="{68897C24-0D70-7217-008B-184215F6A44C}"/>
              </a:ext>
            </a:extLst>
          </p:cNvPr>
          <p:cNvSpPr/>
          <p:nvPr/>
        </p:nvSpPr>
        <p:spPr>
          <a:xfrm>
            <a:off x="7182651" y="1304875"/>
            <a:ext cx="2982076" cy="607800"/>
          </a:xfrm>
          <a:prstGeom prst="chevron">
            <a:avLst>
              <a:gd name="adj" fmla="val 50000"/>
            </a:avLst>
          </a:prstGeom>
          <a:solidFill>
            <a:srgbClr val="BD032B"/>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6" name="Google Shape;223;p31">
            <a:extLst>
              <a:ext uri="{FF2B5EF4-FFF2-40B4-BE49-F238E27FC236}">
                <a16:creationId xmlns:a16="http://schemas.microsoft.com/office/drawing/2014/main" id="{F7CB040F-9A12-D88B-55C6-5E10C9E66812}"/>
              </a:ext>
            </a:extLst>
          </p:cNvPr>
          <p:cNvSpPr txBox="1">
            <a:spLocks/>
          </p:cNvSpPr>
          <p:nvPr/>
        </p:nvSpPr>
        <p:spPr>
          <a:xfrm>
            <a:off x="432349" y="2070575"/>
            <a:ext cx="2471700" cy="2650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buFont typeface="Arial" panose="020B0604020202020204" pitchFamily="34" charset="0"/>
              <a:buNone/>
            </a:pPr>
            <a:r>
              <a:rPr lang="en-US" sz="1600" b="1" dirty="0"/>
              <a:t>Leads Clustering</a:t>
            </a:r>
          </a:p>
          <a:p>
            <a:pPr marL="0" indent="0" algn="just">
              <a:spcBef>
                <a:spcPts val="800"/>
              </a:spcBef>
              <a:spcAft>
                <a:spcPts val="800"/>
              </a:spcAft>
              <a:buFont typeface="Arial" panose="020B0604020202020204" pitchFamily="34" charset="0"/>
              <a:buNone/>
            </a:pPr>
            <a:r>
              <a:rPr lang="en-US" sz="1600" dirty="0"/>
              <a:t>We cluster the leads into certain categories based on their tendency or probability to convert, thus, getting a smaller section of hot leads to focus more on.</a:t>
            </a:r>
          </a:p>
        </p:txBody>
      </p:sp>
      <p:sp>
        <p:nvSpPr>
          <p:cNvPr id="7" name="Google Shape;226;p31">
            <a:extLst>
              <a:ext uri="{FF2B5EF4-FFF2-40B4-BE49-F238E27FC236}">
                <a16:creationId xmlns:a16="http://schemas.microsoft.com/office/drawing/2014/main" id="{9B05BBD0-C79A-2FE2-A26F-A68359D85FDC}"/>
              </a:ext>
            </a:extLst>
          </p:cNvPr>
          <p:cNvSpPr txBox="1">
            <a:spLocks/>
          </p:cNvSpPr>
          <p:nvPr/>
        </p:nvSpPr>
        <p:spPr>
          <a:xfrm>
            <a:off x="3761618" y="2147052"/>
            <a:ext cx="2738949" cy="265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600" b="1" dirty="0"/>
              <a:t>Focus Communication</a:t>
            </a:r>
          </a:p>
          <a:p>
            <a:pPr marL="0" indent="0" algn="just">
              <a:spcBef>
                <a:spcPts val="800"/>
              </a:spcBef>
              <a:spcAft>
                <a:spcPts val="800"/>
              </a:spcAft>
              <a:buFont typeface="Roboto"/>
              <a:buNone/>
            </a:pPr>
            <a:r>
              <a:rPr lang="en-US" sz="1600" dirty="0"/>
              <a:t>Since we would have a smaller set of leads to have communication with, we might make more impact with effective communication.</a:t>
            </a:r>
          </a:p>
        </p:txBody>
      </p:sp>
      <p:sp>
        <p:nvSpPr>
          <p:cNvPr id="8" name="Google Shape;229;p31">
            <a:extLst>
              <a:ext uri="{FF2B5EF4-FFF2-40B4-BE49-F238E27FC236}">
                <a16:creationId xmlns:a16="http://schemas.microsoft.com/office/drawing/2014/main" id="{C4080CC6-47D8-1B26-AEBA-7DA6F8999D2E}"/>
              </a:ext>
            </a:extLst>
          </p:cNvPr>
          <p:cNvSpPr txBox="1">
            <a:spLocks/>
          </p:cNvSpPr>
          <p:nvPr/>
        </p:nvSpPr>
        <p:spPr>
          <a:xfrm>
            <a:off x="7585584" y="2070575"/>
            <a:ext cx="2471700" cy="2650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buFont typeface="Arial" panose="020B0604020202020204" pitchFamily="34" charset="0"/>
              <a:buNone/>
            </a:pPr>
            <a:r>
              <a:rPr lang="en-US" sz="1600" b="1" dirty="0"/>
              <a:t>Increase conversion</a:t>
            </a:r>
          </a:p>
          <a:p>
            <a:pPr marL="0" indent="0" algn="just">
              <a:spcBef>
                <a:spcPts val="800"/>
              </a:spcBef>
              <a:spcAft>
                <a:spcPts val="800"/>
              </a:spcAft>
              <a:buFont typeface="Arial" panose="020B0604020202020204" pitchFamily="34" charset="0"/>
              <a:buNone/>
            </a:pPr>
            <a:r>
              <a:rPr lang="en-US" sz="1600" dirty="0"/>
              <a:t>Since we </a:t>
            </a:r>
            <a:r>
              <a:rPr lang="en-US" sz="1600" dirty="0" err="1"/>
              <a:t>focussed</a:t>
            </a:r>
            <a:r>
              <a:rPr lang="en-US" sz="1600" dirty="0"/>
              <a:t> on hot leads, which were more probable to convert, we would have a better conversion rate, and hence we can achieve the 80% target.</a:t>
            </a:r>
          </a:p>
        </p:txBody>
      </p:sp>
      <p:sp>
        <p:nvSpPr>
          <p:cNvPr id="10" name="Google Shape;222;p31">
            <a:extLst>
              <a:ext uri="{FF2B5EF4-FFF2-40B4-BE49-F238E27FC236}">
                <a16:creationId xmlns:a16="http://schemas.microsoft.com/office/drawing/2014/main" id="{6705A63E-D33F-0BE4-2D48-09640A9A14BA}"/>
              </a:ext>
            </a:extLst>
          </p:cNvPr>
          <p:cNvSpPr txBox="1">
            <a:spLocks/>
          </p:cNvSpPr>
          <p:nvPr/>
        </p:nvSpPr>
        <p:spPr>
          <a:xfrm>
            <a:off x="432350" y="1451576"/>
            <a:ext cx="2257200" cy="314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buFont typeface="Arial" panose="020B0604020202020204" pitchFamily="34" charset="0"/>
              <a:buNone/>
            </a:pPr>
            <a:r>
              <a:rPr lang="en-IN">
                <a:solidFill>
                  <a:schemeClr val="lt1"/>
                </a:solidFill>
              </a:rPr>
              <a:t>Selection of Hot Leads</a:t>
            </a:r>
            <a:endParaRPr lang="en-IN" dirty="0">
              <a:solidFill>
                <a:schemeClr val="lt1"/>
              </a:solidFill>
            </a:endParaRPr>
          </a:p>
        </p:txBody>
      </p:sp>
      <p:sp>
        <p:nvSpPr>
          <p:cNvPr id="11" name="Google Shape;225;p31">
            <a:extLst>
              <a:ext uri="{FF2B5EF4-FFF2-40B4-BE49-F238E27FC236}">
                <a16:creationId xmlns:a16="http://schemas.microsoft.com/office/drawing/2014/main" id="{CDE64BE2-4813-81BB-0206-B7A310A5FA9A}"/>
              </a:ext>
            </a:extLst>
          </p:cNvPr>
          <p:cNvSpPr txBox="1">
            <a:spLocks/>
          </p:cNvSpPr>
          <p:nvPr/>
        </p:nvSpPr>
        <p:spPr>
          <a:xfrm>
            <a:off x="4002493" y="1386987"/>
            <a:ext cx="2257200" cy="314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buFont typeface="Arial" panose="020B0604020202020204" pitchFamily="34" charset="0"/>
              <a:buNone/>
            </a:pPr>
            <a:r>
              <a:rPr lang="en-IN" dirty="0">
                <a:solidFill>
                  <a:schemeClr val="lt1"/>
                </a:solidFill>
              </a:rPr>
              <a:t>Communicating with Hot Leads</a:t>
            </a:r>
          </a:p>
        </p:txBody>
      </p:sp>
      <p:sp>
        <p:nvSpPr>
          <p:cNvPr id="12" name="Google Shape;228;p31">
            <a:extLst>
              <a:ext uri="{FF2B5EF4-FFF2-40B4-BE49-F238E27FC236}">
                <a16:creationId xmlns:a16="http://schemas.microsoft.com/office/drawing/2014/main" id="{31877107-30E4-6D03-C304-4662D1F88863}"/>
              </a:ext>
            </a:extLst>
          </p:cNvPr>
          <p:cNvSpPr txBox="1">
            <a:spLocks/>
          </p:cNvSpPr>
          <p:nvPr/>
        </p:nvSpPr>
        <p:spPr>
          <a:xfrm>
            <a:off x="7593935" y="1425226"/>
            <a:ext cx="2257200" cy="3144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buFont typeface="Arial" panose="020B0604020202020204" pitchFamily="34" charset="0"/>
              <a:buNone/>
            </a:pPr>
            <a:r>
              <a:rPr lang="en-IN" dirty="0">
                <a:solidFill>
                  <a:schemeClr val="lt1"/>
                </a:solidFill>
              </a:rPr>
              <a:t>Conversion of Hot Leads</a:t>
            </a:r>
          </a:p>
        </p:txBody>
      </p:sp>
    </p:spTree>
    <p:extLst>
      <p:ext uri="{BB962C8B-B14F-4D97-AF65-F5344CB8AC3E}">
        <p14:creationId xmlns:p14="http://schemas.microsoft.com/office/powerpoint/2010/main" val="1937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A62584B-0CE8-80DF-7401-7DB5B70F91AA}"/>
              </a:ext>
            </a:extLst>
          </p:cNvPr>
          <p:cNvSpPr/>
          <p:nvPr/>
        </p:nvSpPr>
        <p:spPr>
          <a:xfrm>
            <a:off x="914400" y="648586"/>
            <a:ext cx="7070651" cy="5050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r>
              <a:rPr lang="en-US" dirty="0"/>
              <a:t>For our Problem Solution, the crucial part is to accurately identify hot leads.</a:t>
            </a:r>
          </a:p>
          <a:p>
            <a:pPr marL="0" lvl="0" indent="0" algn="l" rtl="0">
              <a:spcBef>
                <a:spcPts val="1600"/>
              </a:spcBef>
              <a:spcAft>
                <a:spcPts val="0"/>
              </a:spcAft>
              <a:buNone/>
            </a:pPr>
            <a:r>
              <a:rPr lang="en-US" dirty="0"/>
              <a:t>The more accurate we obtain the hot lead, the more chance we get of higher conversion ratio.</a:t>
            </a:r>
          </a:p>
          <a:p>
            <a:pPr marL="0" lvl="0" indent="0" algn="l" rtl="0">
              <a:spcBef>
                <a:spcPts val="1600"/>
              </a:spcBef>
              <a:spcAft>
                <a:spcPts val="1600"/>
              </a:spcAft>
              <a:buNone/>
            </a:pPr>
            <a:r>
              <a:rPr lang="en-US" dirty="0"/>
              <a:t>Since we have a target of 80% conversion rate, we would want to obtain a high accuracy in obtaining hot leads.</a:t>
            </a:r>
          </a:p>
        </p:txBody>
      </p:sp>
      <p:sp>
        <p:nvSpPr>
          <p:cNvPr id="4" name="TextBox 3">
            <a:extLst>
              <a:ext uri="{FF2B5EF4-FFF2-40B4-BE49-F238E27FC236}">
                <a16:creationId xmlns:a16="http://schemas.microsoft.com/office/drawing/2014/main" id="{E8FFA79D-11A1-7EB3-4119-CB7A338861CE}"/>
              </a:ext>
            </a:extLst>
          </p:cNvPr>
          <p:cNvSpPr txBox="1"/>
          <p:nvPr/>
        </p:nvSpPr>
        <p:spPr>
          <a:xfrm>
            <a:off x="457200" y="236724"/>
            <a:ext cx="6103088" cy="523220"/>
          </a:xfrm>
          <a:prstGeom prst="rect">
            <a:avLst/>
          </a:prstGeom>
          <a:noFill/>
        </p:spPr>
        <p:txBody>
          <a:bodyPr wrap="square">
            <a:spAutoFit/>
          </a:bodyPr>
          <a:lstStyle/>
          <a:p>
            <a:r>
              <a:rPr lang="en" sz="2800" b="1" u="sng" cap="all" dirty="0"/>
              <a:t>Solution</a:t>
            </a:r>
            <a:endParaRPr lang="en-IN" sz="2800" b="1" u="sng" cap="all" dirty="0"/>
          </a:p>
        </p:txBody>
      </p:sp>
    </p:spTree>
    <p:extLst>
      <p:ext uri="{BB962C8B-B14F-4D97-AF65-F5344CB8AC3E}">
        <p14:creationId xmlns:p14="http://schemas.microsoft.com/office/powerpoint/2010/main" val="283420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0;p31">
            <a:extLst>
              <a:ext uri="{FF2B5EF4-FFF2-40B4-BE49-F238E27FC236}">
                <a16:creationId xmlns:a16="http://schemas.microsoft.com/office/drawing/2014/main" id="{2ADFC79C-B52E-752D-E5FE-CA741A624AAA}"/>
              </a:ext>
            </a:extLst>
          </p:cNvPr>
          <p:cNvSpPr txBox="1">
            <a:spLocks/>
          </p:cNvSpPr>
          <p:nvPr/>
        </p:nvSpPr>
        <p:spPr>
          <a:xfrm>
            <a:off x="311700" y="410000"/>
            <a:ext cx="8520600" cy="6078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Bef>
                <a:spcPts val="0"/>
              </a:spcBef>
            </a:pPr>
            <a:r>
              <a:rPr lang="en-IN" sz="2800" b="1" u="sng" dirty="0">
                <a:latin typeface="+mn-lt"/>
                <a:ea typeface="+mn-ea"/>
                <a:cs typeface="+mn-cs"/>
              </a:rPr>
              <a:t>implementation</a:t>
            </a:r>
          </a:p>
        </p:txBody>
      </p:sp>
      <p:sp>
        <p:nvSpPr>
          <p:cNvPr id="5" name="Google Shape;251;p34">
            <a:extLst>
              <a:ext uri="{FF2B5EF4-FFF2-40B4-BE49-F238E27FC236}">
                <a16:creationId xmlns:a16="http://schemas.microsoft.com/office/drawing/2014/main" id="{91BD6419-B98A-9DA3-A800-5B29A6D7A975}"/>
              </a:ext>
            </a:extLst>
          </p:cNvPr>
          <p:cNvSpPr txBox="1">
            <a:spLocks/>
          </p:cNvSpPr>
          <p:nvPr/>
        </p:nvSpPr>
        <p:spPr>
          <a:xfrm>
            <a:off x="222682" y="1183109"/>
            <a:ext cx="22428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600" dirty="0"/>
              <a:t>Loading &amp; Observing the past data provided by the Company</a:t>
            </a:r>
          </a:p>
        </p:txBody>
      </p:sp>
      <p:sp>
        <p:nvSpPr>
          <p:cNvPr id="6" name="Google Shape;263;p34">
            <a:extLst>
              <a:ext uri="{FF2B5EF4-FFF2-40B4-BE49-F238E27FC236}">
                <a16:creationId xmlns:a16="http://schemas.microsoft.com/office/drawing/2014/main" id="{814A7B2C-B412-EE51-8CB6-0D296441CE83}"/>
              </a:ext>
            </a:extLst>
          </p:cNvPr>
          <p:cNvSpPr txBox="1">
            <a:spLocks/>
          </p:cNvSpPr>
          <p:nvPr/>
        </p:nvSpPr>
        <p:spPr>
          <a:xfrm>
            <a:off x="3783808" y="1132841"/>
            <a:ext cx="24270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600"/>
              <a:t>Univariate, Bivariate, and Heatmap for numerical and categorical columns</a:t>
            </a:r>
            <a:endParaRPr lang="en-US" sz="1600" dirty="0"/>
          </a:p>
        </p:txBody>
      </p:sp>
      <p:sp>
        <p:nvSpPr>
          <p:cNvPr id="7" name="Google Shape;275;p34">
            <a:extLst>
              <a:ext uri="{FF2B5EF4-FFF2-40B4-BE49-F238E27FC236}">
                <a16:creationId xmlns:a16="http://schemas.microsoft.com/office/drawing/2014/main" id="{257218E4-77FA-681C-80CD-600F048EA3BF}"/>
              </a:ext>
            </a:extLst>
          </p:cNvPr>
          <p:cNvSpPr txBox="1">
            <a:spLocks/>
          </p:cNvSpPr>
          <p:nvPr/>
        </p:nvSpPr>
        <p:spPr>
          <a:xfrm>
            <a:off x="7925345" y="1076926"/>
            <a:ext cx="2332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600"/>
              <a:t>Performing pre-requisites for RFE and Logistic Regression</a:t>
            </a:r>
            <a:endParaRPr lang="en-US" sz="1600" dirty="0"/>
          </a:p>
        </p:txBody>
      </p:sp>
      <p:sp>
        <p:nvSpPr>
          <p:cNvPr id="8" name="Google Shape;257;p34">
            <a:extLst>
              <a:ext uri="{FF2B5EF4-FFF2-40B4-BE49-F238E27FC236}">
                <a16:creationId xmlns:a16="http://schemas.microsoft.com/office/drawing/2014/main" id="{19DA439A-7D96-DC1C-C713-9089621430D2}"/>
              </a:ext>
            </a:extLst>
          </p:cNvPr>
          <p:cNvSpPr txBox="1">
            <a:spLocks/>
          </p:cNvSpPr>
          <p:nvPr/>
        </p:nvSpPr>
        <p:spPr>
          <a:xfrm>
            <a:off x="1644300" y="4818860"/>
            <a:ext cx="29277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600"/>
              <a:t>Duplicate removal, null value treatment, unnecessary column elimination, etc.</a:t>
            </a:r>
            <a:endParaRPr lang="en-US" sz="1600" dirty="0"/>
          </a:p>
        </p:txBody>
      </p:sp>
      <p:sp>
        <p:nvSpPr>
          <p:cNvPr id="9" name="Google Shape;269;p34">
            <a:extLst>
              <a:ext uri="{FF2B5EF4-FFF2-40B4-BE49-F238E27FC236}">
                <a16:creationId xmlns:a16="http://schemas.microsoft.com/office/drawing/2014/main" id="{0A066047-3A5E-10B7-9268-02BD3E70D558}"/>
              </a:ext>
            </a:extLst>
          </p:cNvPr>
          <p:cNvSpPr txBox="1">
            <a:spLocks/>
          </p:cNvSpPr>
          <p:nvPr/>
        </p:nvSpPr>
        <p:spPr>
          <a:xfrm>
            <a:off x="6453752" y="4818860"/>
            <a:ext cx="23325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IN" sz="1600"/>
              <a:t>Outlier Treatment, Feature-Standardization</a:t>
            </a:r>
            <a:endParaRPr lang="en-IN" sz="1600" dirty="0"/>
          </a:p>
        </p:txBody>
      </p:sp>
      <p:graphicFrame>
        <p:nvGraphicFramePr>
          <p:cNvPr id="10" name="Diagram 9">
            <a:extLst>
              <a:ext uri="{FF2B5EF4-FFF2-40B4-BE49-F238E27FC236}">
                <a16:creationId xmlns:a16="http://schemas.microsoft.com/office/drawing/2014/main" id="{2ECDA77C-2D17-6655-53F8-2C44520D66FE}"/>
              </a:ext>
            </a:extLst>
          </p:cNvPr>
          <p:cNvGraphicFramePr/>
          <p:nvPr>
            <p:extLst>
              <p:ext uri="{D42A27DB-BD31-4B8C-83A1-F6EECF244321}">
                <p14:modId xmlns:p14="http://schemas.microsoft.com/office/powerpoint/2010/main" val="388987927"/>
              </p:ext>
            </p:extLst>
          </p:nvPr>
        </p:nvGraphicFramePr>
        <p:xfrm>
          <a:off x="222682" y="410000"/>
          <a:ext cx="10186591" cy="572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oogle Shape;248;p34">
            <a:extLst>
              <a:ext uri="{FF2B5EF4-FFF2-40B4-BE49-F238E27FC236}">
                <a16:creationId xmlns:a16="http://schemas.microsoft.com/office/drawing/2014/main" id="{99B8E184-49DF-9ED2-7815-914D0C57258A}"/>
              </a:ext>
            </a:extLst>
          </p:cNvPr>
          <p:cNvGrpSpPr/>
          <p:nvPr/>
        </p:nvGrpSpPr>
        <p:grpSpPr>
          <a:xfrm>
            <a:off x="820414" y="2151778"/>
            <a:ext cx="198900" cy="593656"/>
            <a:chOff x="777447" y="1610215"/>
            <a:chExt cx="198900" cy="593656"/>
          </a:xfrm>
          <a:solidFill>
            <a:srgbClr val="BD032B"/>
          </a:solidFill>
        </p:grpSpPr>
        <p:cxnSp>
          <p:nvCxnSpPr>
            <p:cNvPr id="12" name="Google Shape;249;p34">
              <a:extLst>
                <a:ext uri="{FF2B5EF4-FFF2-40B4-BE49-F238E27FC236}">
                  <a16:creationId xmlns:a16="http://schemas.microsoft.com/office/drawing/2014/main" id="{6282DFC5-BE69-E9E6-A8CD-B67DF96B5861}"/>
                </a:ext>
              </a:extLst>
            </p:cNvPr>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13" name="Google Shape;250;p34">
              <a:extLst>
                <a:ext uri="{FF2B5EF4-FFF2-40B4-BE49-F238E27FC236}">
                  <a16:creationId xmlns:a16="http://schemas.microsoft.com/office/drawing/2014/main" id="{45E15993-F8BB-549A-8062-8D6BC1870C37}"/>
                </a:ext>
              </a:extLst>
            </p:cNvPr>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60;p34">
            <a:extLst>
              <a:ext uri="{FF2B5EF4-FFF2-40B4-BE49-F238E27FC236}">
                <a16:creationId xmlns:a16="http://schemas.microsoft.com/office/drawing/2014/main" id="{2C006CFE-918C-769A-212A-6951CAD29662}"/>
              </a:ext>
            </a:extLst>
          </p:cNvPr>
          <p:cNvGrpSpPr/>
          <p:nvPr/>
        </p:nvGrpSpPr>
        <p:grpSpPr>
          <a:xfrm>
            <a:off x="4897858" y="2110831"/>
            <a:ext cx="198900" cy="593656"/>
            <a:chOff x="3918084" y="1610215"/>
            <a:chExt cx="198900" cy="593656"/>
          </a:xfrm>
          <a:solidFill>
            <a:srgbClr val="BD032B"/>
          </a:solidFill>
        </p:grpSpPr>
        <p:cxnSp>
          <p:nvCxnSpPr>
            <p:cNvPr id="15" name="Google Shape;261;p34">
              <a:extLst>
                <a:ext uri="{FF2B5EF4-FFF2-40B4-BE49-F238E27FC236}">
                  <a16:creationId xmlns:a16="http://schemas.microsoft.com/office/drawing/2014/main" id="{9C91FAC8-F5C2-D1A1-DD29-D0F61163660A}"/>
                </a:ext>
              </a:extLst>
            </p:cNvPr>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16" name="Google Shape;262;p34">
              <a:extLst>
                <a:ext uri="{FF2B5EF4-FFF2-40B4-BE49-F238E27FC236}">
                  <a16:creationId xmlns:a16="http://schemas.microsoft.com/office/drawing/2014/main" id="{ABAB039F-4B43-C911-C636-3C1A8C849F1E}"/>
                </a:ext>
              </a:extLst>
            </p:cNvPr>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72;p34">
            <a:extLst>
              <a:ext uri="{FF2B5EF4-FFF2-40B4-BE49-F238E27FC236}">
                <a16:creationId xmlns:a16="http://schemas.microsoft.com/office/drawing/2014/main" id="{CEBD498C-C8A9-612E-D717-4B34CC7AF833}"/>
              </a:ext>
            </a:extLst>
          </p:cNvPr>
          <p:cNvGrpSpPr/>
          <p:nvPr/>
        </p:nvGrpSpPr>
        <p:grpSpPr>
          <a:xfrm>
            <a:off x="8587352" y="2151778"/>
            <a:ext cx="198900" cy="593656"/>
            <a:chOff x="3918084" y="1610215"/>
            <a:chExt cx="198900" cy="593656"/>
          </a:xfrm>
          <a:solidFill>
            <a:srgbClr val="BD032B"/>
          </a:solidFill>
        </p:grpSpPr>
        <p:cxnSp>
          <p:nvCxnSpPr>
            <p:cNvPr id="18" name="Google Shape;273;p34">
              <a:extLst>
                <a:ext uri="{FF2B5EF4-FFF2-40B4-BE49-F238E27FC236}">
                  <a16:creationId xmlns:a16="http://schemas.microsoft.com/office/drawing/2014/main" id="{7F0102B7-7615-3D4A-FCCF-6F763AF01E50}"/>
                </a:ext>
              </a:extLst>
            </p:cNvPr>
            <p:cNvCxnSpPr/>
            <p:nvPr/>
          </p:nvCxnSpPr>
          <p:spPr>
            <a:xfrm>
              <a:off x="4017546" y="1649171"/>
              <a:ext cx="0" cy="554700"/>
            </a:xfrm>
            <a:prstGeom prst="straightConnector1">
              <a:avLst/>
            </a:prstGeom>
            <a:grpFill/>
            <a:ln w="9525" cap="flat" cmpd="sng">
              <a:solidFill>
                <a:schemeClr val="dk2"/>
              </a:solidFill>
              <a:prstDash val="solid"/>
              <a:round/>
              <a:headEnd type="none" w="sm" len="sm"/>
              <a:tailEnd type="none" w="sm" len="sm"/>
            </a:ln>
          </p:spPr>
        </p:cxnSp>
        <p:sp>
          <p:nvSpPr>
            <p:cNvPr id="19" name="Google Shape;274;p34">
              <a:extLst>
                <a:ext uri="{FF2B5EF4-FFF2-40B4-BE49-F238E27FC236}">
                  <a16:creationId xmlns:a16="http://schemas.microsoft.com/office/drawing/2014/main" id="{AE9104C7-457D-A6CC-1309-0F00E51C1E0E}"/>
                </a:ext>
              </a:extLst>
            </p:cNvPr>
            <p:cNvSpPr/>
            <p:nvPr/>
          </p:nvSpPr>
          <p:spPr>
            <a:xfrm>
              <a:off x="3918084"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66;p34">
            <a:extLst>
              <a:ext uri="{FF2B5EF4-FFF2-40B4-BE49-F238E27FC236}">
                <a16:creationId xmlns:a16="http://schemas.microsoft.com/office/drawing/2014/main" id="{C9C8188E-6FEB-9CFD-E7AA-C933B1F9CCA3}"/>
              </a:ext>
            </a:extLst>
          </p:cNvPr>
          <p:cNvGrpSpPr/>
          <p:nvPr/>
        </p:nvGrpSpPr>
        <p:grpSpPr>
          <a:xfrm>
            <a:off x="7195814" y="3948059"/>
            <a:ext cx="198900" cy="593656"/>
            <a:chOff x="5958946" y="2938958"/>
            <a:chExt cx="198900" cy="593656"/>
          </a:xfrm>
          <a:solidFill>
            <a:srgbClr val="BD032B"/>
          </a:solidFill>
        </p:grpSpPr>
        <p:cxnSp>
          <p:nvCxnSpPr>
            <p:cNvPr id="21" name="Google Shape;267;p34">
              <a:extLst>
                <a:ext uri="{FF2B5EF4-FFF2-40B4-BE49-F238E27FC236}">
                  <a16:creationId xmlns:a16="http://schemas.microsoft.com/office/drawing/2014/main" id="{5687DE63-A230-11C5-16D4-5664F17771EB}"/>
                </a:ext>
              </a:extLst>
            </p:cNvPr>
            <p:cNvCxnSpPr/>
            <p:nvPr/>
          </p:nvCxnSpPr>
          <p:spPr>
            <a:xfrm rot="10800000">
              <a:off x="6058409" y="2938958"/>
              <a:ext cx="0" cy="554700"/>
            </a:xfrm>
            <a:prstGeom prst="straightConnector1">
              <a:avLst/>
            </a:prstGeom>
            <a:grpFill/>
            <a:ln w="9525" cap="flat" cmpd="sng">
              <a:solidFill>
                <a:schemeClr val="dk2"/>
              </a:solidFill>
              <a:prstDash val="solid"/>
              <a:round/>
              <a:headEnd type="none" w="sm" len="sm"/>
              <a:tailEnd type="none" w="sm" len="sm"/>
            </a:ln>
          </p:spPr>
        </p:cxnSp>
        <p:sp>
          <p:nvSpPr>
            <p:cNvPr id="22" name="Google Shape;268;p34">
              <a:extLst>
                <a:ext uri="{FF2B5EF4-FFF2-40B4-BE49-F238E27FC236}">
                  <a16:creationId xmlns:a16="http://schemas.microsoft.com/office/drawing/2014/main" id="{D6C72A1D-E805-4374-6922-6D33C99DF260}"/>
                </a:ext>
              </a:extLst>
            </p:cNvPr>
            <p:cNvSpPr/>
            <p:nvPr/>
          </p:nvSpPr>
          <p:spPr>
            <a:xfrm rot="10800000" flipH="1">
              <a:off x="5958946"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54;p34">
            <a:extLst>
              <a:ext uri="{FF2B5EF4-FFF2-40B4-BE49-F238E27FC236}">
                <a16:creationId xmlns:a16="http://schemas.microsoft.com/office/drawing/2014/main" id="{205026FD-A06F-7E93-1CA7-766611414374}"/>
              </a:ext>
            </a:extLst>
          </p:cNvPr>
          <p:cNvGrpSpPr/>
          <p:nvPr/>
        </p:nvGrpSpPr>
        <p:grpSpPr>
          <a:xfrm>
            <a:off x="2909250" y="4045987"/>
            <a:ext cx="198900" cy="593656"/>
            <a:chOff x="2223534" y="2938958"/>
            <a:chExt cx="198900" cy="593656"/>
          </a:xfrm>
          <a:solidFill>
            <a:srgbClr val="BD032B"/>
          </a:solidFill>
        </p:grpSpPr>
        <p:cxnSp>
          <p:nvCxnSpPr>
            <p:cNvPr id="24" name="Google Shape;255;p34">
              <a:extLst>
                <a:ext uri="{FF2B5EF4-FFF2-40B4-BE49-F238E27FC236}">
                  <a16:creationId xmlns:a16="http://schemas.microsoft.com/office/drawing/2014/main" id="{CCBE60E6-B083-2476-4E17-A44E6FE36123}"/>
                </a:ext>
              </a:extLst>
            </p:cNvPr>
            <p:cNvCxnSpPr/>
            <p:nvPr/>
          </p:nvCxnSpPr>
          <p:spPr>
            <a:xfrm rot="10800000">
              <a:off x="2322997" y="2938958"/>
              <a:ext cx="0" cy="554700"/>
            </a:xfrm>
            <a:prstGeom prst="straightConnector1">
              <a:avLst/>
            </a:prstGeom>
            <a:grpFill/>
            <a:ln w="9525" cap="flat" cmpd="sng">
              <a:solidFill>
                <a:schemeClr val="dk2"/>
              </a:solidFill>
              <a:prstDash val="solid"/>
              <a:round/>
              <a:headEnd type="none" w="sm" len="sm"/>
              <a:tailEnd type="none" w="sm" len="sm"/>
            </a:ln>
          </p:spPr>
        </p:cxnSp>
        <p:sp>
          <p:nvSpPr>
            <p:cNvPr id="25" name="Google Shape;256;p34">
              <a:extLst>
                <a:ext uri="{FF2B5EF4-FFF2-40B4-BE49-F238E27FC236}">
                  <a16:creationId xmlns:a16="http://schemas.microsoft.com/office/drawing/2014/main" id="{26B5D146-FF89-7E6B-00D3-AACDCAB00C18}"/>
                </a:ext>
              </a:extLst>
            </p:cNvPr>
            <p:cNvSpPr/>
            <p:nvPr/>
          </p:nvSpPr>
          <p:spPr>
            <a:xfrm rot="10800000" flipH="1">
              <a:off x="2223534"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242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84DAF1-AE1F-6B6D-0840-2D17296FA3F6}"/>
              </a:ext>
            </a:extLst>
          </p:cNvPr>
          <p:cNvGraphicFramePr/>
          <p:nvPr>
            <p:extLst>
              <p:ext uri="{D42A27DB-BD31-4B8C-83A1-F6EECF244321}">
                <p14:modId xmlns:p14="http://schemas.microsoft.com/office/powerpoint/2010/main" val="3517817152"/>
              </p:ext>
            </p:extLst>
          </p:nvPr>
        </p:nvGraphicFramePr>
        <p:xfrm>
          <a:off x="222682" y="410000"/>
          <a:ext cx="11462499" cy="572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Google Shape;285;p35">
            <a:extLst>
              <a:ext uri="{FF2B5EF4-FFF2-40B4-BE49-F238E27FC236}">
                <a16:creationId xmlns:a16="http://schemas.microsoft.com/office/drawing/2014/main" id="{6E169F07-9FA5-B203-24DE-72A27411637F}"/>
              </a:ext>
            </a:extLst>
          </p:cNvPr>
          <p:cNvSpPr txBox="1">
            <a:spLocks/>
          </p:cNvSpPr>
          <p:nvPr/>
        </p:nvSpPr>
        <p:spPr>
          <a:xfrm>
            <a:off x="222681" y="971445"/>
            <a:ext cx="2286602" cy="111352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800" dirty="0"/>
              <a:t>Selection of top 25 features using RFE</a:t>
            </a:r>
          </a:p>
        </p:txBody>
      </p:sp>
      <p:sp>
        <p:nvSpPr>
          <p:cNvPr id="5" name="Google Shape;297;p35">
            <a:extLst>
              <a:ext uri="{FF2B5EF4-FFF2-40B4-BE49-F238E27FC236}">
                <a16:creationId xmlns:a16="http://schemas.microsoft.com/office/drawing/2014/main" id="{91C89356-86B5-8BA4-DA73-316716310F34}"/>
              </a:ext>
            </a:extLst>
          </p:cNvPr>
          <p:cNvSpPr txBox="1">
            <a:spLocks/>
          </p:cNvSpPr>
          <p:nvPr/>
        </p:nvSpPr>
        <p:spPr>
          <a:xfrm>
            <a:off x="4562300" y="947459"/>
            <a:ext cx="2242800" cy="90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spcAft>
                <a:spcPts val="1600"/>
              </a:spcAft>
              <a:buFont typeface="Roboto"/>
              <a:buNone/>
            </a:pPr>
            <a:r>
              <a:rPr lang="en-US" dirty="0">
                <a:solidFill>
                  <a:schemeClr val="tx1"/>
                </a:solidFill>
                <a:latin typeface="+mn-lt"/>
                <a:ea typeface="Calibri Light" panose="020F0302020204030204" pitchFamily="34" charset="0"/>
                <a:cs typeface="Calibri Light" panose="020F0302020204030204" pitchFamily="34" charset="0"/>
              </a:rPr>
              <a:t>Reduction of columns and Model re-building</a:t>
            </a:r>
          </a:p>
        </p:txBody>
      </p:sp>
      <p:sp>
        <p:nvSpPr>
          <p:cNvPr id="6" name="Google Shape;309;p35">
            <a:extLst>
              <a:ext uri="{FF2B5EF4-FFF2-40B4-BE49-F238E27FC236}">
                <a16:creationId xmlns:a16="http://schemas.microsoft.com/office/drawing/2014/main" id="{9D2EC65E-18DF-6043-8575-C895DF550E56}"/>
              </a:ext>
            </a:extLst>
          </p:cNvPr>
          <p:cNvSpPr txBox="1">
            <a:spLocks/>
          </p:cNvSpPr>
          <p:nvPr/>
        </p:nvSpPr>
        <p:spPr>
          <a:xfrm>
            <a:off x="8314660" y="926071"/>
            <a:ext cx="3439752"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800" dirty="0"/>
              <a:t>Verifying our Final Model Accuracy etc. with model built with PCA</a:t>
            </a:r>
          </a:p>
        </p:txBody>
      </p:sp>
      <p:sp>
        <p:nvSpPr>
          <p:cNvPr id="7" name="Google Shape;291;p35">
            <a:extLst>
              <a:ext uri="{FF2B5EF4-FFF2-40B4-BE49-F238E27FC236}">
                <a16:creationId xmlns:a16="http://schemas.microsoft.com/office/drawing/2014/main" id="{E2F08E0B-D0CC-A189-12FD-DBB668EC18FA}"/>
              </a:ext>
            </a:extLst>
          </p:cNvPr>
          <p:cNvSpPr txBox="1">
            <a:spLocks/>
          </p:cNvSpPr>
          <p:nvPr/>
        </p:nvSpPr>
        <p:spPr>
          <a:xfrm>
            <a:off x="2265051" y="4583041"/>
            <a:ext cx="30753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800" dirty="0"/>
              <a:t>Model building using RFE for selected columns</a:t>
            </a:r>
          </a:p>
        </p:txBody>
      </p:sp>
      <p:sp>
        <p:nvSpPr>
          <p:cNvPr id="8" name="Google Shape;303;p35">
            <a:extLst>
              <a:ext uri="{FF2B5EF4-FFF2-40B4-BE49-F238E27FC236}">
                <a16:creationId xmlns:a16="http://schemas.microsoft.com/office/drawing/2014/main" id="{0CEDC7CA-5905-B48A-E678-2E38E1212D27}"/>
              </a:ext>
            </a:extLst>
          </p:cNvPr>
          <p:cNvSpPr txBox="1">
            <a:spLocks/>
          </p:cNvSpPr>
          <p:nvPr/>
        </p:nvSpPr>
        <p:spPr>
          <a:xfrm>
            <a:off x="6805100" y="4491372"/>
            <a:ext cx="2509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1600"/>
              </a:spcAft>
              <a:buFont typeface="Arial" panose="020B0604020202020204" pitchFamily="34" charset="0"/>
              <a:buNone/>
            </a:pPr>
            <a:r>
              <a:rPr lang="en-US" sz="1800" dirty="0"/>
              <a:t>Final Model Analysis and performance on Test Data</a:t>
            </a:r>
          </a:p>
        </p:txBody>
      </p:sp>
      <p:grpSp>
        <p:nvGrpSpPr>
          <p:cNvPr id="9" name="Google Shape;282;p35">
            <a:extLst>
              <a:ext uri="{FF2B5EF4-FFF2-40B4-BE49-F238E27FC236}">
                <a16:creationId xmlns:a16="http://schemas.microsoft.com/office/drawing/2014/main" id="{CAC2A7C6-7D4D-8F03-3A9D-663AC33C9EDC}"/>
              </a:ext>
            </a:extLst>
          </p:cNvPr>
          <p:cNvGrpSpPr/>
          <p:nvPr/>
        </p:nvGrpSpPr>
        <p:grpSpPr>
          <a:xfrm>
            <a:off x="926740" y="2084969"/>
            <a:ext cx="198900" cy="593656"/>
            <a:chOff x="777447" y="1610215"/>
            <a:chExt cx="198900" cy="593656"/>
          </a:xfrm>
          <a:solidFill>
            <a:srgbClr val="BD032B"/>
          </a:solidFill>
        </p:grpSpPr>
        <p:cxnSp>
          <p:nvCxnSpPr>
            <p:cNvPr id="10" name="Google Shape;283;p35">
              <a:extLst>
                <a:ext uri="{FF2B5EF4-FFF2-40B4-BE49-F238E27FC236}">
                  <a16:creationId xmlns:a16="http://schemas.microsoft.com/office/drawing/2014/main" id="{A19F11A1-2C2E-6AA5-42EC-0A381FF44690}"/>
                </a:ext>
              </a:extLst>
            </p:cNvPr>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11" name="Google Shape;284;p35">
              <a:extLst>
                <a:ext uri="{FF2B5EF4-FFF2-40B4-BE49-F238E27FC236}">
                  <a16:creationId xmlns:a16="http://schemas.microsoft.com/office/drawing/2014/main" id="{644F9B3D-BB4D-4D90-38E3-776558BFB9AE}"/>
                </a:ext>
              </a:extLst>
            </p:cNvPr>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82;p35">
            <a:extLst>
              <a:ext uri="{FF2B5EF4-FFF2-40B4-BE49-F238E27FC236}">
                <a16:creationId xmlns:a16="http://schemas.microsoft.com/office/drawing/2014/main" id="{19B6C96A-38ED-29D2-15E8-E072DF2C400F}"/>
              </a:ext>
            </a:extLst>
          </p:cNvPr>
          <p:cNvGrpSpPr/>
          <p:nvPr/>
        </p:nvGrpSpPr>
        <p:grpSpPr>
          <a:xfrm>
            <a:off x="5340351" y="2141270"/>
            <a:ext cx="198900" cy="593656"/>
            <a:chOff x="777447" y="1610215"/>
            <a:chExt cx="198900" cy="593656"/>
          </a:xfrm>
          <a:solidFill>
            <a:srgbClr val="BD032B"/>
          </a:solidFill>
        </p:grpSpPr>
        <p:cxnSp>
          <p:nvCxnSpPr>
            <p:cNvPr id="13" name="Google Shape;283;p35">
              <a:extLst>
                <a:ext uri="{FF2B5EF4-FFF2-40B4-BE49-F238E27FC236}">
                  <a16:creationId xmlns:a16="http://schemas.microsoft.com/office/drawing/2014/main" id="{8DBAABE2-C28C-CB52-8EA2-8ED496F6448A}"/>
                </a:ext>
              </a:extLst>
            </p:cNvPr>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14" name="Google Shape;284;p35">
              <a:extLst>
                <a:ext uri="{FF2B5EF4-FFF2-40B4-BE49-F238E27FC236}">
                  <a16:creationId xmlns:a16="http://schemas.microsoft.com/office/drawing/2014/main" id="{EC34DCF0-1FF5-F427-EB1C-09D28B2F44B8}"/>
                </a:ext>
              </a:extLst>
            </p:cNvPr>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82;p35">
            <a:extLst>
              <a:ext uri="{FF2B5EF4-FFF2-40B4-BE49-F238E27FC236}">
                <a16:creationId xmlns:a16="http://schemas.microsoft.com/office/drawing/2014/main" id="{5D9C135A-F78F-9A25-BB0C-6C445779CEFC}"/>
              </a:ext>
            </a:extLst>
          </p:cNvPr>
          <p:cNvGrpSpPr/>
          <p:nvPr/>
        </p:nvGrpSpPr>
        <p:grpSpPr>
          <a:xfrm>
            <a:off x="10037141" y="2203871"/>
            <a:ext cx="207689" cy="531055"/>
            <a:chOff x="777447" y="1610215"/>
            <a:chExt cx="198900" cy="593656"/>
          </a:xfrm>
          <a:solidFill>
            <a:srgbClr val="BD032B"/>
          </a:solidFill>
        </p:grpSpPr>
        <p:cxnSp>
          <p:nvCxnSpPr>
            <p:cNvPr id="16" name="Google Shape;283;p35">
              <a:extLst>
                <a:ext uri="{FF2B5EF4-FFF2-40B4-BE49-F238E27FC236}">
                  <a16:creationId xmlns:a16="http://schemas.microsoft.com/office/drawing/2014/main" id="{87E8948B-7ECE-0999-08D0-33F9FFA6EA8F}"/>
                </a:ext>
              </a:extLst>
            </p:cNvPr>
            <p:cNvCxnSpPr/>
            <p:nvPr/>
          </p:nvCxnSpPr>
          <p:spPr>
            <a:xfrm>
              <a:off x="876909" y="1649171"/>
              <a:ext cx="0" cy="554700"/>
            </a:xfrm>
            <a:prstGeom prst="straightConnector1">
              <a:avLst/>
            </a:prstGeom>
            <a:grpFill/>
            <a:ln w="9525" cap="flat" cmpd="sng">
              <a:solidFill>
                <a:schemeClr val="dk2"/>
              </a:solidFill>
              <a:prstDash val="solid"/>
              <a:round/>
              <a:headEnd type="none" w="sm" len="sm"/>
              <a:tailEnd type="none" w="sm" len="sm"/>
            </a:ln>
          </p:spPr>
        </p:cxnSp>
        <p:sp>
          <p:nvSpPr>
            <p:cNvPr id="17" name="Google Shape;284;p35">
              <a:extLst>
                <a:ext uri="{FF2B5EF4-FFF2-40B4-BE49-F238E27FC236}">
                  <a16:creationId xmlns:a16="http://schemas.microsoft.com/office/drawing/2014/main" id="{D58DB5AA-3F91-F906-8804-FDE36E83B96E}"/>
                </a:ext>
              </a:extLst>
            </p:cNvPr>
            <p:cNvSpPr/>
            <p:nvPr/>
          </p:nvSpPr>
          <p:spPr>
            <a:xfrm>
              <a:off x="777447" y="1610215"/>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88;p35">
            <a:extLst>
              <a:ext uri="{FF2B5EF4-FFF2-40B4-BE49-F238E27FC236}">
                <a16:creationId xmlns:a16="http://schemas.microsoft.com/office/drawing/2014/main" id="{D4187181-B0C6-DF33-BAFE-932CCEDBAE42}"/>
              </a:ext>
            </a:extLst>
          </p:cNvPr>
          <p:cNvGrpSpPr/>
          <p:nvPr/>
        </p:nvGrpSpPr>
        <p:grpSpPr>
          <a:xfrm>
            <a:off x="3414441" y="3819647"/>
            <a:ext cx="198900" cy="593656"/>
            <a:chOff x="2223534" y="2938958"/>
            <a:chExt cx="198900" cy="593656"/>
          </a:xfrm>
          <a:solidFill>
            <a:srgbClr val="BD032B"/>
          </a:solidFill>
        </p:grpSpPr>
        <p:cxnSp>
          <p:nvCxnSpPr>
            <p:cNvPr id="19" name="Google Shape;289;p35">
              <a:extLst>
                <a:ext uri="{FF2B5EF4-FFF2-40B4-BE49-F238E27FC236}">
                  <a16:creationId xmlns:a16="http://schemas.microsoft.com/office/drawing/2014/main" id="{A3D29955-CFDA-D481-FF94-74D3B8DC2D19}"/>
                </a:ext>
              </a:extLst>
            </p:cNvPr>
            <p:cNvCxnSpPr/>
            <p:nvPr/>
          </p:nvCxnSpPr>
          <p:spPr>
            <a:xfrm rot="10800000">
              <a:off x="2322997" y="2938958"/>
              <a:ext cx="0" cy="554700"/>
            </a:xfrm>
            <a:prstGeom prst="straightConnector1">
              <a:avLst/>
            </a:prstGeom>
            <a:grpFill/>
            <a:ln w="9525" cap="flat" cmpd="sng">
              <a:solidFill>
                <a:schemeClr val="dk2"/>
              </a:solidFill>
              <a:prstDash val="solid"/>
              <a:round/>
              <a:headEnd type="none" w="sm" len="sm"/>
              <a:tailEnd type="none" w="sm" len="sm"/>
            </a:ln>
          </p:spPr>
        </p:cxnSp>
        <p:sp>
          <p:nvSpPr>
            <p:cNvPr id="20" name="Google Shape;290;p35">
              <a:extLst>
                <a:ext uri="{FF2B5EF4-FFF2-40B4-BE49-F238E27FC236}">
                  <a16:creationId xmlns:a16="http://schemas.microsoft.com/office/drawing/2014/main" id="{99BCAD68-1533-3335-12D9-8388FAA7C4F0}"/>
                </a:ext>
              </a:extLst>
            </p:cNvPr>
            <p:cNvSpPr/>
            <p:nvPr/>
          </p:nvSpPr>
          <p:spPr>
            <a:xfrm rot="10800000" flipH="1">
              <a:off x="2223534"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88;p35">
            <a:extLst>
              <a:ext uri="{FF2B5EF4-FFF2-40B4-BE49-F238E27FC236}">
                <a16:creationId xmlns:a16="http://schemas.microsoft.com/office/drawing/2014/main" id="{6A9B64D6-3B06-A784-A73E-CB02C0F3CBB7}"/>
              </a:ext>
            </a:extLst>
          </p:cNvPr>
          <p:cNvGrpSpPr/>
          <p:nvPr/>
        </p:nvGrpSpPr>
        <p:grpSpPr>
          <a:xfrm>
            <a:off x="7860950" y="3819647"/>
            <a:ext cx="198900" cy="593656"/>
            <a:chOff x="2223534" y="2938958"/>
            <a:chExt cx="198900" cy="593656"/>
          </a:xfrm>
          <a:solidFill>
            <a:srgbClr val="BD032B"/>
          </a:solidFill>
        </p:grpSpPr>
        <p:cxnSp>
          <p:nvCxnSpPr>
            <p:cNvPr id="22" name="Google Shape;289;p35">
              <a:extLst>
                <a:ext uri="{FF2B5EF4-FFF2-40B4-BE49-F238E27FC236}">
                  <a16:creationId xmlns:a16="http://schemas.microsoft.com/office/drawing/2014/main" id="{B3968BE7-351B-BE67-F056-121F46C885F4}"/>
                </a:ext>
              </a:extLst>
            </p:cNvPr>
            <p:cNvCxnSpPr/>
            <p:nvPr/>
          </p:nvCxnSpPr>
          <p:spPr>
            <a:xfrm rot="10800000">
              <a:off x="2322997" y="2938958"/>
              <a:ext cx="0" cy="554700"/>
            </a:xfrm>
            <a:prstGeom prst="straightConnector1">
              <a:avLst/>
            </a:prstGeom>
            <a:grpFill/>
            <a:ln w="9525" cap="flat" cmpd="sng">
              <a:solidFill>
                <a:schemeClr val="dk2"/>
              </a:solidFill>
              <a:prstDash val="solid"/>
              <a:round/>
              <a:headEnd type="none" w="sm" len="sm"/>
              <a:tailEnd type="none" w="sm" len="sm"/>
            </a:ln>
          </p:spPr>
        </p:cxnSp>
        <p:sp>
          <p:nvSpPr>
            <p:cNvPr id="23" name="Google Shape;290;p35">
              <a:extLst>
                <a:ext uri="{FF2B5EF4-FFF2-40B4-BE49-F238E27FC236}">
                  <a16:creationId xmlns:a16="http://schemas.microsoft.com/office/drawing/2014/main" id="{66424D64-DD4E-51F6-CE4E-767F3F96B52B}"/>
                </a:ext>
              </a:extLst>
            </p:cNvPr>
            <p:cNvSpPr/>
            <p:nvPr/>
          </p:nvSpPr>
          <p:spPr>
            <a:xfrm rot="10800000" flipH="1">
              <a:off x="2223534" y="3333714"/>
              <a:ext cx="198900" cy="198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607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0F2B5-26ED-4B9D-2A30-F3E6B7C3E6B1}"/>
              </a:ext>
            </a:extLst>
          </p:cNvPr>
          <p:cNvSpPr txBox="1"/>
          <p:nvPr/>
        </p:nvSpPr>
        <p:spPr>
          <a:xfrm>
            <a:off x="244549" y="2424223"/>
            <a:ext cx="8070111" cy="584775"/>
          </a:xfrm>
          <a:prstGeom prst="rect">
            <a:avLst/>
          </a:prstGeom>
          <a:noFill/>
        </p:spPr>
        <p:txBody>
          <a:bodyPr wrap="square" rtlCol="0">
            <a:spAutoFit/>
          </a:bodyPr>
          <a:lstStyle/>
          <a:p>
            <a:r>
              <a:rPr lang="en-IN" sz="3200" dirty="0"/>
              <a:t>PLOTS</a:t>
            </a:r>
          </a:p>
        </p:txBody>
      </p:sp>
    </p:spTree>
    <p:extLst>
      <p:ext uri="{BB962C8B-B14F-4D97-AF65-F5344CB8AC3E}">
        <p14:creationId xmlns:p14="http://schemas.microsoft.com/office/powerpoint/2010/main" val="30064316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TotalTime>
  <Words>969</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Corbel</vt:lpstr>
      <vt:lpstr>Courier New</vt:lpstr>
      <vt:lpstr>freight-text-pro</vt:lpstr>
      <vt:lpstr>Gill Sans MT</vt:lpstr>
      <vt:lpstr>Roboto</vt:lpstr>
      <vt:lpstr>Symbol</vt:lpstr>
      <vt:lpstr>Times New Roman</vt:lpstr>
      <vt:lpstr>Verdana</vt:lpstr>
      <vt:lpstr>Gallery</vt:lpstr>
      <vt:lpstr>X Education - Lead Scoring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Pratiksha Shirwale</dc:creator>
  <cp:lastModifiedBy>Pratiksha Shirwale</cp:lastModifiedBy>
  <cp:revision>1</cp:revision>
  <dcterms:created xsi:type="dcterms:W3CDTF">2023-05-21T11:35:52Z</dcterms:created>
  <dcterms:modified xsi:type="dcterms:W3CDTF">2023-05-21T12:55:08Z</dcterms:modified>
</cp:coreProperties>
</file>