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63" r:id="rId2"/>
    <p:sldId id="256" r:id="rId3"/>
    <p:sldId id="258" r:id="rId4"/>
    <p:sldId id="259" r:id="rId5"/>
    <p:sldId id="260" r:id="rId6"/>
    <p:sldId id="261" r:id="rId7"/>
    <p:sldId id="262" r:id="rId8"/>
    <p:sldId id="264" r:id="rId9"/>
    <p:sldId id="265" r:id="rId10"/>
    <p:sldId id="266" r:id="rId11"/>
    <p:sldId id="268" r:id="rId12"/>
    <p:sldId id="267" r:id="rId13"/>
    <p:sldId id="269" r:id="rId14"/>
    <p:sldId id="270" r:id="rId15"/>
    <p:sldId id="271"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EA"/>
    <a:srgbClr val="AC75D5"/>
    <a:srgbClr val="F3E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781D-6C3A-4975-BF29-AF052C021CEA}"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33659-5E21-48AA-B439-6609F5CBA6E5}" type="slidenum">
              <a:rPr lang="en-IN" smtClean="0"/>
              <a:t>‹#›</a:t>
            </a:fld>
            <a:endParaRPr lang="en-IN"/>
          </a:p>
        </p:txBody>
      </p:sp>
    </p:spTree>
    <p:extLst>
      <p:ext uri="{BB962C8B-B14F-4D97-AF65-F5344CB8AC3E}">
        <p14:creationId xmlns:p14="http://schemas.microsoft.com/office/powerpoint/2010/main" val="16455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C33659-5E21-48AA-B439-6609F5CBA6E5}" type="slidenum">
              <a:rPr lang="en-IN" smtClean="0"/>
              <a:t>23</a:t>
            </a:fld>
            <a:endParaRPr lang="en-IN"/>
          </a:p>
        </p:txBody>
      </p:sp>
    </p:spTree>
    <p:extLst>
      <p:ext uri="{BB962C8B-B14F-4D97-AF65-F5344CB8AC3E}">
        <p14:creationId xmlns:p14="http://schemas.microsoft.com/office/powerpoint/2010/main" val="3213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7/17/2024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linkedin.com/in/karthikeyan-r-analys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walmart-recruiting-store-sales-foreca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almart ppt.pdf">
            <a:extLst>
              <a:ext uri="{FF2B5EF4-FFF2-40B4-BE49-F238E27FC236}">
                <a16:creationId xmlns:a16="http://schemas.microsoft.com/office/drawing/2014/main" id="{87839963-3F44-C5DC-0C7F-29B4347B1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031"/>
          <a:stretch/>
        </p:blipFill>
        <p:spPr bwMode="auto">
          <a:xfrm>
            <a:off x="0" y="1"/>
            <a:ext cx="12192000" cy="32987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74338B-2E55-1791-F55D-6037867BD1F0}"/>
              </a:ext>
            </a:extLst>
          </p:cNvPr>
          <p:cNvPicPr>
            <a:picLocks noChangeAspect="1"/>
          </p:cNvPicPr>
          <p:nvPr/>
        </p:nvPicPr>
        <p:blipFill rotWithShape="1">
          <a:blip r:embed="rId3">
            <a:extLst>
              <a:ext uri="{28A0092B-C50C-407E-A947-70E740481C1C}">
                <a14:useLocalDpi xmlns:a14="http://schemas.microsoft.com/office/drawing/2010/main" val="0"/>
              </a:ext>
            </a:extLst>
          </a:blip>
          <a:srcRect t="63730"/>
          <a:stretch/>
        </p:blipFill>
        <p:spPr>
          <a:xfrm>
            <a:off x="0" y="3298785"/>
            <a:ext cx="12192000" cy="3559215"/>
          </a:xfrm>
          <a:prstGeom prst="rect">
            <a:avLst/>
          </a:prstGeom>
        </p:spPr>
      </p:pic>
      <p:sp>
        <p:nvSpPr>
          <p:cNvPr id="5" name="TextBox 4">
            <a:extLst>
              <a:ext uri="{FF2B5EF4-FFF2-40B4-BE49-F238E27FC236}">
                <a16:creationId xmlns:a16="http://schemas.microsoft.com/office/drawing/2014/main" id="{AFDA7130-5164-162B-609E-4A95673DEBEF}"/>
              </a:ext>
            </a:extLst>
          </p:cNvPr>
          <p:cNvSpPr txBox="1"/>
          <p:nvPr/>
        </p:nvSpPr>
        <p:spPr>
          <a:xfrm>
            <a:off x="2814577" y="2624576"/>
            <a:ext cx="6562845" cy="1015663"/>
          </a:xfrm>
          <a:prstGeom prst="rect">
            <a:avLst/>
          </a:prstGeom>
          <a:noFill/>
        </p:spPr>
        <p:txBody>
          <a:bodyPr wrap="square" rtlCol="0">
            <a:spAutoFit/>
          </a:bodyPr>
          <a:lstStyle/>
          <a:p>
            <a:r>
              <a:rPr lang="en-IN" sz="3500" b="1" dirty="0">
                <a:latin typeface="Maiandra GD" panose="020E0502030308020204" pitchFamily="34" charset="0"/>
              </a:rPr>
              <a:t>Sales Data Analysis </a:t>
            </a:r>
            <a:r>
              <a:rPr lang="en-IN" sz="3500" dirty="0">
                <a:latin typeface="Maiandra GD" panose="020E0502030308020204" pitchFamily="34" charset="0"/>
              </a:rPr>
              <a:t>With SQL</a:t>
            </a:r>
          </a:p>
          <a:p>
            <a:endParaRPr lang="en-IN" sz="2500" b="1" dirty="0">
              <a:solidFill>
                <a:schemeClr val="bg1"/>
              </a:solidFill>
              <a:latin typeface="Maiandra GD" panose="020E0502030308020204" pitchFamily="34" charset="0"/>
            </a:endParaRPr>
          </a:p>
        </p:txBody>
      </p:sp>
      <p:sp>
        <p:nvSpPr>
          <p:cNvPr id="7" name="TextBox 6">
            <a:extLst>
              <a:ext uri="{FF2B5EF4-FFF2-40B4-BE49-F238E27FC236}">
                <a16:creationId xmlns:a16="http://schemas.microsoft.com/office/drawing/2014/main" id="{188A3640-E1F1-39C4-190F-81CC1223A8B5}"/>
              </a:ext>
            </a:extLst>
          </p:cNvPr>
          <p:cNvSpPr txBox="1"/>
          <p:nvPr/>
        </p:nvSpPr>
        <p:spPr>
          <a:xfrm>
            <a:off x="9263605" y="6304917"/>
            <a:ext cx="2928395"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BY : KARTHIKEYAN R</a:t>
            </a:r>
          </a:p>
        </p:txBody>
      </p:sp>
      <p:pic>
        <p:nvPicPr>
          <p:cNvPr id="1026" name="Picture 2" descr="LinkedIn India">
            <a:extLst>
              <a:ext uri="{FF2B5EF4-FFF2-40B4-BE49-F238E27FC236}">
                <a16:creationId xmlns:a16="http://schemas.microsoft.com/office/drawing/2014/main" id="{C26EBED1-D92A-ED36-0276-E3E80DCBD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487" y="6334951"/>
            <a:ext cx="340042" cy="34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9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68EF-6E52-1815-69DD-62703FC36991}"/>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7" name="TextBox 6">
            <a:extLst>
              <a:ext uri="{FF2B5EF4-FFF2-40B4-BE49-F238E27FC236}">
                <a16:creationId xmlns:a16="http://schemas.microsoft.com/office/drawing/2014/main" id="{EDFABA8A-3450-A340-280B-0B85BE72F62F}"/>
              </a:ext>
            </a:extLst>
          </p:cNvPr>
          <p:cNvSpPr txBox="1"/>
          <p:nvPr/>
        </p:nvSpPr>
        <p:spPr>
          <a:xfrm>
            <a:off x="797407" y="1036331"/>
            <a:ext cx="2467001"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Generic Question :</a:t>
            </a:r>
            <a:endParaRPr lang="en-IN" dirty="0">
              <a:solidFill>
                <a:srgbClr val="0086E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67B673A-0BCD-D426-A329-6F044BB6E22D}"/>
              </a:ext>
            </a:extLst>
          </p:cNvPr>
          <p:cNvSpPr txBox="1"/>
          <p:nvPr/>
        </p:nvSpPr>
        <p:spPr>
          <a:xfrm>
            <a:off x="797407" y="1725090"/>
            <a:ext cx="5391219"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1. What are the unique cities does the data have ? </a:t>
            </a:r>
          </a:p>
        </p:txBody>
      </p:sp>
      <p:pic>
        <p:nvPicPr>
          <p:cNvPr id="10" name="Picture 9">
            <a:extLst>
              <a:ext uri="{FF2B5EF4-FFF2-40B4-BE49-F238E27FC236}">
                <a16:creationId xmlns:a16="http://schemas.microsoft.com/office/drawing/2014/main" id="{3DB57AC6-51FD-FFE7-A76B-77EADE8134E3}"/>
              </a:ext>
            </a:extLst>
          </p:cNvPr>
          <p:cNvPicPr>
            <a:picLocks noChangeAspect="1"/>
          </p:cNvPicPr>
          <p:nvPr/>
        </p:nvPicPr>
        <p:blipFill>
          <a:blip r:embed="rId2"/>
          <a:stretch>
            <a:fillRect/>
          </a:stretch>
        </p:blipFill>
        <p:spPr>
          <a:xfrm>
            <a:off x="1751704" y="2638442"/>
            <a:ext cx="3529361" cy="572091"/>
          </a:xfrm>
          <a:prstGeom prst="rect">
            <a:avLst/>
          </a:prstGeom>
        </p:spPr>
      </p:pic>
      <p:pic>
        <p:nvPicPr>
          <p:cNvPr id="12" name="Picture 11">
            <a:extLst>
              <a:ext uri="{FF2B5EF4-FFF2-40B4-BE49-F238E27FC236}">
                <a16:creationId xmlns:a16="http://schemas.microsoft.com/office/drawing/2014/main" id="{22355341-F496-F963-955D-1E4F306596FE}"/>
              </a:ext>
            </a:extLst>
          </p:cNvPr>
          <p:cNvPicPr>
            <a:picLocks noChangeAspect="1"/>
          </p:cNvPicPr>
          <p:nvPr/>
        </p:nvPicPr>
        <p:blipFill>
          <a:blip r:embed="rId3"/>
          <a:stretch>
            <a:fillRect/>
          </a:stretch>
        </p:blipFill>
        <p:spPr>
          <a:xfrm>
            <a:off x="7189888" y="2272231"/>
            <a:ext cx="1643183" cy="1304512"/>
          </a:xfrm>
          <a:prstGeom prst="rect">
            <a:avLst/>
          </a:prstGeom>
        </p:spPr>
      </p:pic>
      <p:sp>
        <p:nvSpPr>
          <p:cNvPr id="13" name="TextBox 12">
            <a:extLst>
              <a:ext uri="{FF2B5EF4-FFF2-40B4-BE49-F238E27FC236}">
                <a16:creationId xmlns:a16="http://schemas.microsoft.com/office/drawing/2014/main" id="{C1DFBF1E-9906-9A9E-E42E-3C6657C22E07}"/>
              </a:ext>
            </a:extLst>
          </p:cNvPr>
          <p:cNvSpPr txBox="1"/>
          <p:nvPr/>
        </p:nvSpPr>
        <p:spPr>
          <a:xfrm>
            <a:off x="797407" y="3600344"/>
            <a:ext cx="4378122"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2. In Which city is each branch located ? </a:t>
            </a:r>
          </a:p>
        </p:txBody>
      </p:sp>
      <p:pic>
        <p:nvPicPr>
          <p:cNvPr id="15" name="Picture 14">
            <a:extLst>
              <a:ext uri="{FF2B5EF4-FFF2-40B4-BE49-F238E27FC236}">
                <a16:creationId xmlns:a16="http://schemas.microsoft.com/office/drawing/2014/main" id="{29D00281-838F-7A0A-3473-2A1FFA9CEA8B}"/>
              </a:ext>
            </a:extLst>
          </p:cNvPr>
          <p:cNvPicPr>
            <a:picLocks noChangeAspect="1"/>
          </p:cNvPicPr>
          <p:nvPr/>
        </p:nvPicPr>
        <p:blipFill>
          <a:blip r:embed="rId4"/>
          <a:stretch>
            <a:fillRect/>
          </a:stretch>
        </p:blipFill>
        <p:spPr>
          <a:xfrm>
            <a:off x="1751704" y="4753732"/>
            <a:ext cx="3529361" cy="493513"/>
          </a:xfrm>
          <a:prstGeom prst="rect">
            <a:avLst/>
          </a:prstGeom>
        </p:spPr>
      </p:pic>
      <p:pic>
        <p:nvPicPr>
          <p:cNvPr id="17" name="Picture 16">
            <a:extLst>
              <a:ext uri="{FF2B5EF4-FFF2-40B4-BE49-F238E27FC236}">
                <a16:creationId xmlns:a16="http://schemas.microsoft.com/office/drawing/2014/main" id="{59541610-904E-B6EB-B10D-46D5317C8F56}"/>
              </a:ext>
            </a:extLst>
          </p:cNvPr>
          <p:cNvPicPr>
            <a:picLocks noChangeAspect="1"/>
          </p:cNvPicPr>
          <p:nvPr/>
        </p:nvPicPr>
        <p:blipFill>
          <a:blip r:embed="rId5"/>
          <a:stretch>
            <a:fillRect/>
          </a:stretch>
        </p:blipFill>
        <p:spPr>
          <a:xfrm>
            <a:off x="7049820" y="4439095"/>
            <a:ext cx="2124485" cy="1122785"/>
          </a:xfrm>
          <a:prstGeom prst="rect">
            <a:avLst/>
          </a:prstGeom>
        </p:spPr>
      </p:pic>
    </p:spTree>
    <p:extLst>
      <p:ext uri="{BB962C8B-B14F-4D97-AF65-F5344CB8AC3E}">
        <p14:creationId xmlns:p14="http://schemas.microsoft.com/office/powerpoint/2010/main" val="214696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Product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1412997"/>
            <a:ext cx="6045245"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1. What are the</a:t>
            </a:r>
            <a:r>
              <a:rPr lang="en-US" dirty="0">
                <a:latin typeface="Arial" panose="020B0604020202020204" pitchFamily="34" charset="0"/>
                <a:cs typeface="Arial" panose="020B0604020202020204" pitchFamily="34" charset="0"/>
              </a:rPr>
              <a:t> unique product lines does the data have?</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BC015AF-A828-FFB6-4DBC-033C13E879AD}"/>
              </a:ext>
            </a:extLst>
          </p:cNvPr>
          <p:cNvPicPr>
            <a:picLocks noChangeAspect="1"/>
          </p:cNvPicPr>
          <p:nvPr/>
        </p:nvPicPr>
        <p:blipFill>
          <a:blip r:embed="rId2"/>
          <a:stretch>
            <a:fillRect/>
          </a:stretch>
        </p:blipFill>
        <p:spPr>
          <a:xfrm>
            <a:off x="1493443" y="2422359"/>
            <a:ext cx="3959168" cy="600145"/>
          </a:xfrm>
          <a:prstGeom prst="rect">
            <a:avLst/>
          </a:prstGeom>
        </p:spPr>
      </p:pic>
      <p:pic>
        <p:nvPicPr>
          <p:cNvPr id="10" name="Picture 9">
            <a:extLst>
              <a:ext uri="{FF2B5EF4-FFF2-40B4-BE49-F238E27FC236}">
                <a16:creationId xmlns:a16="http://schemas.microsoft.com/office/drawing/2014/main" id="{EF33E263-0D84-2372-900A-2A34A303B4F1}"/>
              </a:ext>
            </a:extLst>
          </p:cNvPr>
          <p:cNvPicPr>
            <a:picLocks noChangeAspect="1"/>
          </p:cNvPicPr>
          <p:nvPr/>
        </p:nvPicPr>
        <p:blipFill>
          <a:blip r:embed="rId3"/>
          <a:stretch>
            <a:fillRect/>
          </a:stretch>
        </p:blipFill>
        <p:spPr>
          <a:xfrm>
            <a:off x="7021071" y="2006768"/>
            <a:ext cx="1685608" cy="1422232"/>
          </a:xfrm>
          <a:prstGeom prst="rect">
            <a:avLst/>
          </a:prstGeom>
        </p:spPr>
      </p:pic>
      <p:sp>
        <p:nvSpPr>
          <p:cNvPr id="12" name="TextBox 11">
            <a:extLst>
              <a:ext uri="{FF2B5EF4-FFF2-40B4-BE49-F238E27FC236}">
                <a16:creationId xmlns:a16="http://schemas.microsoft.com/office/drawing/2014/main" id="{6B120EF3-ACBF-2D33-7E8D-C38ACE41F95E}"/>
              </a:ext>
            </a:extLst>
          </p:cNvPr>
          <p:cNvSpPr txBox="1"/>
          <p:nvPr/>
        </p:nvSpPr>
        <p:spPr>
          <a:xfrm>
            <a:off x="704781" y="3747995"/>
            <a:ext cx="610362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2. What is the most common payment method?</a:t>
            </a:r>
          </a:p>
        </p:txBody>
      </p:sp>
      <p:pic>
        <p:nvPicPr>
          <p:cNvPr id="14" name="Picture 13">
            <a:extLst>
              <a:ext uri="{FF2B5EF4-FFF2-40B4-BE49-F238E27FC236}">
                <a16:creationId xmlns:a16="http://schemas.microsoft.com/office/drawing/2014/main" id="{A0E36D42-CC34-B991-3A40-BD350A077400}"/>
              </a:ext>
            </a:extLst>
          </p:cNvPr>
          <p:cNvPicPr>
            <a:picLocks noChangeAspect="1"/>
          </p:cNvPicPr>
          <p:nvPr/>
        </p:nvPicPr>
        <p:blipFill>
          <a:blip r:embed="rId4"/>
          <a:stretch>
            <a:fillRect/>
          </a:stretch>
        </p:blipFill>
        <p:spPr>
          <a:xfrm>
            <a:off x="1354483" y="4753045"/>
            <a:ext cx="4237087" cy="701101"/>
          </a:xfrm>
          <a:prstGeom prst="rect">
            <a:avLst/>
          </a:prstGeom>
        </p:spPr>
      </p:pic>
      <p:pic>
        <p:nvPicPr>
          <p:cNvPr id="16" name="Picture 15">
            <a:extLst>
              <a:ext uri="{FF2B5EF4-FFF2-40B4-BE49-F238E27FC236}">
                <a16:creationId xmlns:a16="http://schemas.microsoft.com/office/drawing/2014/main" id="{E168807B-8621-3198-500E-65959FCA6AC0}"/>
              </a:ext>
            </a:extLst>
          </p:cNvPr>
          <p:cNvPicPr>
            <a:picLocks noChangeAspect="1"/>
          </p:cNvPicPr>
          <p:nvPr/>
        </p:nvPicPr>
        <p:blipFill>
          <a:blip r:embed="rId5"/>
          <a:stretch>
            <a:fillRect/>
          </a:stretch>
        </p:blipFill>
        <p:spPr>
          <a:xfrm>
            <a:off x="6956723" y="4601331"/>
            <a:ext cx="1814304" cy="1004530"/>
          </a:xfrm>
          <a:prstGeom prst="rect">
            <a:avLst/>
          </a:prstGeom>
        </p:spPr>
      </p:pic>
    </p:spTree>
    <p:extLst>
      <p:ext uri="{BB962C8B-B14F-4D97-AF65-F5344CB8AC3E}">
        <p14:creationId xmlns:p14="http://schemas.microsoft.com/office/powerpoint/2010/main" val="364849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Product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1412997"/>
            <a:ext cx="4262705"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3. </a:t>
            </a:r>
            <a:r>
              <a:rPr lang="en-US" dirty="0">
                <a:latin typeface="Arial" panose="020B0604020202020204" pitchFamily="34" charset="0"/>
                <a:cs typeface="Arial" panose="020B0604020202020204" pitchFamily="34" charset="0"/>
              </a:rPr>
              <a:t>What is the most selling product line?</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120EF3-ACBF-2D33-7E8D-C38ACE41F95E}"/>
              </a:ext>
            </a:extLst>
          </p:cNvPr>
          <p:cNvSpPr txBox="1"/>
          <p:nvPr/>
        </p:nvSpPr>
        <p:spPr>
          <a:xfrm>
            <a:off x="704781" y="3747995"/>
            <a:ext cx="4132395"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4. What is the total revenue by month?</a:t>
            </a:r>
          </a:p>
        </p:txBody>
      </p:sp>
      <p:pic>
        <p:nvPicPr>
          <p:cNvPr id="18" name="Picture 17">
            <a:extLst>
              <a:ext uri="{FF2B5EF4-FFF2-40B4-BE49-F238E27FC236}">
                <a16:creationId xmlns:a16="http://schemas.microsoft.com/office/drawing/2014/main" id="{52929525-EB9C-B75F-0B88-2B89F33355FC}"/>
              </a:ext>
            </a:extLst>
          </p:cNvPr>
          <p:cNvPicPr>
            <a:picLocks noChangeAspect="1"/>
          </p:cNvPicPr>
          <p:nvPr/>
        </p:nvPicPr>
        <p:blipFill>
          <a:blip r:embed="rId2"/>
          <a:stretch>
            <a:fillRect/>
          </a:stretch>
        </p:blipFill>
        <p:spPr>
          <a:xfrm>
            <a:off x="1141305" y="2322187"/>
            <a:ext cx="5172797" cy="885949"/>
          </a:xfrm>
          <a:prstGeom prst="rect">
            <a:avLst/>
          </a:prstGeom>
        </p:spPr>
      </p:pic>
      <p:pic>
        <p:nvPicPr>
          <p:cNvPr id="20" name="Picture 19">
            <a:extLst>
              <a:ext uri="{FF2B5EF4-FFF2-40B4-BE49-F238E27FC236}">
                <a16:creationId xmlns:a16="http://schemas.microsoft.com/office/drawing/2014/main" id="{418947B8-278A-F3CF-E5C7-00ECBA71F57B}"/>
              </a:ext>
            </a:extLst>
          </p:cNvPr>
          <p:cNvPicPr>
            <a:picLocks noChangeAspect="1"/>
          </p:cNvPicPr>
          <p:nvPr/>
        </p:nvPicPr>
        <p:blipFill>
          <a:blip r:embed="rId3"/>
          <a:stretch>
            <a:fillRect/>
          </a:stretch>
        </p:blipFill>
        <p:spPr>
          <a:xfrm>
            <a:off x="7414496" y="1987921"/>
            <a:ext cx="2206652" cy="1441079"/>
          </a:xfrm>
          <a:prstGeom prst="rect">
            <a:avLst/>
          </a:prstGeom>
        </p:spPr>
      </p:pic>
      <p:pic>
        <p:nvPicPr>
          <p:cNvPr id="22" name="Picture 21">
            <a:extLst>
              <a:ext uri="{FF2B5EF4-FFF2-40B4-BE49-F238E27FC236}">
                <a16:creationId xmlns:a16="http://schemas.microsoft.com/office/drawing/2014/main" id="{51A076A7-3D8B-7C75-ECEC-8A7D767DF913}"/>
              </a:ext>
            </a:extLst>
          </p:cNvPr>
          <p:cNvPicPr>
            <a:picLocks noChangeAspect="1"/>
          </p:cNvPicPr>
          <p:nvPr/>
        </p:nvPicPr>
        <p:blipFill>
          <a:blip r:embed="rId4"/>
          <a:stretch>
            <a:fillRect/>
          </a:stretch>
        </p:blipFill>
        <p:spPr>
          <a:xfrm>
            <a:off x="7414496" y="4518647"/>
            <a:ext cx="2206652" cy="941305"/>
          </a:xfrm>
          <a:prstGeom prst="rect">
            <a:avLst/>
          </a:prstGeom>
        </p:spPr>
      </p:pic>
      <p:pic>
        <p:nvPicPr>
          <p:cNvPr id="24" name="Picture 23">
            <a:extLst>
              <a:ext uri="{FF2B5EF4-FFF2-40B4-BE49-F238E27FC236}">
                <a16:creationId xmlns:a16="http://schemas.microsoft.com/office/drawing/2014/main" id="{8466F6F7-5376-87AF-FAA4-59FCBEFC26ED}"/>
              </a:ext>
            </a:extLst>
          </p:cNvPr>
          <p:cNvPicPr>
            <a:picLocks noChangeAspect="1"/>
          </p:cNvPicPr>
          <p:nvPr/>
        </p:nvPicPr>
        <p:blipFill>
          <a:blip r:embed="rId5"/>
          <a:stretch>
            <a:fillRect/>
          </a:stretch>
        </p:blipFill>
        <p:spPr>
          <a:xfrm>
            <a:off x="992176" y="4657186"/>
            <a:ext cx="5321926" cy="664228"/>
          </a:xfrm>
          <a:prstGeom prst="rect">
            <a:avLst/>
          </a:prstGeom>
        </p:spPr>
      </p:pic>
    </p:spTree>
    <p:extLst>
      <p:ext uri="{BB962C8B-B14F-4D97-AF65-F5344CB8AC3E}">
        <p14:creationId xmlns:p14="http://schemas.microsoft.com/office/powerpoint/2010/main" val="52315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Product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1412997"/>
            <a:ext cx="4376519"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5. </a:t>
            </a:r>
            <a:r>
              <a:rPr lang="en-US" dirty="0">
                <a:latin typeface="Arial" panose="020B0604020202020204" pitchFamily="34" charset="0"/>
                <a:cs typeface="Arial" panose="020B0604020202020204" pitchFamily="34" charset="0"/>
              </a:rPr>
              <a:t>Which month had the highest COGS?</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120EF3-ACBF-2D33-7E8D-C38ACE41F95E}"/>
              </a:ext>
            </a:extLst>
          </p:cNvPr>
          <p:cNvSpPr txBox="1"/>
          <p:nvPr/>
        </p:nvSpPr>
        <p:spPr>
          <a:xfrm>
            <a:off x="704781" y="3747995"/>
            <a:ext cx="5211387"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6. </a:t>
            </a:r>
            <a:r>
              <a:rPr lang="en-US" dirty="0">
                <a:latin typeface="Arial" panose="020B0604020202020204" pitchFamily="34" charset="0"/>
                <a:cs typeface="Arial" panose="020B0604020202020204" pitchFamily="34" charset="0"/>
              </a:rPr>
              <a:t>Which product line had the largest revenue?</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630A7C3-EEE7-3AD4-F8A7-90E018334873}"/>
              </a:ext>
            </a:extLst>
          </p:cNvPr>
          <p:cNvPicPr>
            <a:picLocks noChangeAspect="1"/>
          </p:cNvPicPr>
          <p:nvPr/>
        </p:nvPicPr>
        <p:blipFill>
          <a:blip r:embed="rId2"/>
          <a:stretch>
            <a:fillRect/>
          </a:stretch>
        </p:blipFill>
        <p:spPr>
          <a:xfrm>
            <a:off x="7398190" y="2254248"/>
            <a:ext cx="2173415" cy="1049235"/>
          </a:xfrm>
          <a:prstGeom prst="rect">
            <a:avLst/>
          </a:prstGeom>
        </p:spPr>
      </p:pic>
      <p:pic>
        <p:nvPicPr>
          <p:cNvPr id="8" name="Picture 7">
            <a:extLst>
              <a:ext uri="{FF2B5EF4-FFF2-40B4-BE49-F238E27FC236}">
                <a16:creationId xmlns:a16="http://schemas.microsoft.com/office/drawing/2014/main" id="{A11B4290-4E36-71BF-088A-5166647F0D21}"/>
              </a:ext>
            </a:extLst>
          </p:cNvPr>
          <p:cNvPicPr>
            <a:picLocks noChangeAspect="1"/>
          </p:cNvPicPr>
          <p:nvPr/>
        </p:nvPicPr>
        <p:blipFill>
          <a:blip r:embed="rId3"/>
          <a:stretch>
            <a:fillRect/>
          </a:stretch>
        </p:blipFill>
        <p:spPr>
          <a:xfrm>
            <a:off x="1209790" y="2447728"/>
            <a:ext cx="4885271" cy="662277"/>
          </a:xfrm>
          <a:prstGeom prst="rect">
            <a:avLst/>
          </a:prstGeom>
        </p:spPr>
      </p:pic>
      <p:pic>
        <p:nvPicPr>
          <p:cNvPr id="10" name="Picture 9">
            <a:extLst>
              <a:ext uri="{FF2B5EF4-FFF2-40B4-BE49-F238E27FC236}">
                <a16:creationId xmlns:a16="http://schemas.microsoft.com/office/drawing/2014/main" id="{5D351E98-42B9-4B69-FACF-EA3E662DCDFD}"/>
              </a:ext>
            </a:extLst>
          </p:cNvPr>
          <p:cNvPicPr>
            <a:picLocks noChangeAspect="1"/>
          </p:cNvPicPr>
          <p:nvPr/>
        </p:nvPicPr>
        <p:blipFill>
          <a:blip r:embed="rId4"/>
          <a:stretch>
            <a:fillRect/>
          </a:stretch>
        </p:blipFill>
        <p:spPr>
          <a:xfrm>
            <a:off x="1209790" y="4713875"/>
            <a:ext cx="4885271" cy="630094"/>
          </a:xfrm>
          <a:prstGeom prst="rect">
            <a:avLst/>
          </a:prstGeom>
        </p:spPr>
      </p:pic>
      <p:pic>
        <p:nvPicPr>
          <p:cNvPr id="13" name="Picture 12">
            <a:extLst>
              <a:ext uri="{FF2B5EF4-FFF2-40B4-BE49-F238E27FC236}">
                <a16:creationId xmlns:a16="http://schemas.microsoft.com/office/drawing/2014/main" id="{7E0FD857-7BCF-80D1-E46B-BFB72062C0DE}"/>
              </a:ext>
            </a:extLst>
          </p:cNvPr>
          <p:cNvPicPr>
            <a:picLocks noChangeAspect="1"/>
          </p:cNvPicPr>
          <p:nvPr/>
        </p:nvPicPr>
        <p:blipFill>
          <a:blip r:embed="rId5"/>
          <a:stretch>
            <a:fillRect/>
          </a:stretch>
        </p:blipFill>
        <p:spPr>
          <a:xfrm>
            <a:off x="7398190" y="4407838"/>
            <a:ext cx="2324301" cy="1242168"/>
          </a:xfrm>
          <a:prstGeom prst="rect">
            <a:avLst/>
          </a:prstGeom>
        </p:spPr>
      </p:pic>
    </p:spTree>
    <p:extLst>
      <p:ext uri="{BB962C8B-B14F-4D97-AF65-F5344CB8AC3E}">
        <p14:creationId xmlns:p14="http://schemas.microsoft.com/office/powerpoint/2010/main" val="17187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Product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1412997"/>
            <a:ext cx="4775666"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7. </a:t>
            </a:r>
            <a:r>
              <a:rPr lang="en-US" dirty="0">
                <a:latin typeface="Arial" panose="020B0604020202020204" pitchFamily="34" charset="0"/>
                <a:cs typeface="Arial" panose="020B0604020202020204" pitchFamily="34" charset="0"/>
              </a:rPr>
              <a:t>What is the city with the largest revenue?</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120EF3-ACBF-2D33-7E8D-C38ACE41F95E}"/>
              </a:ext>
            </a:extLst>
          </p:cNvPr>
          <p:cNvSpPr txBox="1"/>
          <p:nvPr/>
        </p:nvSpPr>
        <p:spPr>
          <a:xfrm>
            <a:off x="704781" y="3747995"/>
            <a:ext cx="5211387"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8. </a:t>
            </a:r>
            <a:r>
              <a:rPr lang="en-US" dirty="0">
                <a:latin typeface="Arial" panose="020B0604020202020204" pitchFamily="34" charset="0"/>
                <a:cs typeface="Arial" panose="020B0604020202020204" pitchFamily="34" charset="0"/>
              </a:rPr>
              <a:t>What product line had the largest VAT?</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BB941E8-7952-274E-5BBD-3E5AEC0BF4BF}"/>
              </a:ext>
            </a:extLst>
          </p:cNvPr>
          <p:cNvPicPr>
            <a:picLocks noChangeAspect="1"/>
          </p:cNvPicPr>
          <p:nvPr/>
        </p:nvPicPr>
        <p:blipFill>
          <a:blip r:embed="rId2"/>
          <a:stretch>
            <a:fillRect/>
          </a:stretch>
        </p:blipFill>
        <p:spPr>
          <a:xfrm>
            <a:off x="1195335" y="2439387"/>
            <a:ext cx="4016086" cy="670618"/>
          </a:xfrm>
          <a:prstGeom prst="rect">
            <a:avLst/>
          </a:prstGeom>
        </p:spPr>
      </p:pic>
      <p:pic>
        <p:nvPicPr>
          <p:cNvPr id="11" name="Picture 10">
            <a:extLst>
              <a:ext uri="{FF2B5EF4-FFF2-40B4-BE49-F238E27FC236}">
                <a16:creationId xmlns:a16="http://schemas.microsoft.com/office/drawing/2014/main" id="{8928C30A-A6C3-D20A-13A7-ED7172435AE4}"/>
              </a:ext>
            </a:extLst>
          </p:cNvPr>
          <p:cNvPicPr>
            <a:picLocks noChangeAspect="1"/>
          </p:cNvPicPr>
          <p:nvPr/>
        </p:nvPicPr>
        <p:blipFill>
          <a:blip r:embed="rId3"/>
          <a:stretch>
            <a:fillRect/>
          </a:stretch>
        </p:blipFill>
        <p:spPr>
          <a:xfrm>
            <a:off x="6980581" y="2288853"/>
            <a:ext cx="2257740" cy="971686"/>
          </a:xfrm>
          <a:prstGeom prst="rect">
            <a:avLst/>
          </a:prstGeom>
        </p:spPr>
      </p:pic>
      <p:pic>
        <p:nvPicPr>
          <p:cNvPr id="15" name="Picture 14">
            <a:extLst>
              <a:ext uri="{FF2B5EF4-FFF2-40B4-BE49-F238E27FC236}">
                <a16:creationId xmlns:a16="http://schemas.microsoft.com/office/drawing/2014/main" id="{E9830BAD-88F3-9341-FA90-58D10BCC3E75}"/>
              </a:ext>
            </a:extLst>
          </p:cNvPr>
          <p:cNvPicPr>
            <a:picLocks noChangeAspect="1"/>
          </p:cNvPicPr>
          <p:nvPr/>
        </p:nvPicPr>
        <p:blipFill>
          <a:blip r:embed="rId4"/>
          <a:stretch>
            <a:fillRect/>
          </a:stretch>
        </p:blipFill>
        <p:spPr>
          <a:xfrm>
            <a:off x="1195335" y="4763224"/>
            <a:ext cx="4823878" cy="624894"/>
          </a:xfrm>
          <a:prstGeom prst="rect">
            <a:avLst/>
          </a:prstGeom>
        </p:spPr>
      </p:pic>
      <p:pic>
        <p:nvPicPr>
          <p:cNvPr id="17" name="Picture 16">
            <a:extLst>
              <a:ext uri="{FF2B5EF4-FFF2-40B4-BE49-F238E27FC236}">
                <a16:creationId xmlns:a16="http://schemas.microsoft.com/office/drawing/2014/main" id="{8D0C95FA-B079-9D3C-E9B0-E6A3AE1EE1E4}"/>
              </a:ext>
            </a:extLst>
          </p:cNvPr>
          <p:cNvPicPr>
            <a:picLocks noChangeAspect="1"/>
          </p:cNvPicPr>
          <p:nvPr/>
        </p:nvPicPr>
        <p:blipFill>
          <a:blip r:embed="rId5"/>
          <a:stretch>
            <a:fillRect/>
          </a:stretch>
        </p:blipFill>
        <p:spPr>
          <a:xfrm>
            <a:off x="7073041" y="4435535"/>
            <a:ext cx="2072820" cy="1280271"/>
          </a:xfrm>
          <a:prstGeom prst="rect">
            <a:avLst/>
          </a:prstGeom>
        </p:spPr>
      </p:pic>
    </p:spTree>
    <p:extLst>
      <p:ext uri="{BB962C8B-B14F-4D97-AF65-F5344CB8AC3E}">
        <p14:creationId xmlns:p14="http://schemas.microsoft.com/office/powerpoint/2010/main" val="392487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Product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0555" y="1331120"/>
            <a:ext cx="10414323"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9. </a:t>
            </a:r>
            <a:r>
              <a:rPr lang="en-US" dirty="0">
                <a:latin typeface="Arial" panose="020B0604020202020204" pitchFamily="34" charset="0"/>
                <a:cs typeface="Arial" panose="020B0604020202020204" pitchFamily="34" charset="0"/>
              </a:rPr>
              <a:t>Fetch each product line and add a column to those product line showing "Good", "Bad". Good if its greater than average sales?</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120EF3-ACBF-2D33-7E8D-C38ACE41F95E}"/>
              </a:ext>
            </a:extLst>
          </p:cNvPr>
          <p:cNvSpPr txBox="1"/>
          <p:nvPr/>
        </p:nvSpPr>
        <p:spPr>
          <a:xfrm>
            <a:off x="700555" y="4237836"/>
            <a:ext cx="6878027"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10. </a:t>
            </a:r>
            <a:r>
              <a:rPr lang="en-US" dirty="0">
                <a:latin typeface="Arial" panose="020B0604020202020204" pitchFamily="34" charset="0"/>
                <a:cs typeface="Arial" panose="020B0604020202020204" pitchFamily="34" charset="0"/>
              </a:rPr>
              <a:t>Which branch sold more products than average product sold?</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2FED138-1C48-90EC-F00B-DCA8A55D285E}"/>
              </a:ext>
            </a:extLst>
          </p:cNvPr>
          <p:cNvPicPr>
            <a:picLocks noChangeAspect="1"/>
          </p:cNvPicPr>
          <p:nvPr/>
        </p:nvPicPr>
        <p:blipFill>
          <a:blip r:embed="rId2"/>
          <a:stretch>
            <a:fillRect/>
          </a:stretch>
        </p:blipFill>
        <p:spPr>
          <a:xfrm>
            <a:off x="1094963" y="2259336"/>
            <a:ext cx="6035563" cy="1569856"/>
          </a:xfrm>
          <a:prstGeom prst="rect">
            <a:avLst/>
          </a:prstGeom>
        </p:spPr>
      </p:pic>
      <p:pic>
        <p:nvPicPr>
          <p:cNvPr id="9" name="Picture 8">
            <a:extLst>
              <a:ext uri="{FF2B5EF4-FFF2-40B4-BE49-F238E27FC236}">
                <a16:creationId xmlns:a16="http://schemas.microsoft.com/office/drawing/2014/main" id="{67D69A69-03DB-110F-4865-18B3D23769F8}"/>
              </a:ext>
            </a:extLst>
          </p:cNvPr>
          <p:cNvPicPr>
            <a:picLocks noChangeAspect="1"/>
          </p:cNvPicPr>
          <p:nvPr/>
        </p:nvPicPr>
        <p:blipFill>
          <a:blip r:embed="rId3"/>
          <a:stretch>
            <a:fillRect/>
          </a:stretch>
        </p:blipFill>
        <p:spPr>
          <a:xfrm>
            <a:off x="8943881" y="2423180"/>
            <a:ext cx="2972058" cy="1242168"/>
          </a:xfrm>
          <a:prstGeom prst="rect">
            <a:avLst/>
          </a:prstGeom>
        </p:spPr>
      </p:pic>
      <p:pic>
        <p:nvPicPr>
          <p:cNvPr id="13" name="Picture 12">
            <a:extLst>
              <a:ext uri="{FF2B5EF4-FFF2-40B4-BE49-F238E27FC236}">
                <a16:creationId xmlns:a16="http://schemas.microsoft.com/office/drawing/2014/main" id="{3A3A175A-0925-33E9-CBEC-651293F7E777}"/>
              </a:ext>
            </a:extLst>
          </p:cNvPr>
          <p:cNvPicPr>
            <a:picLocks noChangeAspect="1"/>
          </p:cNvPicPr>
          <p:nvPr/>
        </p:nvPicPr>
        <p:blipFill rotWithShape="1">
          <a:blip r:embed="rId4"/>
          <a:srcRect l="947" b="19293"/>
          <a:stretch/>
        </p:blipFill>
        <p:spPr>
          <a:xfrm>
            <a:off x="1094963" y="4897626"/>
            <a:ext cx="7888542" cy="369045"/>
          </a:xfrm>
          <a:prstGeom prst="rect">
            <a:avLst/>
          </a:prstGeom>
        </p:spPr>
      </p:pic>
      <p:pic>
        <p:nvPicPr>
          <p:cNvPr id="16" name="Picture 15">
            <a:extLst>
              <a:ext uri="{FF2B5EF4-FFF2-40B4-BE49-F238E27FC236}">
                <a16:creationId xmlns:a16="http://schemas.microsoft.com/office/drawing/2014/main" id="{DD6A93DC-0D1D-AC46-8D74-8508C5DA5A6C}"/>
              </a:ext>
            </a:extLst>
          </p:cNvPr>
          <p:cNvPicPr>
            <a:picLocks noChangeAspect="1"/>
          </p:cNvPicPr>
          <p:nvPr/>
        </p:nvPicPr>
        <p:blipFill rotWithShape="1">
          <a:blip r:embed="rId5"/>
          <a:srcRect r="1301"/>
          <a:stretch/>
        </p:blipFill>
        <p:spPr>
          <a:xfrm>
            <a:off x="1094963" y="5266671"/>
            <a:ext cx="7888542" cy="314369"/>
          </a:xfrm>
          <a:prstGeom prst="rect">
            <a:avLst/>
          </a:prstGeom>
        </p:spPr>
      </p:pic>
      <p:pic>
        <p:nvPicPr>
          <p:cNvPr id="19" name="Picture 18">
            <a:extLst>
              <a:ext uri="{FF2B5EF4-FFF2-40B4-BE49-F238E27FC236}">
                <a16:creationId xmlns:a16="http://schemas.microsoft.com/office/drawing/2014/main" id="{CB660BBF-2671-C8A0-2E05-8CB9FCB6174C}"/>
              </a:ext>
            </a:extLst>
          </p:cNvPr>
          <p:cNvPicPr>
            <a:picLocks noChangeAspect="1"/>
          </p:cNvPicPr>
          <p:nvPr/>
        </p:nvPicPr>
        <p:blipFill>
          <a:blip r:embed="rId6"/>
          <a:stretch>
            <a:fillRect/>
          </a:stretch>
        </p:blipFill>
        <p:spPr>
          <a:xfrm>
            <a:off x="9541764" y="4802449"/>
            <a:ext cx="2079818" cy="724431"/>
          </a:xfrm>
          <a:prstGeom prst="rect">
            <a:avLst/>
          </a:prstGeom>
        </p:spPr>
      </p:pic>
    </p:spTree>
    <p:extLst>
      <p:ext uri="{BB962C8B-B14F-4D97-AF65-F5344CB8AC3E}">
        <p14:creationId xmlns:p14="http://schemas.microsoft.com/office/powerpoint/2010/main" val="20503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Product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1412997"/>
            <a:ext cx="5912709"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11. </a:t>
            </a:r>
            <a:r>
              <a:rPr lang="en-US" dirty="0">
                <a:latin typeface="Arial" panose="020B0604020202020204" pitchFamily="34" charset="0"/>
                <a:cs typeface="Arial" panose="020B0604020202020204" pitchFamily="34" charset="0"/>
              </a:rPr>
              <a:t>What is the most common product line by gender?</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120EF3-ACBF-2D33-7E8D-C38ACE41F95E}"/>
              </a:ext>
            </a:extLst>
          </p:cNvPr>
          <p:cNvSpPr txBox="1"/>
          <p:nvPr/>
        </p:nvSpPr>
        <p:spPr>
          <a:xfrm>
            <a:off x="704781" y="3747995"/>
            <a:ext cx="5696019"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What is the average rating of each product line?</a:t>
            </a:r>
            <a:endParaRPr lang="en-IN"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D34432D-7D1B-524A-82D8-81AAC7CFAAA4}"/>
              </a:ext>
            </a:extLst>
          </p:cNvPr>
          <p:cNvPicPr>
            <a:picLocks noChangeAspect="1"/>
          </p:cNvPicPr>
          <p:nvPr/>
        </p:nvPicPr>
        <p:blipFill rotWithShape="1">
          <a:blip r:embed="rId2"/>
          <a:srcRect l="1422" b="25442"/>
          <a:stretch/>
        </p:blipFill>
        <p:spPr>
          <a:xfrm>
            <a:off x="1357766" y="2289132"/>
            <a:ext cx="6028918" cy="369333"/>
          </a:xfrm>
          <a:prstGeom prst="rect">
            <a:avLst/>
          </a:prstGeom>
        </p:spPr>
      </p:pic>
      <p:pic>
        <p:nvPicPr>
          <p:cNvPr id="16" name="Picture 15">
            <a:extLst>
              <a:ext uri="{FF2B5EF4-FFF2-40B4-BE49-F238E27FC236}">
                <a16:creationId xmlns:a16="http://schemas.microsoft.com/office/drawing/2014/main" id="{582B50E3-634B-0E55-7F42-D556A16AE277}"/>
              </a:ext>
            </a:extLst>
          </p:cNvPr>
          <p:cNvPicPr>
            <a:picLocks noChangeAspect="1"/>
          </p:cNvPicPr>
          <p:nvPr/>
        </p:nvPicPr>
        <p:blipFill rotWithShape="1">
          <a:blip r:embed="rId3"/>
          <a:srcRect r="3965" b="8572"/>
          <a:stretch/>
        </p:blipFill>
        <p:spPr>
          <a:xfrm>
            <a:off x="1357767" y="2656419"/>
            <a:ext cx="6028918" cy="365807"/>
          </a:xfrm>
          <a:prstGeom prst="rect">
            <a:avLst/>
          </a:prstGeom>
        </p:spPr>
      </p:pic>
      <p:pic>
        <p:nvPicPr>
          <p:cNvPr id="19" name="Picture 18">
            <a:extLst>
              <a:ext uri="{FF2B5EF4-FFF2-40B4-BE49-F238E27FC236}">
                <a16:creationId xmlns:a16="http://schemas.microsoft.com/office/drawing/2014/main" id="{5A6E896F-BE60-4A5B-9244-4097DBBB5997}"/>
              </a:ext>
            </a:extLst>
          </p:cNvPr>
          <p:cNvPicPr>
            <a:picLocks noChangeAspect="1"/>
          </p:cNvPicPr>
          <p:nvPr/>
        </p:nvPicPr>
        <p:blipFill>
          <a:blip r:embed="rId4"/>
          <a:stretch>
            <a:fillRect/>
          </a:stretch>
        </p:blipFill>
        <p:spPr>
          <a:xfrm>
            <a:off x="1357765" y="4783009"/>
            <a:ext cx="5696018" cy="744204"/>
          </a:xfrm>
          <a:prstGeom prst="rect">
            <a:avLst/>
          </a:prstGeom>
        </p:spPr>
      </p:pic>
      <p:pic>
        <p:nvPicPr>
          <p:cNvPr id="21" name="Picture 20">
            <a:extLst>
              <a:ext uri="{FF2B5EF4-FFF2-40B4-BE49-F238E27FC236}">
                <a16:creationId xmlns:a16="http://schemas.microsoft.com/office/drawing/2014/main" id="{6C735746-CAC5-E3B1-48A8-DA219463951A}"/>
              </a:ext>
            </a:extLst>
          </p:cNvPr>
          <p:cNvPicPr>
            <a:picLocks noChangeAspect="1"/>
          </p:cNvPicPr>
          <p:nvPr/>
        </p:nvPicPr>
        <p:blipFill>
          <a:blip r:embed="rId5"/>
          <a:stretch>
            <a:fillRect/>
          </a:stretch>
        </p:blipFill>
        <p:spPr>
          <a:xfrm>
            <a:off x="8837447" y="4425696"/>
            <a:ext cx="2268714" cy="1342878"/>
          </a:xfrm>
          <a:prstGeom prst="rect">
            <a:avLst/>
          </a:prstGeom>
        </p:spPr>
      </p:pic>
      <p:pic>
        <p:nvPicPr>
          <p:cNvPr id="7" name="Picture 6">
            <a:extLst>
              <a:ext uri="{FF2B5EF4-FFF2-40B4-BE49-F238E27FC236}">
                <a16:creationId xmlns:a16="http://schemas.microsoft.com/office/drawing/2014/main" id="{04B49131-088C-5705-7761-CF1608BCB43D}"/>
              </a:ext>
            </a:extLst>
          </p:cNvPr>
          <p:cNvPicPr>
            <a:picLocks noChangeAspect="1"/>
          </p:cNvPicPr>
          <p:nvPr/>
        </p:nvPicPr>
        <p:blipFill>
          <a:blip r:embed="rId6"/>
          <a:stretch>
            <a:fillRect/>
          </a:stretch>
        </p:blipFill>
        <p:spPr>
          <a:xfrm>
            <a:off x="8744877" y="1522762"/>
            <a:ext cx="2453853" cy="2225233"/>
          </a:xfrm>
          <a:prstGeom prst="rect">
            <a:avLst/>
          </a:prstGeom>
        </p:spPr>
      </p:pic>
    </p:spTree>
    <p:extLst>
      <p:ext uri="{BB962C8B-B14F-4D97-AF65-F5344CB8AC3E}">
        <p14:creationId xmlns:p14="http://schemas.microsoft.com/office/powerpoint/2010/main" val="57682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Sales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1412997"/>
            <a:ext cx="6647974"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1. Number of sales made in each time of the day per weekday</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B120EF3-ACBF-2D33-7E8D-C38ACE41F95E}"/>
              </a:ext>
            </a:extLst>
          </p:cNvPr>
          <p:cNvSpPr txBox="1"/>
          <p:nvPr/>
        </p:nvSpPr>
        <p:spPr>
          <a:xfrm>
            <a:off x="704781" y="4186907"/>
            <a:ext cx="6370872"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Which of the customer types brings the most revenue?</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843692E-175C-BEC1-CB15-91A0766C6A89}"/>
              </a:ext>
            </a:extLst>
          </p:cNvPr>
          <p:cNvPicPr>
            <a:picLocks noChangeAspect="1"/>
          </p:cNvPicPr>
          <p:nvPr/>
        </p:nvPicPr>
        <p:blipFill>
          <a:blip r:embed="rId2"/>
          <a:stretch>
            <a:fillRect/>
          </a:stretch>
        </p:blipFill>
        <p:spPr>
          <a:xfrm>
            <a:off x="1332115" y="5013298"/>
            <a:ext cx="6020640" cy="714475"/>
          </a:xfrm>
          <a:prstGeom prst="rect">
            <a:avLst/>
          </a:prstGeom>
        </p:spPr>
      </p:pic>
      <p:pic>
        <p:nvPicPr>
          <p:cNvPr id="13" name="Picture 12">
            <a:extLst>
              <a:ext uri="{FF2B5EF4-FFF2-40B4-BE49-F238E27FC236}">
                <a16:creationId xmlns:a16="http://schemas.microsoft.com/office/drawing/2014/main" id="{EDD83FCF-4CDE-9BE0-FB31-0A6B84E55768}"/>
              </a:ext>
            </a:extLst>
          </p:cNvPr>
          <p:cNvPicPr>
            <a:picLocks noChangeAspect="1"/>
          </p:cNvPicPr>
          <p:nvPr/>
        </p:nvPicPr>
        <p:blipFill>
          <a:blip r:embed="rId3"/>
          <a:stretch>
            <a:fillRect/>
          </a:stretch>
        </p:blipFill>
        <p:spPr>
          <a:xfrm>
            <a:off x="8701715" y="4997891"/>
            <a:ext cx="2342832" cy="729882"/>
          </a:xfrm>
          <a:prstGeom prst="rect">
            <a:avLst/>
          </a:prstGeom>
        </p:spPr>
      </p:pic>
      <p:pic>
        <p:nvPicPr>
          <p:cNvPr id="15" name="Picture 14">
            <a:extLst>
              <a:ext uri="{FF2B5EF4-FFF2-40B4-BE49-F238E27FC236}">
                <a16:creationId xmlns:a16="http://schemas.microsoft.com/office/drawing/2014/main" id="{3D9D100F-DFA9-20E3-D252-F9CECB1CE6DF}"/>
              </a:ext>
            </a:extLst>
          </p:cNvPr>
          <p:cNvPicPr>
            <a:picLocks noChangeAspect="1"/>
          </p:cNvPicPr>
          <p:nvPr/>
        </p:nvPicPr>
        <p:blipFill>
          <a:blip r:embed="rId4"/>
          <a:stretch>
            <a:fillRect/>
          </a:stretch>
        </p:blipFill>
        <p:spPr>
          <a:xfrm>
            <a:off x="1332115" y="2092900"/>
            <a:ext cx="5791702" cy="1722269"/>
          </a:xfrm>
          <a:prstGeom prst="rect">
            <a:avLst/>
          </a:prstGeom>
        </p:spPr>
      </p:pic>
      <p:pic>
        <p:nvPicPr>
          <p:cNvPr id="17" name="Picture 16">
            <a:extLst>
              <a:ext uri="{FF2B5EF4-FFF2-40B4-BE49-F238E27FC236}">
                <a16:creationId xmlns:a16="http://schemas.microsoft.com/office/drawing/2014/main" id="{BE13B18F-9218-0AA2-3F38-A397AD26E9C2}"/>
              </a:ext>
            </a:extLst>
          </p:cNvPr>
          <p:cNvPicPr>
            <a:picLocks noChangeAspect="1"/>
          </p:cNvPicPr>
          <p:nvPr/>
        </p:nvPicPr>
        <p:blipFill>
          <a:blip r:embed="rId5"/>
          <a:stretch>
            <a:fillRect/>
          </a:stretch>
        </p:blipFill>
        <p:spPr>
          <a:xfrm>
            <a:off x="8672877" y="1658618"/>
            <a:ext cx="2400508" cy="2712955"/>
          </a:xfrm>
          <a:prstGeom prst="rect">
            <a:avLst/>
          </a:prstGeom>
        </p:spPr>
      </p:pic>
    </p:spTree>
    <p:extLst>
      <p:ext uri="{BB962C8B-B14F-4D97-AF65-F5344CB8AC3E}">
        <p14:creationId xmlns:p14="http://schemas.microsoft.com/office/powerpoint/2010/main" val="18269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Sales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4165341"/>
            <a:ext cx="6998775"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4. </a:t>
            </a:r>
            <a:r>
              <a:rPr lang="en-US" dirty="0">
                <a:latin typeface="Arial" panose="020B0604020202020204" pitchFamily="34" charset="0"/>
                <a:cs typeface="Arial" panose="020B0604020202020204" pitchFamily="34" charset="0"/>
              </a:rPr>
              <a:t>Which city has the largest tax percent / VAT (Value Added Tax) ?</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0B5F573-41CE-FA6E-D84D-33FB6A03713B}"/>
              </a:ext>
            </a:extLst>
          </p:cNvPr>
          <p:cNvPicPr>
            <a:picLocks noChangeAspect="1"/>
          </p:cNvPicPr>
          <p:nvPr/>
        </p:nvPicPr>
        <p:blipFill>
          <a:blip r:embed="rId2"/>
          <a:stretch>
            <a:fillRect/>
          </a:stretch>
        </p:blipFill>
        <p:spPr>
          <a:xfrm>
            <a:off x="1543019" y="4934770"/>
            <a:ext cx="4896533" cy="743054"/>
          </a:xfrm>
          <a:prstGeom prst="rect">
            <a:avLst/>
          </a:prstGeom>
        </p:spPr>
      </p:pic>
      <p:pic>
        <p:nvPicPr>
          <p:cNvPr id="11" name="Picture 10">
            <a:extLst>
              <a:ext uri="{FF2B5EF4-FFF2-40B4-BE49-F238E27FC236}">
                <a16:creationId xmlns:a16="http://schemas.microsoft.com/office/drawing/2014/main" id="{CA44CA2F-1EAB-B348-2C54-B7A150C0A9DB}"/>
              </a:ext>
            </a:extLst>
          </p:cNvPr>
          <p:cNvPicPr>
            <a:picLocks noChangeAspect="1"/>
          </p:cNvPicPr>
          <p:nvPr/>
        </p:nvPicPr>
        <p:blipFill>
          <a:blip r:embed="rId3"/>
          <a:stretch>
            <a:fillRect/>
          </a:stretch>
        </p:blipFill>
        <p:spPr>
          <a:xfrm>
            <a:off x="8881336" y="4810928"/>
            <a:ext cx="1952898" cy="990738"/>
          </a:xfrm>
          <a:prstGeom prst="rect">
            <a:avLst/>
          </a:prstGeom>
        </p:spPr>
      </p:pic>
      <p:sp>
        <p:nvSpPr>
          <p:cNvPr id="14" name="TextBox 13">
            <a:extLst>
              <a:ext uri="{FF2B5EF4-FFF2-40B4-BE49-F238E27FC236}">
                <a16:creationId xmlns:a16="http://schemas.microsoft.com/office/drawing/2014/main" id="{85456681-9861-ED8E-695F-B1B90DBFCDA8}"/>
              </a:ext>
            </a:extLst>
          </p:cNvPr>
          <p:cNvSpPr txBox="1"/>
          <p:nvPr/>
        </p:nvSpPr>
        <p:spPr>
          <a:xfrm>
            <a:off x="704781" y="1412997"/>
            <a:ext cx="6660798"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3. Number of sales made in each time of the day per weekend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43A42B04-920B-D4C4-00C7-849ED4FF7B23}"/>
              </a:ext>
            </a:extLst>
          </p:cNvPr>
          <p:cNvPicPr>
            <a:picLocks noChangeAspect="1"/>
          </p:cNvPicPr>
          <p:nvPr/>
        </p:nvPicPr>
        <p:blipFill>
          <a:blip r:embed="rId4"/>
          <a:stretch>
            <a:fillRect/>
          </a:stretch>
        </p:blipFill>
        <p:spPr>
          <a:xfrm>
            <a:off x="1526907" y="2146091"/>
            <a:ext cx="4130398" cy="1752752"/>
          </a:xfrm>
          <a:prstGeom prst="rect">
            <a:avLst/>
          </a:prstGeom>
        </p:spPr>
      </p:pic>
      <p:pic>
        <p:nvPicPr>
          <p:cNvPr id="18" name="Picture 17">
            <a:extLst>
              <a:ext uri="{FF2B5EF4-FFF2-40B4-BE49-F238E27FC236}">
                <a16:creationId xmlns:a16="http://schemas.microsoft.com/office/drawing/2014/main" id="{85549B14-6249-2519-706C-D332BA24018B}"/>
              </a:ext>
            </a:extLst>
          </p:cNvPr>
          <p:cNvPicPr>
            <a:picLocks noChangeAspect="1"/>
          </p:cNvPicPr>
          <p:nvPr/>
        </p:nvPicPr>
        <p:blipFill>
          <a:blip r:embed="rId5"/>
          <a:stretch>
            <a:fillRect/>
          </a:stretch>
        </p:blipFill>
        <p:spPr>
          <a:xfrm>
            <a:off x="8381897" y="2205278"/>
            <a:ext cx="2866276" cy="1580127"/>
          </a:xfrm>
          <a:prstGeom prst="rect">
            <a:avLst/>
          </a:prstGeom>
        </p:spPr>
      </p:pic>
    </p:spTree>
    <p:extLst>
      <p:ext uri="{BB962C8B-B14F-4D97-AF65-F5344CB8AC3E}">
        <p14:creationId xmlns:p14="http://schemas.microsoft.com/office/powerpoint/2010/main" val="221975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Customer Analysis :</a:t>
            </a:r>
            <a:endParaRPr lang="en-IN" dirty="0">
              <a:solidFill>
                <a:srgbClr val="0086E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8D4375-5C2E-2985-3D19-9477C63F0873}"/>
              </a:ext>
            </a:extLst>
          </p:cNvPr>
          <p:cNvSpPr txBox="1"/>
          <p:nvPr/>
        </p:nvSpPr>
        <p:spPr>
          <a:xfrm>
            <a:off x="704781" y="2903828"/>
            <a:ext cx="4958409"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2. </a:t>
            </a:r>
            <a:r>
              <a:rPr lang="en-US" sz="1400" dirty="0">
                <a:latin typeface="Arial" panose="020B0604020202020204" pitchFamily="34" charset="0"/>
                <a:cs typeface="Arial" panose="020B0604020202020204" pitchFamily="34" charset="0"/>
              </a:rPr>
              <a:t>How many unique payment methods does the data have?</a:t>
            </a:r>
            <a:endParaRPr lang="en-IN"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5456681-9861-ED8E-695F-B1B90DBFCDA8}"/>
              </a:ext>
            </a:extLst>
          </p:cNvPr>
          <p:cNvSpPr txBox="1"/>
          <p:nvPr/>
        </p:nvSpPr>
        <p:spPr>
          <a:xfrm>
            <a:off x="704781" y="1412997"/>
            <a:ext cx="4918779"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How many unique customer types does the data have?</a:t>
            </a:r>
            <a:endParaRPr lang="en-IN"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644B03B-FE36-2DCD-9639-E77DCCBAD747}"/>
              </a:ext>
            </a:extLst>
          </p:cNvPr>
          <p:cNvPicPr>
            <a:picLocks noChangeAspect="1"/>
          </p:cNvPicPr>
          <p:nvPr/>
        </p:nvPicPr>
        <p:blipFill>
          <a:blip r:embed="rId2"/>
          <a:stretch>
            <a:fillRect/>
          </a:stretch>
        </p:blipFill>
        <p:spPr>
          <a:xfrm>
            <a:off x="1543019" y="2092900"/>
            <a:ext cx="4031896" cy="500857"/>
          </a:xfrm>
          <a:prstGeom prst="rect">
            <a:avLst/>
          </a:prstGeom>
        </p:spPr>
      </p:pic>
      <p:pic>
        <p:nvPicPr>
          <p:cNvPr id="17" name="Picture 16">
            <a:extLst>
              <a:ext uri="{FF2B5EF4-FFF2-40B4-BE49-F238E27FC236}">
                <a16:creationId xmlns:a16="http://schemas.microsoft.com/office/drawing/2014/main" id="{FDBE5961-6F31-845E-CFEB-0AADDF4BD1FF}"/>
              </a:ext>
            </a:extLst>
          </p:cNvPr>
          <p:cNvPicPr>
            <a:picLocks noChangeAspect="1"/>
          </p:cNvPicPr>
          <p:nvPr/>
        </p:nvPicPr>
        <p:blipFill>
          <a:blip r:embed="rId3"/>
          <a:stretch>
            <a:fillRect/>
          </a:stretch>
        </p:blipFill>
        <p:spPr>
          <a:xfrm>
            <a:off x="7432495" y="1864549"/>
            <a:ext cx="1667393" cy="865356"/>
          </a:xfrm>
          <a:prstGeom prst="rect">
            <a:avLst/>
          </a:prstGeom>
        </p:spPr>
      </p:pic>
      <p:pic>
        <p:nvPicPr>
          <p:cNvPr id="20" name="Picture 19">
            <a:extLst>
              <a:ext uri="{FF2B5EF4-FFF2-40B4-BE49-F238E27FC236}">
                <a16:creationId xmlns:a16="http://schemas.microsoft.com/office/drawing/2014/main" id="{19B6C36C-AE6A-1C9A-2021-69BB9F4DC19E}"/>
              </a:ext>
            </a:extLst>
          </p:cNvPr>
          <p:cNvPicPr>
            <a:picLocks noChangeAspect="1"/>
          </p:cNvPicPr>
          <p:nvPr/>
        </p:nvPicPr>
        <p:blipFill>
          <a:blip r:embed="rId4"/>
          <a:stretch>
            <a:fillRect/>
          </a:stretch>
        </p:blipFill>
        <p:spPr>
          <a:xfrm>
            <a:off x="7603270" y="3424008"/>
            <a:ext cx="1366013" cy="975724"/>
          </a:xfrm>
          <a:prstGeom prst="rect">
            <a:avLst/>
          </a:prstGeom>
        </p:spPr>
      </p:pic>
      <p:pic>
        <p:nvPicPr>
          <p:cNvPr id="22" name="Picture 21">
            <a:extLst>
              <a:ext uri="{FF2B5EF4-FFF2-40B4-BE49-F238E27FC236}">
                <a16:creationId xmlns:a16="http://schemas.microsoft.com/office/drawing/2014/main" id="{9E5DDC5B-B517-1176-C1FD-5319CBF69131}"/>
              </a:ext>
            </a:extLst>
          </p:cNvPr>
          <p:cNvPicPr>
            <a:picLocks noChangeAspect="1"/>
          </p:cNvPicPr>
          <p:nvPr/>
        </p:nvPicPr>
        <p:blipFill>
          <a:blip r:embed="rId5"/>
          <a:stretch>
            <a:fillRect/>
          </a:stretch>
        </p:blipFill>
        <p:spPr>
          <a:xfrm>
            <a:off x="1543019" y="3641217"/>
            <a:ext cx="3863097" cy="541556"/>
          </a:xfrm>
          <a:prstGeom prst="rect">
            <a:avLst/>
          </a:prstGeom>
        </p:spPr>
      </p:pic>
      <p:sp>
        <p:nvSpPr>
          <p:cNvPr id="23" name="TextBox 22">
            <a:extLst>
              <a:ext uri="{FF2B5EF4-FFF2-40B4-BE49-F238E27FC236}">
                <a16:creationId xmlns:a16="http://schemas.microsoft.com/office/drawing/2014/main" id="{369DDF6D-DAF3-2C9F-FDC3-0884C885D010}"/>
              </a:ext>
            </a:extLst>
          </p:cNvPr>
          <p:cNvSpPr txBox="1"/>
          <p:nvPr/>
        </p:nvSpPr>
        <p:spPr>
          <a:xfrm>
            <a:off x="704781" y="4612385"/>
            <a:ext cx="3725700"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What is the most common customer type?</a:t>
            </a:r>
            <a:endParaRPr lang="en-IN" sz="1400" dirty="0">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BAEBC8B3-C8B8-5BF2-6FF2-FC6577DF4185}"/>
              </a:ext>
            </a:extLst>
          </p:cNvPr>
          <p:cNvPicPr>
            <a:picLocks noChangeAspect="1"/>
          </p:cNvPicPr>
          <p:nvPr/>
        </p:nvPicPr>
        <p:blipFill>
          <a:blip r:embed="rId6"/>
          <a:stretch>
            <a:fillRect/>
          </a:stretch>
        </p:blipFill>
        <p:spPr>
          <a:xfrm>
            <a:off x="1543019" y="5286347"/>
            <a:ext cx="4061812" cy="594412"/>
          </a:xfrm>
          <a:prstGeom prst="rect">
            <a:avLst/>
          </a:prstGeom>
        </p:spPr>
      </p:pic>
      <p:pic>
        <p:nvPicPr>
          <p:cNvPr id="29" name="Picture 28">
            <a:extLst>
              <a:ext uri="{FF2B5EF4-FFF2-40B4-BE49-F238E27FC236}">
                <a16:creationId xmlns:a16="http://schemas.microsoft.com/office/drawing/2014/main" id="{F666FD1C-C369-F370-B179-A641BF837959}"/>
              </a:ext>
            </a:extLst>
          </p:cNvPr>
          <p:cNvPicPr>
            <a:picLocks noChangeAspect="1"/>
          </p:cNvPicPr>
          <p:nvPr/>
        </p:nvPicPr>
        <p:blipFill>
          <a:blip r:embed="rId7"/>
          <a:stretch>
            <a:fillRect/>
          </a:stretch>
        </p:blipFill>
        <p:spPr>
          <a:xfrm>
            <a:off x="7432495" y="5201396"/>
            <a:ext cx="1887762" cy="764314"/>
          </a:xfrm>
          <a:prstGeom prst="rect">
            <a:avLst/>
          </a:prstGeom>
        </p:spPr>
      </p:pic>
    </p:spTree>
    <p:extLst>
      <p:ext uri="{BB962C8B-B14F-4D97-AF65-F5344CB8AC3E}">
        <p14:creationId xmlns:p14="http://schemas.microsoft.com/office/powerpoint/2010/main" val="47871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A66-56DD-B4A5-FC87-56B5EEA1E130}"/>
              </a:ext>
            </a:extLst>
          </p:cNvPr>
          <p:cNvSpPr>
            <a:spLocks noGrp="1"/>
          </p:cNvSpPr>
          <p:nvPr>
            <p:ph type="ctrTitle"/>
          </p:nvPr>
        </p:nvSpPr>
        <p:spPr>
          <a:xfrm>
            <a:off x="1777463" y="100496"/>
            <a:ext cx="8637073" cy="779614"/>
          </a:xfrm>
        </p:spPr>
        <p:txBody>
          <a:bodyPr>
            <a:normAutofit/>
          </a:bodyPr>
          <a:lstStyle/>
          <a:p>
            <a:r>
              <a:rPr lang="en-IN" sz="3200" dirty="0">
                <a:latin typeface="Maiandra GD" panose="020E0502030308020204" pitchFamily="34" charset="0"/>
              </a:rPr>
              <a:t>AGENDA</a:t>
            </a:r>
          </a:p>
        </p:txBody>
      </p:sp>
      <p:sp>
        <p:nvSpPr>
          <p:cNvPr id="4" name="TextBox 3">
            <a:extLst>
              <a:ext uri="{FF2B5EF4-FFF2-40B4-BE49-F238E27FC236}">
                <a16:creationId xmlns:a16="http://schemas.microsoft.com/office/drawing/2014/main" id="{E57900FA-4FCF-0394-40B8-3BE8B3D5BCCF}"/>
              </a:ext>
            </a:extLst>
          </p:cNvPr>
          <p:cNvSpPr txBox="1"/>
          <p:nvPr/>
        </p:nvSpPr>
        <p:spPr>
          <a:xfrm>
            <a:off x="571684" y="959093"/>
            <a:ext cx="10061449" cy="4939814"/>
          </a:xfrm>
          <a:prstGeom prst="rect">
            <a:avLst/>
          </a:prstGeom>
          <a:noFill/>
        </p:spPr>
        <p:txBody>
          <a:bodyPr wrap="square" rtlCol="0">
            <a:spAutoFit/>
          </a:bodyPr>
          <a:lstStyle/>
          <a:p>
            <a:r>
              <a:rPr lang="en-IN" sz="3500" dirty="0">
                <a:latin typeface="Maiandra GD" panose="020E0502030308020204" pitchFamily="34" charset="0"/>
              </a:rPr>
              <a:t>1.Introduction</a:t>
            </a:r>
          </a:p>
          <a:p>
            <a:r>
              <a:rPr lang="en-IN" sz="3500" dirty="0">
                <a:latin typeface="Maiandra GD" panose="020E0502030308020204" pitchFamily="34" charset="0"/>
              </a:rPr>
              <a:t>2.Purpose</a:t>
            </a:r>
          </a:p>
          <a:p>
            <a:r>
              <a:rPr lang="en-IN" sz="3500" dirty="0">
                <a:latin typeface="Maiandra GD" panose="020E0502030308020204" pitchFamily="34" charset="0"/>
              </a:rPr>
              <a:t>3.About Data</a:t>
            </a:r>
          </a:p>
          <a:p>
            <a:r>
              <a:rPr lang="en-IN" sz="3500" dirty="0">
                <a:latin typeface="Maiandra GD" panose="020E0502030308020204" pitchFamily="34" charset="0"/>
              </a:rPr>
              <a:t>4.Analysis List</a:t>
            </a:r>
          </a:p>
          <a:p>
            <a:r>
              <a:rPr lang="en-IN" sz="3500" dirty="0">
                <a:latin typeface="Maiandra GD" panose="020E0502030308020204" pitchFamily="34" charset="0"/>
              </a:rPr>
              <a:t>5.Approach Used</a:t>
            </a:r>
          </a:p>
          <a:p>
            <a:r>
              <a:rPr lang="en-IN" sz="3500" dirty="0">
                <a:latin typeface="Maiandra GD" panose="020E0502030308020204" pitchFamily="34" charset="0"/>
              </a:rPr>
              <a:t>6.Feature Engineering</a:t>
            </a:r>
          </a:p>
          <a:p>
            <a:r>
              <a:rPr lang="en-IN" sz="3500" dirty="0">
                <a:latin typeface="Maiandra GD" panose="020E0502030308020204" pitchFamily="34" charset="0"/>
              </a:rPr>
              <a:t>7.Bussiness Questions</a:t>
            </a:r>
          </a:p>
          <a:p>
            <a:r>
              <a:rPr lang="en-IN" sz="3500" dirty="0">
                <a:latin typeface="Maiandra GD" panose="020E0502030308020204" pitchFamily="34" charset="0"/>
              </a:rPr>
              <a:t>8.Key Insights</a:t>
            </a:r>
          </a:p>
          <a:p>
            <a:r>
              <a:rPr lang="en-IN" sz="3500" dirty="0">
                <a:latin typeface="Maiandra GD" panose="020E0502030308020204" pitchFamily="34" charset="0"/>
              </a:rPr>
              <a:t>9.Recommendations</a:t>
            </a:r>
          </a:p>
        </p:txBody>
      </p:sp>
    </p:spTree>
    <p:extLst>
      <p:ext uri="{BB962C8B-B14F-4D97-AF65-F5344CB8AC3E}">
        <p14:creationId xmlns:p14="http://schemas.microsoft.com/office/powerpoint/2010/main" val="44446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7C4B88-6330-3A73-837E-00BB5DAD4739}"/>
              </a:ext>
            </a:extLst>
          </p:cNvPr>
          <p:cNvSpPr>
            <a:spLocks noGrp="1"/>
          </p:cNvSpPr>
          <p:nvPr>
            <p:ph type="title"/>
          </p:nvPr>
        </p:nvSpPr>
        <p:spPr>
          <a:xfrm>
            <a:off x="1543019" y="0"/>
            <a:ext cx="9291215" cy="1049235"/>
          </a:xfrm>
        </p:spPr>
        <p:txBody>
          <a:bodyPr/>
          <a:lstStyle/>
          <a:p>
            <a:r>
              <a:rPr lang="en-IN" dirty="0">
                <a:latin typeface="Maiandra GD" panose="020E0502030308020204" pitchFamily="34" charset="0"/>
              </a:rPr>
              <a:t> Business Questions</a:t>
            </a:r>
          </a:p>
        </p:txBody>
      </p:sp>
      <p:sp>
        <p:nvSpPr>
          <p:cNvPr id="5" name="TextBox 4">
            <a:extLst>
              <a:ext uri="{FF2B5EF4-FFF2-40B4-BE49-F238E27FC236}">
                <a16:creationId xmlns:a16="http://schemas.microsoft.com/office/drawing/2014/main" id="{4AD7B42D-C2BF-7746-4666-96D48BB38C67}"/>
              </a:ext>
            </a:extLst>
          </p:cNvPr>
          <p:cNvSpPr txBox="1"/>
          <p:nvPr/>
        </p:nvSpPr>
        <p:spPr>
          <a:xfrm>
            <a:off x="704781" y="861784"/>
            <a:ext cx="2498598" cy="369332"/>
          </a:xfrm>
          <a:prstGeom prst="rect">
            <a:avLst/>
          </a:prstGeom>
          <a:noFill/>
        </p:spPr>
        <p:txBody>
          <a:bodyPr wrap="square">
            <a:spAutoFit/>
          </a:bodyPr>
          <a:lstStyle/>
          <a:p>
            <a:r>
              <a:rPr lang="en-IN" b="1" i="1" dirty="0">
                <a:solidFill>
                  <a:srgbClr val="0086EA"/>
                </a:solidFill>
                <a:latin typeface="Arial" panose="020B0604020202020204" pitchFamily="34" charset="0"/>
                <a:cs typeface="Arial" panose="020B0604020202020204" pitchFamily="34" charset="0"/>
              </a:rPr>
              <a:t>Customer Analysis :</a:t>
            </a:r>
            <a:endParaRPr lang="en-IN" dirty="0">
              <a:solidFill>
                <a:srgbClr val="0086EA"/>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5456681-9861-ED8E-695F-B1B90DBFCDA8}"/>
              </a:ext>
            </a:extLst>
          </p:cNvPr>
          <p:cNvSpPr txBox="1"/>
          <p:nvPr/>
        </p:nvSpPr>
        <p:spPr>
          <a:xfrm>
            <a:off x="704781" y="1412997"/>
            <a:ext cx="5888043"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4. </a:t>
            </a:r>
            <a:r>
              <a:rPr lang="en-US" sz="1400" dirty="0">
                <a:latin typeface="Arial" panose="020B0604020202020204" pitchFamily="34" charset="0"/>
                <a:cs typeface="Arial" panose="020B0604020202020204" pitchFamily="34" charset="0"/>
              </a:rPr>
              <a:t>Which time of the day do customers give most ratings per branch?</a:t>
            </a:r>
            <a:endParaRPr lang="en-IN"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69DDF6D-DAF3-2C9F-FDC3-0884C885D010}"/>
              </a:ext>
            </a:extLst>
          </p:cNvPr>
          <p:cNvSpPr txBox="1"/>
          <p:nvPr/>
        </p:nvSpPr>
        <p:spPr>
          <a:xfrm>
            <a:off x="704781" y="3889972"/>
            <a:ext cx="4233851"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5. </a:t>
            </a:r>
            <a:r>
              <a:rPr lang="en-US" sz="1400" dirty="0">
                <a:latin typeface="Arial" panose="020B0604020202020204" pitchFamily="34" charset="0"/>
                <a:cs typeface="Arial" panose="020B0604020202020204" pitchFamily="34" charset="0"/>
              </a:rPr>
              <a:t>Which day of the week has the best avg ratings?</a:t>
            </a:r>
            <a:endParaRPr lang="en-IN" sz="1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58DEF05-1A88-1519-E96E-F94F5F699B48}"/>
              </a:ext>
            </a:extLst>
          </p:cNvPr>
          <p:cNvPicPr>
            <a:picLocks noChangeAspect="1"/>
          </p:cNvPicPr>
          <p:nvPr/>
        </p:nvPicPr>
        <p:blipFill>
          <a:blip r:embed="rId2"/>
          <a:stretch>
            <a:fillRect/>
          </a:stretch>
        </p:blipFill>
        <p:spPr>
          <a:xfrm>
            <a:off x="1666311" y="2156350"/>
            <a:ext cx="4214225" cy="1272650"/>
          </a:xfrm>
          <a:prstGeom prst="rect">
            <a:avLst/>
          </a:prstGeom>
        </p:spPr>
      </p:pic>
      <p:pic>
        <p:nvPicPr>
          <p:cNvPr id="8" name="Picture 7">
            <a:extLst>
              <a:ext uri="{FF2B5EF4-FFF2-40B4-BE49-F238E27FC236}">
                <a16:creationId xmlns:a16="http://schemas.microsoft.com/office/drawing/2014/main" id="{63284BB0-2F9A-B29A-A87B-63CF3A74173C}"/>
              </a:ext>
            </a:extLst>
          </p:cNvPr>
          <p:cNvPicPr>
            <a:picLocks noChangeAspect="1"/>
          </p:cNvPicPr>
          <p:nvPr/>
        </p:nvPicPr>
        <p:blipFill>
          <a:blip r:embed="rId3"/>
          <a:stretch>
            <a:fillRect/>
          </a:stretch>
        </p:blipFill>
        <p:spPr>
          <a:xfrm>
            <a:off x="7771598" y="1720774"/>
            <a:ext cx="2902544" cy="1923877"/>
          </a:xfrm>
          <a:prstGeom prst="rect">
            <a:avLst/>
          </a:prstGeom>
        </p:spPr>
      </p:pic>
      <p:pic>
        <p:nvPicPr>
          <p:cNvPr id="10" name="Picture 9">
            <a:extLst>
              <a:ext uri="{FF2B5EF4-FFF2-40B4-BE49-F238E27FC236}">
                <a16:creationId xmlns:a16="http://schemas.microsoft.com/office/drawing/2014/main" id="{8E85F718-1A7D-DFF1-5511-7A031340DDDA}"/>
              </a:ext>
            </a:extLst>
          </p:cNvPr>
          <p:cNvPicPr>
            <a:picLocks noChangeAspect="1"/>
          </p:cNvPicPr>
          <p:nvPr/>
        </p:nvPicPr>
        <p:blipFill>
          <a:blip r:embed="rId4"/>
          <a:stretch>
            <a:fillRect/>
          </a:stretch>
        </p:blipFill>
        <p:spPr>
          <a:xfrm>
            <a:off x="1657513" y="4468479"/>
            <a:ext cx="4410550" cy="1337495"/>
          </a:xfrm>
          <a:prstGeom prst="rect">
            <a:avLst/>
          </a:prstGeom>
        </p:spPr>
      </p:pic>
      <p:pic>
        <p:nvPicPr>
          <p:cNvPr id="16" name="Picture 15">
            <a:extLst>
              <a:ext uri="{FF2B5EF4-FFF2-40B4-BE49-F238E27FC236}">
                <a16:creationId xmlns:a16="http://schemas.microsoft.com/office/drawing/2014/main" id="{FBD82D45-37A1-93E2-B1ED-F3B1AB4E4268}"/>
              </a:ext>
            </a:extLst>
          </p:cNvPr>
          <p:cNvPicPr>
            <a:picLocks noChangeAspect="1"/>
          </p:cNvPicPr>
          <p:nvPr/>
        </p:nvPicPr>
        <p:blipFill>
          <a:blip r:embed="rId5"/>
          <a:stretch>
            <a:fillRect/>
          </a:stretch>
        </p:blipFill>
        <p:spPr>
          <a:xfrm>
            <a:off x="8411647" y="4316190"/>
            <a:ext cx="1829633" cy="1632066"/>
          </a:xfrm>
          <a:prstGeom prst="rect">
            <a:avLst/>
          </a:prstGeom>
        </p:spPr>
      </p:pic>
    </p:spTree>
    <p:extLst>
      <p:ext uri="{BB962C8B-B14F-4D97-AF65-F5344CB8AC3E}">
        <p14:creationId xmlns:p14="http://schemas.microsoft.com/office/powerpoint/2010/main" val="366701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2A94F8-2B46-98AA-7B03-4050953F0775}"/>
              </a:ext>
            </a:extLst>
          </p:cNvPr>
          <p:cNvSpPr>
            <a:spLocks noGrp="1"/>
          </p:cNvSpPr>
          <p:nvPr>
            <p:ph type="title"/>
          </p:nvPr>
        </p:nvSpPr>
        <p:spPr>
          <a:xfrm>
            <a:off x="1789303" y="0"/>
            <a:ext cx="9291638" cy="1049337"/>
          </a:xfrm>
        </p:spPr>
        <p:txBody>
          <a:bodyPr/>
          <a:lstStyle/>
          <a:p>
            <a:r>
              <a:rPr lang="en-IN" dirty="0">
                <a:latin typeface="Maiandra GD" panose="020E0502030308020204" pitchFamily="34" charset="0"/>
              </a:rPr>
              <a:t> Key insights</a:t>
            </a:r>
          </a:p>
        </p:txBody>
      </p:sp>
      <p:sp>
        <p:nvSpPr>
          <p:cNvPr id="6" name="TextBox 5">
            <a:extLst>
              <a:ext uri="{FF2B5EF4-FFF2-40B4-BE49-F238E27FC236}">
                <a16:creationId xmlns:a16="http://schemas.microsoft.com/office/drawing/2014/main" id="{A3AEC3DA-A1CE-01FD-D8C8-DD08DA869B62}"/>
              </a:ext>
            </a:extLst>
          </p:cNvPr>
          <p:cNvSpPr txBox="1"/>
          <p:nvPr/>
        </p:nvSpPr>
        <p:spPr>
          <a:xfrm>
            <a:off x="641794" y="1153680"/>
            <a:ext cx="10908411" cy="4278094"/>
          </a:xfrm>
          <a:prstGeom prst="rect">
            <a:avLst/>
          </a:prstGeom>
          <a:noFill/>
        </p:spPr>
        <p:txBody>
          <a:bodyPr wrap="square">
            <a:spAutoFit/>
          </a:bodyPr>
          <a:lstStyle/>
          <a:p>
            <a:pPr algn="just" fontAlgn="auto"/>
            <a:r>
              <a:rPr lang="en-US" sz="1600" b="0" i="0" dirty="0">
                <a:effectLst/>
                <a:latin typeface="Arial" panose="020B0604020202020204" pitchFamily="34" charset="0"/>
                <a:cs typeface="Arial" panose="020B0604020202020204" pitchFamily="34" charset="0"/>
              </a:rPr>
              <a:t>1.</a:t>
            </a:r>
            <a:r>
              <a:rPr lang="en-US" sz="1600" b="0" i="0" dirty="0">
                <a:solidFill>
                  <a:schemeClr val="tx1">
                    <a:lumMod val="85000"/>
                  </a:schemeClr>
                </a:solidFill>
                <a:effectLst/>
                <a:latin typeface="Arial" panose="020B0604020202020204" pitchFamily="34" charset="0"/>
                <a:cs typeface="Arial" panose="020B0604020202020204" pitchFamily="34" charset="0"/>
              </a:rPr>
              <a:t>Females predominantly purchase </a:t>
            </a:r>
            <a:r>
              <a:rPr lang="en-US" sz="1600" b="1" i="0" dirty="0">
                <a:effectLst/>
                <a:latin typeface="Arial" panose="020B0604020202020204" pitchFamily="34" charset="0"/>
                <a:cs typeface="Arial" panose="020B0604020202020204" pitchFamily="34" charset="0"/>
              </a:rPr>
              <a:t>fashion accessories</a:t>
            </a:r>
            <a:r>
              <a:rPr lang="en-US" sz="1600" b="0" i="0" dirty="0">
                <a:solidFill>
                  <a:schemeClr val="tx1">
                    <a:lumMod val="85000"/>
                  </a:schemeClr>
                </a:solidFill>
                <a:effectLst/>
                <a:latin typeface="Arial" panose="020B0604020202020204" pitchFamily="34" charset="0"/>
                <a:cs typeface="Arial" panose="020B0604020202020204" pitchFamily="34" charset="0"/>
              </a:rPr>
              <a:t>, while males lead in the purchase of </a:t>
            </a:r>
            <a:r>
              <a:rPr lang="en-US" sz="1600" b="1" dirty="0">
                <a:latin typeface="Arial" panose="020B0604020202020204" pitchFamily="34" charset="0"/>
                <a:cs typeface="Arial" panose="020B0604020202020204" pitchFamily="34" charset="0"/>
              </a:rPr>
              <a:t>Healthy and beauty</a:t>
            </a:r>
            <a:r>
              <a:rPr lang="en-US" sz="1600" b="0" i="0" dirty="0">
                <a:solidFill>
                  <a:schemeClr val="tx1">
                    <a:lumMod val="85000"/>
                  </a:schemeClr>
                </a:solidFill>
                <a:effectLst/>
                <a:latin typeface="Arial" panose="020B0604020202020204" pitchFamily="34" charset="0"/>
                <a:cs typeface="Arial" panose="020B0604020202020204" pitchFamily="34" charset="0"/>
              </a:rPr>
              <a:t>. This indicates distinct consumer behavior based on gender.</a:t>
            </a:r>
          </a:p>
          <a:p>
            <a:pPr algn="just" fontAlgn="auto">
              <a:buFont typeface="+mj-lt"/>
              <a:buAutoNum type="arabicPeriod"/>
            </a:pPr>
            <a:endParaRPr lang="en-US" sz="1600" b="0" i="0" dirty="0">
              <a:effectLst/>
              <a:latin typeface="Arial" panose="020B0604020202020204" pitchFamily="34" charset="0"/>
              <a:cs typeface="Arial" panose="020B0604020202020204" pitchFamily="34" charset="0"/>
            </a:endParaRPr>
          </a:p>
          <a:p>
            <a:pPr algn="just" fontAlgn="auto"/>
            <a:r>
              <a:rPr lang="en-US" sz="1600" b="0" i="0" dirty="0">
                <a:effectLst/>
                <a:latin typeface="Arial" panose="020B0604020202020204" pitchFamily="34" charset="0"/>
                <a:cs typeface="Arial" panose="020B0604020202020204" pitchFamily="34" charset="0"/>
              </a:rPr>
              <a:t>2.</a:t>
            </a:r>
            <a:r>
              <a:rPr lang="en-US" sz="1600" b="1" i="0" dirty="0">
                <a:effectLst/>
                <a:latin typeface="Arial" panose="020B0604020202020204" pitchFamily="34" charset="0"/>
                <a:cs typeface="Arial" panose="020B0604020202020204" pitchFamily="34" charset="0"/>
              </a:rPr>
              <a:t>The Food and Beverages</a:t>
            </a:r>
            <a:r>
              <a:rPr lang="en-US" sz="1600" b="0" i="0" dirty="0">
                <a:effectLst/>
                <a:latin typeface="Arial" panose="020B0604020202020204" pitchFamily="34" charset="0"/>
                <a:cs typeface="Arial" panose="020B0604020202020204" pitchFamily="34" charset="0"/>
              </a:rPr>
              <a:t> </a:t>
            </a:r>
            <a:r>
              <a:rPr lang="en-US" sz="1600" b="0" i="0" dirty="0">
                <a:solidFill>
                  <a:schemeClr val="tx1">
                    <a:lumMod val="85000"/>
                  </a:schemeClr>
                </a:solidFill>
                <a:effectLst/>
                <a:latin typeface="Arial" panose="020B0604020202020204" pitchFamily="34" charset="0"/>
                <a:cs typeface="Arial" panose="020B0604020202020204" pitchFamily="34" charset="0"/>
              </a:rPr>
              <a:t>category has the highest average customer rating, which suggests that customers are highly satisfied with these products.</a:t>
            </a:r>
          </a:p>
          <a:p>
            <a:pPr algn="just" fontAlgn="auto">
              <a:buFont typeface="+mj-lt"/>
              <a:buAutoNum type="arabicPeriod"/>
            </a:pPr>
            <a:endParaRPr lang="en-US" sz="1600" b="0" i="0" dirty="0">
              <a:effectLst/>
              <a:latin typeface="Arial" panose="020B0604020202020204" pitchFamily="34" charset="0"/>
              <a:cs typeface="Arial" panose="020B0604020202020204" pitchFamily="34" charset="0"/>
            </a:endParaRPr>
          </a:p>
          <a:p>
            <a:pPr algn="just" fontAlgn="auto"/>
            <a:r>
              <a:rPr lang="en-US" sz="1600" b="0" i="0" dirty="0">
                <a:effectLst/>
                <a:latin typeface="Arial" panose="020B0604020202020204" pitchFamily="34" charset="0"/>
                <a:cs typeface="Arial" panose="020B0604020202020204" pitchFamily="34" charset="0"/>
              </a:rPr>
              <a:t>3.</a:t>
            </a:r>
            <a:r>
              <a:rPr lang="en-US" sz="1600" b="0" i="0" dirty="0">
                <a:solidFill>
                  <a:schemeClr val="tx1">
                    <a:lumMod val="85000"/>
                  </a:schemeClr>
                </a:solidFill>
                <a:effectLst/>
                <a:latin typeface="Arial" panose="020B0604020202020204" pitchFamily="34" charset="0"/>
                <a:cs typeface="Arial" panose="020B0604020202020204" pitchFamily="34" charset="0"/>
              </a:rPr>
              <a:t>Sales peak in the </a:t>
            </a:r>
            <a:r>
              <a:rPr lang="en-US" sz="1600" b="1" i="0" dirty="0">
                <a:effectLst/>
                <a:latin typeface="Arial" panose="020B0604020202020204" pitchFamily="34" charset="0"/>
                <a:cs typeface="Arial" panose="020B0604020202020204" pitchFamily="34" charset="0"/>
              </a:rPr>
              <a:t>evening</a:t>
            </a:r>
            <a:r>
              <a:rPr lang="en-US" sz="1600" b="0" i="0" dirty="0">
                <a:effectLst/>
                <a:latin typeface="Arial" panose="020B0604020202020204" pitchFamily="34" charset="0"/>
                <a:cs typeface="Arial" panose="020B0604020202020204" pitchFamily="34" charset="0"/>
              </a:rPr>
              <a:t> </a:t>
            </a:r>
            <a:r>
              <a:rPr lang="en-US" sz="1600" b="0" i="0" dirty="0">
                <a:solidFill>
                  <a:schemeClr val="tx1">
                    <a:lumMod val="85000"/>
                  </a:schemeClr>
                </a:solidFill>
                <a:effectLst/>
                <a:latin typeface="Arial" panose="020B0604020202020204" pitchFamily="34" charset="0"/>
                <a:cs typeface="Arial" panose="020B0604020202020204" pitchFamily="34" charset="0"/>
              </a:rPr>
              <a:t>across most weekdays. This pattern suggests that customers prefer shopping later in the day.</a:t>
            </a:r>
          </a:p>
          <a:p>
            <a:pPr algn="just" fontAlgn="auto">
              <a:buFont typeface="+mj-lt"/>
              <a:buAutoNum type="arabicPeriod"/>
            </a:pPr>
            <a:endParaRPr lang="en-US" sz="1600" b="0" i="0" dirty="0">
              <a:effectLst/>
              <a:latin typeface="Arial" panose="020B0604020202020204" pitchFamily="34" charset="0"/>
              <a:cs typeface="Arial" panose="020B0604020202020204" pitchFamily="34" charset="0"/>
            </a:endParaRPr>
          </a:p>
          <a:p>
            <a:pPr algn="just" fontAlgn="auto"/>
            <a:r>
              <a:rPr lang="en-US" sz="1600" b="0" i="0" dirty="0">
                <a:effectLst/>
                <a:latin typeface="Arial" panose="020B0604020202020204" pitchFamily="34" charset="0"/>
                <a:cs typeface="Arial" panose="020B0604020202020204" pitchFamily="34" charset="0"/>
              </a:rPr>
              <a:t>4.</a:t>
            </a:r>
            <a:r>
              <a:rPr lang="en-US" sz="1600" b="0" i="0" dirty="0">
                <a:solidFill>
                  <a:schemeClr val="tx1">
                    <a:lumMod val="85000"/>
                  </a:schemeClr>
                </a:solidFill>
                <a:effectLst/>
                <a:latin typeface="Arial" panose="020B0604020202020204" pitchFamily="34" charset="0"/>
                <a:cs typeface="Arial" panose="020B0604020202020204" pitchFamily="34" charset="0"/>
              </a:rPr>
              <a:t>Weekend sales, especially on </a:t>
            </a:r>
            <a:r>
              <a:rPr lang="en-US" sz="1600" b="1" i="0" dirty="0">
                <a:effectLst/>
                <a:latin typeface="Arial" panose="020B0604020202020204" pitchFamily="34" charset="0"/>
                <a:cs typeface="Arial" panose="020B0604020202020204" pitchFamily="34" charset="0"/>
              </a:rPr>
              <a:t>Saturday evenings</a:t>
            </a:r>
            <a:r>
              <a:rPr lang="en-US" sz="1600" b="0" i="0" dirty="0">
                <a:solidFill>
                  <a:schemeClr val="tx1">
                    <a:lumMod val="85000"/>
                  </a:schemeClr>
                </a:solidFill>
                <a:effectLst/>
                <a:latin typeface="Arial" panose="020B0604020202020204" pitchFamily="34" charset="0"/>
                <a:cs typeface="Arial" panose="020B0604020202020204" pitchFamily="34" charset="0"/>
              </a:rPr>
              <a:t>, are significantly higher, indicating more leisure and shopping activity during weekends.</a:t>
            </a:r>
          </a:p>
          <a:p>
            <a:pPr algn="just" fontAlgn="auto">
              <a:buFont typeface="+mj-lt"/>
              <a:buAutoNum type="arabicPeriod"/>
            </a:pPr>
            <a:endParaRPr lang="en-US" sz="1600" b="0" i="0" dirty="0">
              <a:effectLst/>
              <a:latin typeface="Arial" panose="020B0604020202020204" pitchFamily="34" charset="0"/>
              <a:cs typeface="Arial" panose="020B0604020202020204" pitchFamily="34" charset="0"/>
            </a:endParaRPr>
          </a:p>
          <a:p>
            <a:pPr algn="just" fontAlgn="auto"/>
            <a:r>
              <a:rPr lang="en-US" sz="1600" b="0" i="0" dirty="0">
                <a:effectLst/>
                <a:latin typeface="Arial" panose="020B0604020202020204" pitchFamily="34" charset="0"/>
                <a:cs typeface="Arial" panose="020B0604020202020204" pitchFamily="34" charset="0"/>
              </a:rPr>
              <a:t>5.</a:t>
            </a:r>
            <a:r>
              <a:rPr lang="en-US" sz="1600" b="0" i="0" dirty="0">
                <a:solidFill>
                  <a:schemeClr val="tx1">
                    <a:lumMod val="85000"/>
                  </a:schemeClr>
                </a:solidFill>
                <a:effectLst/>
                <a:latin typeface="Arial" panose="020B0604020202020204" pitchFamily="34" charset="0"/>
                <a:cs typeface="Arial" panose="020B0604020202020204" pitchFamily="34" charset="0"/>
              </a:rPr>
              <a:t>The distribution between members and normal customers is almost </a:t>
            </a:r>
            <a:r>
              <a:rPr lang="en-US" sz="1600" b="1" i="0" dirty="0">
                <a:effectLst/>
                <a:latin typeface="Arial" panose="020B0604020202020204" pitchFamily="34" charset="0"/>
                <a:cs typeface="Arial" panose="020B0604020202020204" pitchFamily="34" charset="0"/>
              </a:rPr>
              <a:t>even</a:t>
            </a:r>
            <a:r>
              <a:rPr lang="en-US" sz="1600" b="0" i="0" dirty="0">
                <a:effectLst/>
                <a:latin typeface="Arial" panose="020B0604020202020204" pitchFamily="34" charset="0"/>
                <a:cs typeface="Arial" panose="020B0604020202020204" pitchFamily="34" charset="0"/>
              </a:rPr>
              <a:t>, </a:t>
            </a:r>
            <a:r>
              <a:rPr lang="en-US" sz="1600" b="0" i="0" dirty="0">
                <a:solidFill>
                  <a:schemeClr val="tx1">
                    <a:lumMod val="85000"/>
                  </a:schemeClr>
                </a:solidFill>
                <a:effectLst/>
                <a:latin typeface="Arial" panose="020B0604020202020204" pitchFamily="34" charset="0"/>
                <a:cs typeface="Arial" panose="020B0604020202020204" pitchFamily="34" charset="0"/>
              </a:rPr>
              <a:t>with members slightly outnumbering normal customers. This shows a balanced mix in the customer loyalty program.</a:t>
            </a:r>
          </a:p>
          <a:p>
            <a:pPr algn="just" fontAlgn="auto">
              <a:buFont typeface="+mj-lt"/>
              <a:buAutoNum type="arabicPeriod"/>
            </a:pPr>
            <a:endParaRPr lang="en-US" sz="1600" b="0" i="0" dirty="0">
              <a:effectLst/>
              <a:latin typeface="Arial" panose="020B0604020202020204" pitchFamily="34" charset="0"/>
              <a:cs typeface="Arial" panose="020B0604020202020204" pitchFamily="34" charset="0"/>
            </a:endParaRPr>
          </a:p>
          <a:p>
            <a:pPr algn="just" fontAlgn="auto"/>
            <a:r>
              <a:rPr lang="en-US" sz="1600" b="0" i="0" dirty="0">
                <a:effectLst/>
                <a:latin typeface="Arial" panose="020B0604020202020204" pitchFamily="34" charset="0"/>
                <a:cs typeface="Arial" panose="020B0604020202020204" pitchFamily="34" charset="0"/>
              </a:rPr>
              <a:t>6.</a:t>
            </a:r>
            <a:r>
              <a:rPr lang="en-US" sz="1600" b="0" i="0" dirty="0">
                <a:solidFill>
                  <a:schemeClr val="tx1">
                    <a:lumMod val="85000"/>
                  </a:schemeClr>
                </a:solidFill>
                <a:effectLst/>
                <a:latin typeface="Arial" panose="020B0604020202020204" pitchFamily="34" charset="0"/>
                <a:cs typeface="Arial" panose="020B0604020202020204" pitchFamily="34" charset="0"/>
              </a:rPr>
              <a:t>Certain products have higher sales on specific days, for example, "Home and Lifestyle" products have the highest average VAT, indicating higher tax rates which may correlate with higher-priced items or luxury goods.</a:t>
            </a:r>
          </a:p>
        </p:txBody>
      </p:sp>
    </p:spTree>
    <p:extLst>
      <p:ext uri="{BB962C8B-B14F-4D97-AF65-F5344CB8AC3E}">
        <p14:creationId xmlns:p14="http://schemas.microsoft.com/office/powerpoint/2010/main" val="317043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82C996-3D99-7756-4CE9-C6009F136D93}"/>
              </a:ext>
            </a:extLst>
          </p:cNvPr>
          <p:cNvSpPr txBox="1">
            <a:spLocks/>
          </p:cNvSpPr>
          <p:nvPr/>
        </p:nvSpPr>
        <p:spPr>
          <a:xfrm>
            <a:off x="1451579" y="91441"/>
            <a:ext cx="9291638" cy="80467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dirty="0">
                <a:latin typeface="Maiandra GD" panose="020E0502030308020204" pitchFamily="34" charset="0"/>
              </a:rPr>
              <a:t> Recommendations</a:t>
            </a:r>
          </a:p>
        </p:txBody>
      </p:sp>
      <p:sp>
        <p:nvSpPr>
          <p:cNvPr id="6" name="TextBox 5">
            <a:extLst>
              <a:ext uri="{FF2B5EF4-FFF2-40B4-BE49-F238E27FC236}">
                <a16:creationId xmlns:a16="http://schemas.microsoft.com/office/drawing/2014/main" id="{C1DCD009-6691-B2D2-FD74-42298829FE3A}"/>
              </a:ext>
            </a:extLst>
          </p:cNvPr>
          <p:cNvSpPr txBox="1"/>
          <p:nvPr/>
        </p:nvSpPr>
        <p:spPr>
          <a:xfrm>
            <a:off x="870585" y="896113"/>
            <a:ext cx="10450830" cy="338554"/>
          </a:xfrm>
          <a:prstGeom prst="rect">
            <a:avLst/>
          </a:prstGeom>
          <a:noFill/>
        </p:spPr>
        <p:txBody>
          <a:bodyPr wrap="square">
            <a:spAutoFit/>
          </a:bodyPr>
          <a:lstStyle/>
          <a:p>
            <a:r>
              <a:rPr lang="en-US" sz="1600" b="0" i="0" dirty="0">
                <a:effectLst/>
                <a:latin typeface="Arial" panose="020B0604020202020204" pitchFamily="34" charset="0"/>
                <a:cs typeface="Arial" panose="020B0604020202020204" pitchFamily="34" charset="0"/>
              </a:rPr>
              <a:t>Based on the data analysis and the SQL queries, here are some recommendations for Walmart's sales strategy:</a:t>
            </a:r>
            <a:endParaRPr lang="en-IN"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E1E0ED2-39D8-99C8-9549-8348BAD55F64}"/>
              </a:ext>
            </a:extLst>
          </p:cNvPr>
          <p:cNvSpPr txBox="1"/>
          <p:nvPr/>
        </p:nvSpPr>
        <p:spPr>
          <a:xfrm>
            <a:off x="513968" y="1504735"/>
            <a:ext cx="11071480" cy="553998"/>
          </a:xfrm>
          <a:prstGeom prst="rect">
            <a:avLst/>
          </a:prstGeom>
          <a:noFill/>
        </p:spPr>
        <p:txBody>
          <a:bodyPr wrap="square">
            <a:spAutoFit/>
          </a:bodyPr>
          <a:lstStyle/>
          <a:p>
            <a:pPr marL="285750" indent="-285750" algn="just" fontAlgn="auto">
              <a:buFont typeface="Wingdings" panose="05000000000000000000" pitchFamily="2" charset="2"/>
              <a:buChar char="Ø"/>
            </a:pPr>
            <a:r>
              <a:rPr lang="en-US" sz="1500" b="1" dirty="0">
                <a:solidFill>
                  <a:srgbClr val="00B0F0"/>
                </a:solidFill>
                <a:latin typeface="Maiandra GD" panose="020E0502030308020204" pitchFamily="34" charset="0"/>
                <a:cs typeface="Arial" panose="020B0604020202020204" pitchFamily="34" charset="0"/>
              </a:rPr>
              <a:t>T</a:t>
            </a:r>
            <a:r>
              <a:rPr lang="en-US" sz="1500" b="1" i="0" dirty="0">
                <a:solidFill>
                  <a:srgbClr val="00B0F0"/>
                </a:solidFill>
                <a:effectLst/>
                <a:latin typeface="Maiandra GD" panose="020E0502030308020204" pitchFamily="34" charset="0"/>
                <a:cs typeface="Arial" panose="020B0604020202020204" pitchFamily="34" charset="0"/>
              </a:rPr>
              <a:t>argeted Marketing Strategies</a:t>
            </a:r>
            <a:r>
              <a:rPr lang="en-US" sz="1500" b="1" i="0" dirty="0">
                <a:solidFill>
                  <a:srgbClr val="00B0F0"/>
                </a:solidFill>
                <a:effectLst/>
                <a:latin typeface="Arial" panose="020B0604020202020204" pitchFamily="34" charset="0"/>
                <a:cs typeface="Arial" panose="020B0604020202020204" pitchFamily="34" charset="0"/>
              </a:rPr>
              <a:t>: </a:t>
            </a:r>
            <a:r>
              <a:rPr lang="en-US" sz="1500" b="0" i="0" dirty="0">
                <a:solidFill>
                  <a:schemeClr val="tx1">
                    <a:lumMod val="85000"/>
                  </a:schemeClr>
                </a:solidFill>
                <a:effectLst/>
                <a:latin typeface="Arial" panose="020B0604020202020204" pitchFamily="34" charset="0"/>
                <a:cs typeface="Arial" panose="020B0604020202020204" pitchFamily="34" charset="0"/>
              </a:rPr>
              <a:t>Develop targeted marketing campaigns for gender-specific products. Increase marketing efforts for </a:t>
            </a:r>
            <a:r>
              <a:rPr lang="en-US" sz="1500" b="1" i="0" dirty="0">
                <a:effectLst/>
                <a:latin typeface="Arial" panose="020B0604020202020204" pitchFamily="34" charset="0"/>
                <a:cs typeface="Arial" panose="020B0604020202020204" pitchFamily="34" charset="0"/>
              </a:rPr>
              <a:t>fashion accessories</a:t>
            </a:r>
            <a:r>
              <a:rPr lang="en-US" sz="1500" b="1" i="0" dirty="0">
                <a:solidFill>
                  <a:schemeClr val="tx1">
                    <a:lumMod val="85000"/>
                  </a:schemeClr>
                </a:solidFill>
                <a:effectLst/>
                <a:latin typeface="Arial" panose="020B0604020202020204" pitchFamily="34" charset="0"/>
                <a:cs typeface="Arial" panose="020B0604020202020204" pitchFamily="34" charset="0"/>
              </a:rPr>
              <a:t> </a:t>
            </a:r>
            <a:r>
              <a:rPr lang="en-US" sz="1500" b="0" i="0" dirty="0">
                <a:solidFill>
                  <a:schemeClr val="tx1">
                    <a:lumMod val="85000"/>
                  </a:schemeClr>
                </a:solidFill>
                <a:effectLst/>
                <a:latin typeface="Arial" panose="020B0604020202020204" pitchFamily="34" charset="0"/>
                <a:cs typeface="Arial" panose="020B0604020202020204" pitchFamily="34" charset="0"/>
              </a:rPr>
              <a:t>aimed at females and </a:t>
            </a:r>
            <a:r>
              <a:rPr lang="en-US" sz="1500" b="1" i="0" dirty="0">
                <a:effectLst/>
                <a:latin typeface="Arial" panose="020B0604020202020204" pitchFamily="34" charset="0"/>
                <a:cs typeface="Arial" panose="020B0604020202020204" pitchFamily="34" charset="0"/>
              </a:rPr>
              <a:t>h</a:t>
            </a:r>
            <a:r>
              <a:rPr lang="en-US" sz="1500" b="1" dirty="0">
                <a:latin typeface="Arial" panose="020B0604020202020204" pitchFamily="34" charset="0"/>
                <a:cs typeface="Arial" panose="020B0604020202020204" pitchFamily="34" charset="0"/>
              </a:rPr>
              <a:t>ealth and beauty</a:t>
            </a:r>
            <a:r>
              <a:rPr lang="en-US" sz="1500" b="1" i="0" dirty="0">
                <a:effectLst/>
                <a:latin typeface="Arial" panose="020B0604020202020204" pitchFamily="34" charset="0"/>
                <a:cs typeface="Arial" panose="020B0604020202020204" pitchFamily="34" charset="0"/>
              </a:rPr>
              <a:t> </a:t>
            </a:r>
            <a:r>
              <a:rPr lang="en-US" sz="1500" b="0" i="0" dirty="0">
                <a:solidFill>
                  <a:schemeClr val="tx1">
                    <a:lumMod val="85000"/>
                  </a:schemeClr>
                </a:solidFill>
                <a:effectLst/>
                <a:latin typeface="Arial" panose="020B0604020202020204" pitchFamily="34" charset="0"/>
                <a:cs typeface="Arial" panose="020B0604020202020204" pitchFamily="34" charset="0"/>
              </a:rPr>
              <a:t>aimed at males.</a:t>
            </a:r>
          </a:p>
        </p:txBody>
      </p:sp>
      <p:sp>
        <p:nvSpPr>
          <p:cNvPr id="10" name="TextBox 9">
            <a:extLst>
              <a:ext uri="{FF2B5EF4-FFF2-40B4-BE49-F238E27FC236}">
                <a16:creationId xmlns:a16="http://schemas.microsoft.com/office/drawing/2014/main" id="{9960C73D-98BB-86F8-7CB4-D56F4524510A}"/>
              </a:ext>
            </a:extLst>
          </p:cNvPr>
          <p:cNvSpPr txBox="1"/>
          <p:nvPr/>
        </p:nvSpPr>
        <p:spPr>
          <a:xfrm>
            <a:off x="513968" y="2344191"/>
            <a:ext cx="11071480" cy="553998"/>
          </a:xfrm>
          <a:prstGeom prst="rect">
            <a:avLst/>
          </a:prstGeom>
          <a:noFill/>
        </p:spPr>
        <p:txBody>
          <a:bodyPr wrap="square">
            <a:spAutoFit/>
          </a:bodyPr>
          <a:lstStyle/>
          <a:p>
            <a:pPr marL="285750" indent="-285750" algn="just">
              <a:buFont typeface="Wingdings" panose="05000000000000000000" pitchFamily="2" charset="2"/>
              <a:buChar char="Ø"/>
            </a:pPr>
            <a:r>
              <a:rPr lang="en-US" sz="1500" b="1" i="0" dirty="0">
                <a:solidFill>
                  <a:srgbClr val="00B0F0"/>
                </a:solidFill>
                <a:effectLst/>
                <a:latin typeface="Maiandra GD" panose="020E0502030308020204" pitchFamily="34" charset="0"/>
                <a:cs typeface="Arial" panose="020B0604020202020204" pitchFamily="34" charset="0"/>
              </a:rPr>
              <a:t>Enhance Food and Beverage Experience</a:t>
            </a:r>
            <a:r>
              <a:rPr lang="en-US" sz="1500" b="1" i="0" dirty="0">
                <a:solidFill>
                  <a:srgbClr val="00B0F0"/>
                </a:solidFill>
                <a:effectLst/>
                <a:latin typeface="Arial" panose="020B0604020202020204" pitchFamily="34" charset="0"/>
                <a:cs typeface="Arial" panose="020B0604020202020204" pitchFamily="34" charset="0"/>
              </a:rPr>
              <a:t>: </a:t>
            </a:r>
            <a:r>
              <a:rPr lang="en-US" sz="1500" b="0" i="0" dirty="0">
                <a:effectLst/>
                <a:latin typeface="Arial" panose="020B0604020202020204" pitchFamily="34" charset="0"/>
                <a:cs typeface="Arial" panose="020B0604020202020204" pitchFamily="34" charset="0"/>
              </a:rPr>
              <a:t>Gi</a:t>
            </a:r>
            <a:r>
              <a:rPr lang="en-US" sz="1500" b="0" i="0" dirty="0">
                <a:solidFill>
                  <a:schemeClr val="tx1">
                    <a:lumMod val="85000"/>
                  </a:schemeClr>
                </a:solidFill>
                <a:effectLst/>
                <a:latin typeface="Arial" panose="020B0604020202020204" pitchFamily="34" charset="0"/>
                <a:cs typeface="Arial" panose="020B0604020202020204" pitchFamily="34" charset="0"/>
              </a:rPr>
              <a:t>ven the high customer satisfaction in the </a:t>
            </a:r>
            <a:r>
              <a:rPr lang="en-US" sz="1500" b="1" i="0" dirty="0">
                <a:effectLst/>
                <a:latin typeface="Arial" panose="020B0604020202020204" pitchFamily="34" charset="0"/>
                <a:cs typeface="Arial" panose="020B0604020202020204" pitchFamily="34" charset="0"/>
              </a:rPr>
              <a:t>Food and Beverages </a:t>
            </a:r>
            <a:r>
              <a:rPr lang="en-US" sz="1500" b="0" i="0" dirty="0">
                <a:solidFill>
                  <a:schemeClr val="tx1">
                    <a:lumMod val="85000"/>
                  </a:schemeClr>
                </a:solidFill>
                <a:effectLst/>
                <a:latin typeface="Arial" panose="020B0604020202020204" pitchFamily="34" charset="0"/>
                <a:cs typeface="Arial" panose="020B0604020202020204" pitchFamily="34" charset="0"/>
              </a:rPr>
              <a:t>category, consider expanding these offerings or promoting this line more aggressively to capitalize on its popularity.</a:t>
            </a:r>
            <a:endParaRPr lang="en-IN" sz="1500" dirty="0">
              <a:solidFill>
                <a:schemeClr val="tx1">
                  <a:lumMod val="8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EC9CB17-5384-5718-04CF-C9A43D3BFDC3}"/>
              </a:ext>
            </a:extLst>
          </p:cNvPr>
          <p:cNvSpPr txBox="1"/>
          <p:nvPr/>
        </p:nvSpPr>
        <p:spPr>
          <a:xfrm>
            <a:off x="513968" y="3183647"/>
            <a:ext cx="11071480" cy="784830"/>
          </a:xfrm>
          <a:prstGeom prst="rect">
            <a:avLst/>
          </a:prstGeom>
          <a:noFill/>
        </p:spPr>
        <p:txBody>
          <a:bodyPr wrap="square">
            <a:spAutoFit/>
          </a:bodyPr>
          <a:lstStyle/>
          <a:p>
            <a:pPr marL="285750" indent="-285750" algn="just" fontAlgn="auto">
              <a:buFont typeface="Wingdings" panose="05000000000000000000" pitchFamily="2" charset="2"/>
              <a:buChar char="Ø"/>
            </a:pPr>
            <a:r>
              <a:rPr lang="en-US" sz="1500" b="1" i="0" dirty="0">
                <a:solidFill>
                  <a:srgbClr val="00B0F0"/>
                </a:solidFill>
                <a:effectLst/>
                <a:latin typeface="Maiandra GD" panose="020E0502030308020204" pitchFamily="34" charset="0"/>
                <a:cs typeface="Arial" panose="020B0604020202020204" pitchFamily="34" charset="0"/>
              </a:rPr>
              <a:t>Promotional Timing: </a:t>
            </a:r>
            <a:r>
              <a:rPr lang="en-US" sz="1500" b="0" i="0" dirty="0">
                <a:solidFill>
                  <a:schemeClr val="tx1">
                    <a:lumMod val="85000"/>
                  </a:schemeClr>
                </a:solidFill>
                <a:effectLst/>
                <a:latin typeface="Arial" panose="020B0604020202020204" pitchFamily="34" charset="0"/>
                <a:cs typeface="Arial" panose="020B0604020202020204" pitchFamily="34" charset="0"/>
              </a:rPr>
              <a:t>Implement targeted promotions during peak sales times, especially in the </a:t>
            </a:r>
            <a:r>
              <a:rPr lang="en-US" sz="1500" b="1" i="0" dirty="0">
                <a:effectLst/>
                <a:latin typeface="Arial" panose="020B0604020202020204" pitchFamily="34" charset="0"/>
                <a:cs typeface="Arial" panose="020B0604020202020204" pitchFamily="34" charset="0"/>
              </a:rPr>
              <a:t>evenings</a:t>
            </a:r>
            <a:r>
              <a:rPr lang="en-US" sz="1500" b="0" i="0" dirty="0">
                <a:solidFill>
                  <a:schemeClr val="tx1">
                    <a:lumMod val="85000"/>
                  </a:schemeClr>
                </a:solidFill>
                <a:effectLst/>
                <a:latin typeface="Arial" panose="020B0604020202020204" pitchFamily="34" charset="0"/>
                <a:cs typeface="Arial" panose="020B0604020202020204" pitchFamily="34" charset="0"/>
              </a:rPr>
              <a:t> and on </a:t>
            </a:r>
            <a:r>
              <a:rPr lang="en-US" sz="1500" b="1" i="0" dirty="0">
                <a:effectLst/>
                <a:latin typeface="Arial" panose="020B0604020202020204" pitchFamily="34" charset="0"/>
                <a:cs typeface="Arial" panose="020B0604020202020204" pitchFamily="34" charset="0"/>
              </a:rPr>
              <a:t>weekends</a:t>
            </a:r>
            <a:r>
              <a:rPr lang="en-US" sz="1500" b="0" i="0" dirty="0">
                <a:solidFill>
                  <a:schemeClr val="tx1">
                    <a:lumMod val="85000"/>
                  </a:schemeClr>
                </a:solidFill>
                <a:effectLst/>
                <a:latin typeface="Arial" panose="020B0604020202020204" pitchFamily="34" charset="0"/>
                <a:cs typeface="Arial" panose="020B0604020202020204" pitchFamily="34" charset="0"/>
              </a:rPr>
              <a:t>, to maximize customer turnout and sales. Consider morning promotions or special offers to boost sales during these lower periods, especially on </a:t>
            </a:r>
            <a:r>
              <a:rPr lang="en-US" sz="1500" b="1" i="0" dirty="0">
                <a:effectLst/>
                <a:latin typeface="Arial" panose="020B0604020202020204" pitchFamily="34" charset="0"/>
                <a:cs typeface="Arial" panose="020B0604020202020204" pitchFamily="34" charset="0"/>
              </a:rPr>
              <a:t>Tuesdays</a:t>
            </a:r>
            <a:r>
              <a:rPr lang="en-US" sz="1500" b="0" i="0" dirty="0">
                <a:solidFill>
                  <a:schemeClr val="tx1">
                    <a:lumMod val="85000"/>
                  </a:schemeClr>
                </a:solidFill>
                <a:effectLst/>
                <a:latin typeface="Arial" panose="020B0604020202020204" pitchFamily="34" charset="0"/>
                <a:cs typeface="Arial" panose="020B0604020202020204" pitchFamily="34" charset="0"/>
              </a:rPr>
              <a:t> and </a:t>
            </a:r>
            <a:r>
              <a:rPr lang="en-US" sz="1500" b="1" i="0" dirty="0">
                <a:effectLst/>
                <a:latin typeface="Arial" panose="020B0604020202020204" pitchFamily="34" charset="0"/>
                <a:cs typeface="Arial" panose="020B0604020202020204" pitchFamily="34" charset="0"/>
              </a:rPr>
              <a:t>Thursdays</a:t>
            </a:r>
            <a:r>
              <a:rPr lang="en-US" sz="1500" b="1" i="0" dirty="0">
                <a:solidFill>
                  <a:schemeClr val="tx1">
                    <a:lumMod val="85000"/>
                  </a:schemeClr>
                </a:solidFill>
                <a:effectLst/>
                <a:latin typeface="Arial" panose="020B0604020202020204" pitchFamily="34" charset="0"/>
                <a:cs typeface="Arial" panose="020B0604020202020204" pitchFamily="34" charset="0"/>
              </a:rPr>
              <a:t> </a:t>
            </a:r>
            <a:r>
              <a:rPr lang="en-US" sz="1500" b="0" i="0" dirty="0">
                <a:solidFill>
                  <a:schemeClr val="tx1">
                    <a:lumMod val="85000"/>
                  </a:schemeClr>
                </a:solidFill>
                <a:effectLst/>
                <a:latin typeface="Arial" panose="020B0604020202020204" pitchFamily="34" charset="0"/>
                <a:cs typeface="Arial" panose="020B0604020202020204" pitchFamily="34" charset="0"/>
              </a:rPr>
              <a:t>when there are slight increases in sales.</a:t>
            </a:r>
          </a:p>
        </p:txBody>
      </p:sp>
      <p:sp>
        <p:nvSpPr>
          <p:cNvPr id="14" name="TextBox 13">
            <a:extLst>
              <a:ext uri="{FF2B5EF4-FFF2-40B4-BE49-F238E27FC236}">
                <a16:creationId xmlns:a16="http://schemas.microsoft.com/office/drawing/2014/main" id="{F84DA79B-81CB-21E0-7F6A-AA1E4D2A84D4}"/>
              </a:ext>
            </a:extLst>
          </p:cNvPr>
          <p:cNvSpPr txBox="1"/>
          <p:nvPr/>
        </p:nvSpPr>
        <p:spPr>
          <a:xfrm>
            <a:off x="513968" y="4228478"/>
            <a:ext cx="11071480" cy="784830"/>
          </a:xfrm>
          <a:prstGeom prst="rect">
            <a:avLst/>
          </a:prstGeom>
          <a:noFill/>
        </p:spPr>
        <p:txBody>
          <a:bodyPr wrap="square">
            <a:spAutoFit/>
          </a:bodyPr>
          <a:lstStyle/>
          <a:p>
            <a:pPr marL="285750" indent="-285750" algn="just" fontAlgn="auto">
              <a:buFont typeface="Wingdings" panose="05000000000000000000" pitchFamily="2" charset="2"/>
              <a:buChar char="Ø"/>
            </a:pPr>
            <a:r>
              <a:rPr lang="en-US" sz="1500" b="1" i="0" dirty="0">
                <a:solidFill>
                  <a:srgbClr val="00B0F0"/>
                </a:solidFill>
                <a:effectLst/>
                <a:latin typeface="Maiandra GD" panose="020E0502030308020204" pitchFamily="34" charset="0"/>
                <a:cs typeface="Arial" panose="020B0604020202020204" pitchFamily="34" charset="0"/>
              </a:rPr>
              <a:t>Customer Loyalty Programs: </a:t>
            </a:r>
            <a:r>
              <a:rPr lang="en-US" sz="1500" b="0" i="0" dirty="0">
                <a:solidFill>
                  <a:schemeClr val="tx1">
                    <a:lumMod val="85000"/>
                  </a:schemeClr>
                </a:solidFill>
                <a:effectLst/>
                <a:latin typeface="Arial" panose="020B0604020202020204" pitchFamily="34" charset="0"/>
                <a:cs typeface="Arial" panose="020B0604020202020204" pitchFamily="34" charset="0"/>
              </a:rPr>
              <a:t>Since there is a good balance of members and non-members, enhance the loyalty program to convert more normal customers into members. Offer exclusive deals or loyalty points for purchases during off-peak hours to balance the sales distribution throughout the day.</a:t>
            </a:r>
          </a:p>
        </p:txBody>
      </p:sp>
      <p:sp>
        <p:nvSpPr>
          <p:cNvPr id="16" name="TextBox 15">
            <a:extLst>
              <a:ext uri="{FF2B5EF4-FFF2-40B4-BE49-F238E27FC236}">
                <a16:creationId xmlns:a16="http://schemas.microsoft.com/office/drawing/2014/main" id="{928364F4-96EA-C414-75F5-2C44EFE57BE2}"/>
              </a:ext>
            </a:extLst>
          </p:cNvPr>
          <p:cNvSpPr txBox="1"/>
          <p:nvPr/>
        </p:nvSpPr>
        <p:spPr>
          <a:xfrm>
            <a:off x="513968" y="5273309"/>
            <a:ext cx="11071480" cy="784830"/>
          </a:xfrm>
          <a:prstGeom prst="rect">
            <a:avLst/>
          </a:prstGeom>
          <a:noFill/>
        </p:spPr>
        <p:txBody>
          <a:bodyPr wrap="square">
            <a:spAutoFit/>
          </a:bodyPr>
          <a:lstStyle/>
          <a:p>
            <a:pPr marL="285750" indent="-285750" algn="just" fontAlgn="auto">
              <a:buFont typeface="Wingdings" panose="05000000000000000000" pitchFamily="2" charset="2"/>
              <a:buChar char="Ø"/>
            </a:pPr>
            <a:r>
              <a:rPr lang="en-US" sz="1500" b="1" i="0" dirty="0">
                <a:solidFill>
                  <a:srgbClr val="00B0F0"/>
                </a:solidFill>
                <a:effectLst/>
                <a:latin typeface="Maiandra GD" panose="020E0502030308020204" pitchFamily="34" charset="0"/>
                <a:cs typeface="Arial" panose="020B0604020202020204" pitchFamily="34" charset="0"/>
              </a:rPr>
              <a:t>Inventory and Pricing Strategy: </a:t>
            </a:r>
            <a:r>
              <a:rPr lang="en-US" sz="1500" b="0" i="0" dirty="0">
                <a:solidFill>
                  <a:schemeClr val="tx1">
                    <a:lumMod val="85000"/>
                  </a:schemeClr>
                </a:solidFill>
                <a:effectLst/>
                <a:latin typeface="Arial" panose="020B0604020202020204" pitchFamily="34" charset="0"/>
                <a:cs typeface="Arial" panose="020B0604020202020204" pitchFamily="34" charset="0"/>
              </a:rPr>
              <a:t>Reassess the pricing and inventory strategy for the </a:t>
            </a:r>
            <a:r>
              <a:rPr lang="en-US" sz="1500" b="1" i="0" dirty="0">
                <a:solidFill>
                  <a:schemeClr val="tx1">
                    <a:lumMod val="85000"/>
                  </a:schemeClr>
                </a:solidFill>
                <a:effectLst/>
                <a:latin typeface="Arial" panose="020B0604020202020204" pitchFamily="34" charset="0"/>
                <a:cs typeface="Arial" panose="020B0604020202020204" pitchFamily="34" charset="0"/>
              </a:rPr>
              <a:t>"Home and Lifestyle" </a:t>
            </a:r>
            <a:r>
              <a:rPr lang="en-US" sz="1500" b="0" i="0" dirty="0">
                <a:solidFill>
                  <a:schemeClr val="tx1">
                    <a:lumMod val="85000"/>
                  </a:schemeClr>
                </a:solidFill>
                <a:effectLst/>
                <a:latin typeface="Arial" panose="020B0604020202020204" pitchFamily="34" charset="0"/>
                <a:cs typeface="Arial" panose="020B0604020202020204" pitchFamily="34" charset="0"/>
              </a:rPr>
              <a:t>category due to its lower customer ratings. Collect more detailed customer feedback to understand the dissatisfaction and adjust product offerings accordingly.</a:t>
            </a:r>
          </a:p>
        </p:txBody>
      </p:sp>
    </p:spTree>
    <p:extLst>
      <p:ext uri="{BB962C8B-B14F-4D97-AF65-F5344CB8AC3E}">
        <p14:creationId xmlns:p14="http://schemas.microsoft.com/office/powerpoint/2010/main" val="340589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FE2C-6DC3-30F0-A260-8F5D3FB2D6B4}"/>
              </a:ext>
            </a:extLst>
          </p:cNvPr>
          <p:cNvSpPr>
            <a:spLocks noGrp="1"/>
          </p:cNvSpPr>
          <p:nvPr>
            <p:ph type="title"/>
          </p:nvPr>
        </p:nvSpPr>
        <p:spPr>
          <a:xfrm>
            <a:off x="1450390" y="2023149"/>
            <a:ext cx="9291215" cy="1049235"/>
          </a:xfrm>
        </p:spPr>
        <p:txBody>
          <a:bodyPr>
            <a:normAutofit/>
          </a:bodyPr>
          <a:lstStyle/>
          <a:p>
            <a:r>
              <a:rPr lang="en-IN" sz="3500" dirty="0">
                <a:latin typeface="Maiandra GD" panose="020E0502030308020204" pitchFamily="34" charset="0"/>
              </a:rPr>
              <a:t>Thank YOU</a:t>
            </a:r>
          </a:p>
        </p:txBody>
      </p:sp>
      <p:sp>
        <p:nvSpPr>
          <p:cNvPr id="5" name="TextBox 4">
            <a:extLst>
              <a:ext uri="{FF2B5EF4-FFF2-40B4-BE49-F238E27FC236}">
                <a16:creationId xmlns:a16="http://schemas.microsoft.com/office/drawing/2014/main" id="{8192235D-915A-38A4-31E2-1136CF5B6970}"/>
              </a:ext>
            </a:extLst>
          </p:cNvPr>
          <p:cNvSpPr txBox="1"/>
          <p:nvPr/>
        </p:nvSpPr>
        <p:spPr>
          <a:xfrm>
            <a:off x="817813" y="3072384"/>
            <a:ext cx="10556368" cy="923330"/>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hlinkClick r:id="rId3"/>
            </a:endParaRPr>
          </a:p>
          <a:p>
            <a:r>
              <a:rPr lang="en-US" dirty="0">
                <a:latin typeface="Arial" panose="020B0604020202020204" pitchFamily="34" charset="0"/>
                <a:cs typeface="Arial" panose="020B0604020202020204" pitchFamily="34" charset="0"/>
              </a:rPr>
              <a:t>Thank you for your time and attention. If you have any questions or would like to discuss further, please connect with me on </a:t>
            </a:r>
            <a:r>
              <a:rPr lang="en-US" i="0" dirty="0">
                <a:effectLst/>
                <a:latin typeface="Arial" panose="020B0604020202020204" pitchFamily="34" charset="0"/>
                <a:cs typeface="Arial" panose="020B0604020202020204" pitchFamily="34" charset="0"/>
                <a:hlinkClick r:id="rId3"/>
              </a:rPr>
              <a:t>LinkedIn</a:t>
            </a:r>
            <a:r>
              <a:rPr lang="en-US" i="0" dirty="0">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2233E3D-2186-2BC8-466B-EF51962175F7}"/>
              </a:ext>
            </a:extLst>
          </p:cNvPr>
          <p:cNvSpPr txBox="1"/>
          <p:nvPr/>
        </p:nvSpPr>
        <p:spPr>
          <a:xfrm>
            <a:off x="9677853" y="6335694"/>
            <a:ext cx="2514147" cy="338554"/>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BY : KARTHIKEYAN R</a:t>
            </a:r>
          </a:p>
        </p:txBody>
      </p:sp>
      <p:pic>
        <p:nvPicPr>
          <p:cNvPr id="7" name="Picture 2" descr="LinkedIn India">
            <a:extLst>
              <a:ext uri="{FF2B5EF4-FFF2-40B4-BE49-F238E27FC236}">
                <a16:creationId xmlns:a16="http://schemas.microsoft.com/office/drawing/2014/main" id="{28E1EB01-8A9D-B54B-64FF-1006EF0DF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3632" y="6382860"/>
            <a:ext cx="244221" cy="24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22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92BA-5903-6F88-A4C3-49F4DCC186BC}"/>
              </a:ext>
            </a:extLst>
          </p:cNvPr>
          <p:cNvSpPr>
            <a:spLocks noGrp="1"/>
          </p:cNvSpPr>
          <p:nvPr>
            <p:ph type="title"/>
          </p:nvPr>
        </p:nvSpPr>
        <p:spPr>
          <a:xfrm>
            <a:off x="1450392" y="127863"/>
            <a:ext cx="9291215" cy="1049235"/>
          </a:xfrm>
        </p:spPr>
        <p:txBody>
          <a:bodyPr/>
          <a:lstStyle/>
          <a:p>
            <a:r>
              <a:rPr lang="en-IN" dirty="0">
                <a:latin typeface="Maiandra GD" panose="020E0502030308020204" pitchFamily="34" charset="0"/>
              </a:rPr>
              <a:t>Introduction</a:t>
            </a:r>
          </a:p>
        </p:txBody>
      </p:sp>
      <p:sp>
        <p:nvSpPr>
          <p:cNvPr id="4" name="TextBox 3">
            <a:extLst>
              <a:ext uri="{FF2B5EF4-FFF2-40B4-BE49-F238E27FC236}">
                <a16:creationId xmlns:a16="http://schemas.microsoft.com/office/drawing/2014/main" id="{EC55D505-BA9D-49CF-DC3B-17DDD123E2A4}"/>
              </a:ext>
            </a:extLst>
          </p:cNvPr>
          <p:cNvSpPr txBox="1"/>
          <p:nvPr/>
        </p:nvSpPr>
        <p:spPr>
          <a:xfrm>
            <a:off x="653920" y="1545538"/>
            <a:ext cx="11085326" cy="3447098"/>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This project aims to explore the Walmart sales data to understand top-performing branches and products, sales trends of different products, and customer behavior.</a:t>
            </a:r>
          </a:p>
          <a:p>
            <a:pPr algn="l"/>
            <a:endParaRPr lang="en-US" sz="2000" dirty="0">
              <a:solidFill>
                <a:srgbClr val="E6EDF3"/>
              </a:solidFill>
              <a:latin typeface="Arial" panose="020B0604020202020204" pitchFamily="34" charset="0"/>
              <a:cs typeface="Arial" panose="020B0604020202020204" pitchFamily="34" charset="0"/>
            </a:endParaRPr>
          </a:p>
          <a:p>
            <a:pPr algn="l"/>
            <a:r>
              <a:rPr lang="en-US" sz="2000" b="0" i="0" dirty="0">
                <a:solidFill>
                  <a:srgbClr val="E6EDF3"/>
                </a:solidFill>
                <a:effectLst/>
                <a:latin typeface="Arial" panose="020B0604020202020204" pitchFamily="34" charset="0"/>
                <a:cs typeface="Arial" panose="020B0604020202020204" pitchFamily="34" charset="0"/>
              </a:rPr>
              <a:t>The aims is to study how sales strategies can be improved and optimized. The dataset was obtained from the </a:t>
            </a:r>
            <a:r>
              <a:rPr lang="en-US" sz="2000" b="0" i="0" u="sng" dirty="0">
                <a:solidFill>
                  <a:srgbClr val="E6EDF3"/>
                </a:solidFill>
                <a:effectLst/>
                <a:latin typeface="Arial" panose="020B0604020202020204" pitchFamily="34" charset="0"/>
                <a:cs typeface="Arial" panose="020B0604020202020204" pitchFamily="34" charset="0"/>
                <a:hlinkClick r:id="rId2"/>
              </a:rPr>
              <a:t>Kaggle Walmart Sales Forecasting Competition</a:t>
            </a:r>
            <a:r>
              <a:rPr lang="en-US" sz="2000" b="0" i="0" dirty="0">
                <a:solidFill>
                  <a:srgbClr val="E6EDF3"/>
                </a:solidFill>
                <a:effectLst/>
                <a:latin typeface="Arial" panose="020B0604020202020204" pitchFamily="34" charset="0"/>
                <a:cs typeface="Arial" panose="020B0604020202020204" pitchFamily="34" charset="0"/>
              </a:rPr>
              <a:t>.</a:t>
            </a:r>
          </a:p>
          <a:p>
            <a:pPr algn="l"/>
            <a:endParaRPr lang="en-US" sz="2000" b="0" i="0" dirty="0">
              <a:solidFill>
                <a:srgbClr val="E6EDF3"/>
              </a:solidFill>
              <a:effectLst/>
              <a:highlight>
                <a:srgbClr val="0D1117"/>
              </a:highlight>
              <a:latin typeface="Arial" panose="020B0604020202020204" pitchFamily="34" charset="0"/>
              <a:cs typeface="Arial" panose="020B0604020202020204" pitchFamily="34" charset="0"/>
            </a:endParaRPr>
          </a:p>
          <a:p>
            <a:pPr algn="l"/>
            <a:r>
              <a:rPr lang="en-US" sz="2000" dirty="0">
                <a:solidFill>
                  <a:srgbClr val="E6EDF3"/>
                </a:solidFill>
                <a:latin typeface="Arial" panose="020B0604020202020204" pitchFamily="34" charset="0"/>
                <a:cs typeface="Arial" panose="020B0604020202020204" pitchFamily="34" charset="0"/>
              </a:rPr>
              <a:t>The </a:t>
            </a:r>
            <a:r>
              <a:rPr lang="en-US" sz="2000" b="0" i="0" dirty="0">
                <a:solidFill>
                  <a:srgbClr val="E6EDF3"/>
                </a:solidFill>
                <a:effectLst/>
                <a:latin typeface="Arial" panose="020B0604020202020204" pitchFamily="34" charset="0"/>
                <a:cs typeface="Arial" panose="020B0604020202020204" pitchFamily="34" charset="0"/>
              </a:rPr>
              <a:t>historical sales data for 45 Walmart stores located in different regions. Each store contains many departments, and the challenge involves selected holiday markdown events are included in the dataset. These markdowns are known to affect sales, but it is challenging to predict which departments are affected and the extent of the impact. </a:t>
            </a:r>
            <a:r>
              <a:rPr lang="en-US" sz="2000" b="0" i="0" u="sng" dirty="0">
                <a:solidFill>
                  <a:srgbClr val="E6EDF3"/>
                </a:solidFill>
                <a:effectLst/>
                <a:latin typeface="Arial" panose="020B0604020202020204" pitchFamily="34" charset="0"/>
                <a:cs typeface="Arial" panose="020B0604020202020204" pitchFamily="34" charset="0"/>
                <a:hlinkClick r:id="rId2"/>
              </a:rPr>
              <a:t>source</a:t>
            </a:r>
            <a:endParaRPr lang="en-US" sz="2000" b="0" i="0" dirty="0">
              <a:solidFill>
                <a:srgbClr val="E6EDF3"/>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3136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AF2C-468C-1667-2B55-C03089A04EFB}"/>
              </a:ext>
            </a:extLst>
          </p:cNvPr>
          <p:cNvSpPr>
            <a:spLocks noGrp="1"/>
          </p:cNvSpPr>
          <p:nvPr>
            <p:ph type="title"/>
          </p:nvPr>
        </p:nvSpPr>
        <p:spPr>
          <a:xfrm>
            <a:off x="1450392" y="191871"/>
            <a:ext cx="9291215" cy="859689"/>
          </a:xfrm>
        </p:spPr>
        <p:txBody>
          <a:bodyPr/>
          <a:lstStyle/>
          <a:p>
            <a:r>
              <a:rPr lang="en-IN" dirty="0">
                <a:latin typeface="Maiandra GD" panose="020E0502030308020204" pitchFamily="34" charset="0"/>
              </a:rPr>
              <a:t>Purpose</a:t>
            </a:r>
          </a:p>
        </p:txBody>
      </p:sp>
      <p:sp>
        <p:nvSpPr>
          <p:cNvPr id="5" name="TextBox 4">
            <a:extLst>
              <a:ext uri="{FF2B5EF4-FFF2-40B4-BE49-F238E27FC236}">
                <a16:creationId xmlns:a16="http://schemas.microsoft.com/office/drawing/2014/main" id="{B288E9DD-AC4B-0747-171E-1BCA463B7E23}"/>
              </a:ext>
            </a:extLst>
          </p:cNvPr>
          <p:cNvSpPr txBox="1"/>
          <p:nvPr/>
        </p:nvSpPr>
        <p:spPr>
          <a:xfrm>
            <a:off x="771944" y="1487859"/>
            <a:ext cx="10124694" cy="3416320"/>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chemeClr val="tx1">
                    <a:lumMod val="95000"/>
                  </a:schemeClr>
                </a:solidFill>
                <a:effectLst/>
                <a:latin typeface="Arial" panose="020B0604020202020204" pitchFamily="34" charset="0"/>
                <a:cs typeface="Arial" panose="020B0604020202020204" pitchFamily="34" charset="0"/>
              </a:rPr>
              <a:t>The major aim of this project is to gain insight into the sales data of Walmart to understand the different factors that affect sales of the different branches.</a:t>
            </a:r>
          </a:p>
          <a:p>
            <a:endParaRPr lang="en-US" sz="2400" dirty="0">
              <a:solidFill>
                <a:srgbClr val="E6EDF3"/>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solidFill>
                  <a:schemeClr val="tx1">
                    <a:lumMod val="95000"/>
                  </a:schemeClr>
                </a:solidFill>
                <a:latin typeface="Arial" panose="020B0604020202020204" pitchFamily="34" charset="0"/>
                <a:cs typeface="Arial" panose="020B0604020202020204" pitchFamily="34" charset="0"/>
              </a:rPr>
              <a:t>It also helps to understand customer’s taste, preference and their purchasing items.</a:t>
            </a:r>
          </a:p>
          <a:p>
            <a:endParaRPr lang="en-IN" sz="2400" dirty="0">
              <a:solidFill>
                <a:srgbClr val="E6EDF3"/>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solidFill>
                  <a:schemeClr val="tx1">
                    <a:lumMod val="95000"/>
                  </a:schemeClr>
                </a:solidFill>
                <a:latin typeface="Arial" panose="020B0604020202020204" pitchFamily="34" charset="0"/>
                <a:cs typeface="Arial" panose="020B0604020202020204" pitchFamily="34" charset="0"/>
              </a:rPr>
              <a:t>With these insights, management can make informed decisions that will drive business growth.</a:t>
            </a:r>
          </a:p>
        </p:txBody>
      </p:sp>
    </p:spTree>
    <p:extLst>
      <p:ext uri="{BB962C8B-B14F-4D97-AF65-F5344CB8AC3E}">
        <p14:creationId xmlns:p14="http://schemas.microsoft.com/office/powerpoint/2010/main" val="117006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CA1F-D130-AC58-80AF-D4B34639FCA5}"/>
              </a:ext>
            </a:extLst>
          </p:cNvPr>
          <p:cNvSpPr>
            <a:spLocks noGrp="1"/>
          </p:cNvSpPr>
          <p:nvPr>
            <p:ph type="title"/>
          </p:nvPr>
        </p:nvSpPr>
        <p:spPr>
          <a:xfrm>
            <a:off x="1450392" y="228447"/>
            <a:ext cx="9291215" cy="786537"/>
          </a:xfrm>
        </p:spPr>
        <p:txBody>
          <a:bodyPr/>
          <a:lstStyle/>
          <a:p>
            <a:r>
              <a:rPr lang="en-IN" dirty="0">
                <a:latin typeface="Maiandra GD" panose="020E0502030308020204" pitchFamily="34" charset="0"/>
              </a:rPr>
              <a:t>About data</a:t>
            </a:r>
          </a:p>
        </p:txBody>
      </p:sp>
      <p:pic>
        <p:nvPicPr>
          <p:cNvPr id="1026" name="Picture 2">
            <a:extLst>
              <a:ext uri="{FF2B5EF4-FFF2-40B4-BE49-F238E27FC236}">
                <a16:creationId xmlns:a16="http://schemas.microsoft.com/office/drawing/2014/main" id="{A3EA11C3-049D-7B71-B2DA-7388A6BE8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179" y="2286000"/>
            <a:ext cx="6466363" cy="3691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862653-D609-E5F7-2C31-ABA84328A114}"/>
              </a:ext>
            </a:extLst>
          </p:cNvPr>
          <p:cNvSpPr txBox="1"/>
          <p:nvPr/>
        </p:nvSpPr>
        <p:spPr>
          <a:xfrm>
            <a:off x="363473" y="1484185"/>
            <a:ext cx="5126705" cy="1631216"/>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This dataset contains sales transactions from a three different branches of Walmart, respectively located in Mandalay, Yangon and Naypyitaw. The data contains 17 columns and 1000 rows…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21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881-6D54-9917-D0FC-41ECD7BD58D5}"/>
              </a:ext>
            </a:extLst>
          </p:cNvPr>
          <p:cNvSpPr>
            <a:spLocks noGrp="1"/>
          </p:cNvSpPr>
          <p:nvPr>
            <p:ph type="title"/>
          </p:nvPr>
        </p:nvSpPr>
        <p:spPr>
          <a:xfrm>
            <a:off x="1450392" y="216178"/>
            <a:ext cx="9291215" cy="749961"/>
          </a:xfrm>
        </p:spPr>
        <p:txBody>
          <a:bodyPr/>
          <a:lstStyle/>
          <a:p>
            <a:r>
              <a:rPr lang="en-IN" dirty="0">
                <a:latin typeface="Maiandra GD" panose="020E0502030308020204" pitchFamily="34" charset="0"/>
              </a:rPr>
              <a:t>Analysis list</a:t>
            </a:r>
          </a:p>
        </p:txBody>
      </p:sp>
      <p:sp>
        <p:nvSpPr>
          <p:cNvPr id="6" name="TextBox 5">
            <a:extLst>
              <a:ext uri="{FF2B5EF4-FFF2-40B4-BE49-F238E27FC236}">
                <a16:creationId xmlns:a16="http://schemas.microsoft.com/office/drawing/2014/main" id="{8833649E-B546-DAC6-AB4A-C5640F1332E7}"/>
              </a:ext>
            </a:extLst>
          </p:cNvPr>
          <p:cNvSpPr txBox="1"/>
          <p:nvPr/>
        </p:nvSpPr>
        <p:spPr>
          <a:xfrm>
            <a:off x="714736" y="1250594"/>
            <a:ext cx="10940969" cy="4339650"/>
          </a:xfrm>
          <a:prstGeom prst="rect">
            <a:avLst/>
          </a:prstGeom>
          <a:noFill/>
        </p:spPr>
        <p:txBody>
          <a:bodyPr wrap="square">
            <a:spAutoFit/>
          </a:bodyPr>
          <a:lstStyle/>
          <a:p>
            <a:pPr algn="l"/>
            <a:r>
              <a:rPr lang="en-IN" sz="2200" b="1" i="0" dirty="0">
                <a:effectLst/>
                <a:latin typeface="Maiandra GD" panose="020E0502030308020204" pitchFamily="34" charset="0"/>
              </a:rPr>
              <a:t>1.Product Analysis - </a:t>
            </a:r>
            <a:r>
              <a:rPr lang="en-US" sz="2200" b="0" i="0" dirty="0">
                <a:solidFill>
                  <a:schemeClr val="tx1">
                    <a:lumMod val="85000"/>
                  </a:schemeClr>
                </a:solidFill>
                <a:effectLst/>
                <a:latin typeface="Arial" panose="020B0604020202020204" pitchFamily="34" charset="0"/>
                <a:cs typeface="Arial" panose="020B0604020202020204" pitchFamily="34" charset="0"/>
              </a:rPr>
              <a:t>Conduct analysis on the data to understand the different product lines, the products lines performing best and the product lines that need to be improved.</a:t>
            </a:r>
          </a:p>
          <a:p>
            <a:pPr algn="l"/>
            <a:endParaRPr lang="en-US" sz="2200" dirty="0">
              <a:solidFill>
                <a:schemeClr val="tx1">
                  <a:lumMod val="85000"/>
                </a:schemeClr>
              </a:solidFill>
              <a:latin typeface="Arial" panose="020B0604020202020204" pitchFamily="34" charset="0"/>
              <a:cs typeface="Arial" panose="020B0604020202020204" pitchFamily="34" charset="0"/>
            </a:endParaRPr>
          </a:p>
          <a:p>
            <a:pPr algn="l"/>
            <a:r>
              <a:rPr lang="en-IN" sz="2200" b="1" dirty="0">
                <a:latin typeface="Maiandra GD" panose="020E0502030308020204" pitchFamily="34" charset="0"/>
              </a:rPr>
              <a:t>2</a:t>
            </a:r>
            <a:r>
              <a:rPr lang="en-IN" sz="2200" b="1" i="0" dirty="0">
                <a:effectLst/>
                <a:latin typeface="Maiandra GD" panose="020E0502030308020204" pitchFamily="34" charset="0"/>
              </a:rPr>
              <a:t>.Sales Analysis - </a:t>
            </a:r>
            <a:r>
              <a:rPr lang="en-US" sz="2400" dirty="0">
                <a:solidFill>
                  <a:schemeClr val="tx1">
                    <a:lumMod val="85000"/>
                  </a:schemeClr>
                </a:solidFill>
                <a:latin typeface="Arial" panose="020B0604020202020204" pitchFamily="34" charset="0"/>
                <a:cs typeface="Arial" panose="020B0604020202020204" pitchFamily="34" charset="0"/>
              </a:rPr>
              <a:t>This analysis aims to answer questions about the sales trends of products. The results can help measure the effectiveness of each sales strategy the business applies and what modifications are needed to gain more sales.</a:t>
            </a:r>
          </a:p>
          <a:p>
            <a:pPr algn="l"/>
            <a:endParaRPr lang="en-US" sz="2200" dirty="0">
              <a:solidFill>
                <a:schemeClr val="tx1">
                  <a:lumMod val="85000"/>
                </a:schemeClr>
              </a:solidFill>
              <a:latin typeface="Arial" panose="020B0604020202020204" pitchFamily="34" charset="0"/>
              <a:cs typeface="Arial" panose="020B0604020202020204" pitchFamily="34" charset="0"/>
            </a:endParaRPr>
          </a:p>
          <a:p>
            <a:pPr algn="l"/>
            <a:r>
              <a:rPr lang="en-IN" sz="2200" b="1" i="0" dirty="0">
                <a:effectLst/>
                <a:latin typeface="Maiandra GD" panose="020E0502030308020204" pitchFamily="34" charset="0"/>
              </a:rPr>
              <a:t>3.Customer Analysis - </a:t>
            </a:r>
            <a:r>
              <a:rPr lang="en-US" sz="2400" b="0" i="0" dirty="0">
                <a:solidFill>
                  <a:schemeClr val="tx1">
                    <a:lumMod val="85000"/>
                  </a:schemeClr>
                </a:solidFill>
                <a:effectLst/>
                <a:latin typeface="Arial" panose="020B0604020202020204" pitchFamily="34" charset="0"/>
                <a:cs typeface="Arial" panose="020B0604020202020204" pitchFamily="34" charset="0"/>
              </a:rPr>
              <a:t>This analysis aims to uncover the different customers segments, purchase trends and the profitability of each customer segment.</a:t>
            </a:r>
            <a:endParaRPr lang="en-US" sz="2200" dirty="0">
              <a:solidFill>
                <a:schemeClr val="tx1">
                  <a:lumMod val="85000"/>
                </a:schemeClr>
              </a:solidFill>
              <a:latin typeface="Arial" panose="020B0604020202020204" pitchFamily="34" charset="0"/>
              <a:cs typeface="Arial" panose="020B0604020202020204" pitchFamily="34" charset="0"/>
            </a:endParaRPr>
          </a:p>
          <a:p>
            <a:pPr algn="l"/>
            <a:endParaRPr lang="en-IN" sz="2200" b="0" i="0" dirty="0">
              <a:solidFill>
                <a:schemeClr val="tx1">
                  <a:lumMod val="8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06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6D56-98DF-DDCD-AC04-E1123702C301}"/>
              </a:ext>
            </a:extLst>
          </p:cNvPr>
          <p:cNvSpPr>
            <a:spLocks noGrp="1"/>
          </p:cNvSpPr>
          <p:nvPr>
            <p:ph type="title"/>
          </p:nvPr>
        </p:nvSpPr>
        <p:spPr>
          <a:xfrm>
            <a:off x="1450392" y="202635"/>
            <a:ext cx="9291215" cy="781213"/>
          </a:xfrm>
        </p:spPr>
        <p:txBody>
          <a:bodyPr/>
          <a:lstStyle/>
          <a:p>
            <a:r>
              <a:rPr lang="en-IN" dirty="0">
                <a:latin typeface="Maiandra GD" panose="020E0502030308020204" pitchFamily="34" charset="0"/>
              </a:rPr>
              <a:t>Approach used</a:t>
            </a:r>
          </a:p>
        </p:txBody>
      </p:sp>
      <p:sp>
        <p:nvSpPr>
          <p:cNvPr id="4" name="TextBox 3">
            <a:extLst>
              <a:ext uri="{FF2B5EF4-FFF2-40B4-BE49-F238E27FC236}">
                <a16:creationId xmlns:a16="http://schemas.microsoft.com/office/drawing/2014/main" id="{9725682F-414C-4059-38D0-2E6F00423FA1}"/>
              </a:ext>
            </a:extLst>
          </p:cNvPr>
          <p:cNvSpPr txBox="1"/>
          <p:nvPr/>
        </p:nvSpPr>
        <p:spPr>
          <a:xfrm>
            <a:off x="833377" y="1446835"/>
            <a:ext cx="9444942" cy="1477328"/>
          </a:xfrm>
          <a:prstGeom prst="rect">
            <a:avLst/>
          </a:prstGeom>
          <a:noFill/>
        </p:spPr>
        <p:txBody>
          <a:bodyPr wrap="square" rtlCol="0">
            <a:spAutoFit/>
          </a:bodyPr>
          <a:lstStyle/>
          <a:p>
            <a:r>
              <a:rPr lang="en-IN" b="1" dirty="0">
                <a:latin typeface="Maiandra GD" panose="020E0502030308020204" pitchFamily="34" charset="0"/>
              </a:rPr>
              <a:t>1.Data Wrangling - </a:t>
            </a:r>
            <a:r>
              <a:rPr lang="en-US" b="0" i="0" dirty="0">
                <a:solidFill>
                  <a:schemeClr val="tx1">
                    <a:lumMod val="95000"/>
                  </a:schemeClr>
                </a:solidFill>
                <a:effectLst/>
                <a:latin typeface="source-serif-pro"/>
              </a:rPr>
              <a:t>This is the first step where inspection of data is done to make sure </a:t>
            </a:r>
            <a:r>
              <a:rPr lang="en-US" b="1" i="0" dirty="0">
                <a:solidFill>
                  <a:schemeClr val="tx1">
                    <a:lumMod val="95000"/>
                  </a:schemeClr>
                </a:solidFill>
                <a:effectLst/>
                <a:latin typeface="source-serif-pro"/>
              </a:rPr>
              <a:t>NULL </a:t>
            </a:r>
            <a:r>
              <a:rPr lang="en-US" b="0" i="0" dirty="0">
                <a:solidFill>
                  <a:schemeClr val="tx1">
                    <a:lumMod val="95000"/>
                  </a:schemeClr>
                </a:solidFill>
                <a:effectLst/>
                <a:latin typeface="source-serif-pro"/>
              </a:rPr>
              <a:t>values and missing values are detected and data replacement methods are used to replace, missing or </a:t>
            </a:r>
            <a:r>
              <a:rPr lang="en-US" b="1" i="0" dirty="0">
                <a:solidFill>
                  <a:schemeClr val="tx1">
                    <a:lumMod val="95000"/>
                  </a:schemeClr>
                </a:solidFill>
                <a:effectLst/>
                <a:latin typeface="source-serif-pro"/>
              </a:rPr>
              <a:t>NULL</a:t>
            </a:r>
            <a:r>
              <a:rPr lang="en-US" b="0" i="0" dirty="0">
                <a:solidFill>
                  <a:schemeClr val="tx1">
                    <a:lumMod val="95000"/>
                  </a:schemeClr>
                </a:solidFill>
                <a:effectLst/>
                <a:latin typeface="source-serif-pro"/>
              </a:rPr>
              <a:t> values.</a:t>
            </a:r>
          </a:p>
          <a:p>
            <a:endParaRPr lang="en-US" dirty="0">
              <a:solidFill>
                <a:schemeClr val="tx1">
                  <a:lumMod val="95000"/>
                </a:schemeClr>
              </a:solidFill>
              <a:latin typeface="source-serif-pro"/>
            </a:endParaRPr>
          </a:p>
          <a:p>
            <a:endParaRPr lang="en-IN" dirty="0">
              <a:solidFill>
                <a:schemeClr val="tx1">
                  <a:lumMod val="95000"/>
                </a:schemeClr>
              </a:solidFill>
              <a:latin typeface="Maiandra GD" panose="020E0502030308020204" pitchFamily="34" charset="0"/>
            </a:endParaRPr>
          </a:p>
        </p:txBody>
      </p:sp>
      <p:sp>
        <p:nvSpPr>
          <p:cNvPr id="6" name="TextBox 5">
            <a:extLst>
              <a:ext uri="{FF2B5EF4-FFF2-40B4-BE49-F238E27FC236}">
                <a16:creationId xmlns:a16="http://schemas.microsoft.com/office/drawing/2014/main" id="{7B0613C5-CE6B-A2C1-D6F3-3A1B9716AC80}"/>
              </a:ext>
            </a:extLst>
          </p:cNvPr>
          <p:cNvSpPr txBox="1"/>
          <p:nvPr/>
        </p:nvSpPr>
        <p:spPr>
          <a:xfrm>
            <a:off x="833377" y="2924163"/>
            <a:ext cx="6105644" cy="369332"/>
          </a:xfrm>
          <a:prstGeom prst="rect">
            <a:avLst/>
          </a:prstGeom>
          <a:noFill/>
        </p:spPr>
        <p:txBody>
          <a:bodyPr wrap="square">
            <a:spAutoFit/>
          </a:bodyPr>
          <a:lstStyle/>
          <a:p>
            <a:pPr marL="285750" indent="-285750" algn="l" fontAlgn="auto">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Build a database</a:t>
            </a:r>
          </a:p>
        </p:txBody>
      </p:sp>
      <p:pic>
        <p:nvPicPr>
          <p:cNvPr id="5" name="Picture 4">
            <a:extLst>
              <a:ext uri="{FF2B5EF4-FFF2-40B4-BE49-F238E27FC236}">
                <a16:creationId xmlns:a16="http://schemas.microsoft.com/office/drawing/2014/main" id="{97DE6780-2BE4-D80F-4DFD-53048CD7736E}"/>
              </a:ext>
            </a:extLst>
          </p:cNvPr>
          <p:cNvPicPr>
            <a:picLocks noChangeAspect="1"/>
          </p:cNvPicPr>
          <p:nvPr/>
        </p:nvPicPr>
        <p:blipFill>
          <a:blip r:embed="rId2"/>
          <a:stretch>
            <a:fillRect/>
          </a:stretch>
        </p:blipFill>
        <p:spPr>
          <a:xfrm>
            <a:off x="3567844" y="3795671"/>
            <a:ext cx="5283548" cy="605820"/>
          </a:xfrm>
          <a:prstGeom prst="rect">
            <a:avLst/>
          </a:prstGeom>
        </p:spPr>
      </p:pic>
    </p:spTree>
    <p:extLst>
      <p:ext uri="{BB962C8B-B14F-4D97-AF65-F5344CB8AC3E}">
        <p14:creationId xmlns:p14="http://schemas.microsoft.com/office/powerpoint/2010/main" val="406216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C7F70-A46D-A794-BC31-DA321BDD7C84}"/>
              </a:ext>
            </a:extLst>
          </p:cNvPr>
          <p:cNvSpPr>
            <a:spLocks noGrp="1"/>
          </p:cNvSpPr>
          <p:nvPr>
            <p:ph type="title"/>
          </p:nvPr>
        </p:nvSpPr>
        <p:spPr>
          <a:xfrm>
            <a:off x="1450392" y="202635"/>
            <a:ext cx="9291215" cy="781213"/>
          </a:xfrm>
        </p:spPr>
        <p:txBody>
          <a:bodyPr/>
          <a:lstStyle/>
          <a:p>
            <a:r>
              <a:rPr lang="en-IN" dirty="0">
                <a:latin typeface="Maiandra GD" panose="020E0502030308020204" pitchFamily="34" charset="0"/>
              </a:rPr>
              <a:t>Approach used</a:t>
            </a:r>
          </a:p>
        </p:txBody>
      </p:sp>
      <p:sp>
        <p:nvSpPr>
          <p:cNvPr id="5" name="TextBox 4">
            <a:extLst>
              <a:ext uri="{FF2B5EF4-FFF2-40B4-BE49-F238E27FC236}">
                <a16:creationId xmlns:a16="http://schemas.microsoft.com/office/drawing/2014/main" id="{893DC58A-C0ED-B23F-B8F4-88A0DF3376EF}"/>
              </a:ext>
            </a:extLst>
          </p:cNvPr>
          <p:cNvSpPr txBox="1"/>
          <p:nvPr/>
        </p:nvSpPr>
        <p:spPr>
          <a:xfrm>
            <a:off x="654780" y="1827809"/>
            <a:ext cx="6105644" cy="369332"/>
          </a:xfrm>
          <a:prstGeom prst="rect">
            <a:avLst/>
          </a:prstGeom>
          <a:noFill/>
        </p:spPr>
        <p:txBody>
          <a:bodyPr wrap="square">
            <a:spAutoFit/>
          </a:bodyPr>
          <a:lstStyle/>
          <a:p>
            <a:pPr marL="285750" indent="-285750" algn="l" fontAlgn="auto">
              <a:buFont typeface="Wingdings" panose="05000000000000000000" pitchFamily="2" charset="2"/>
              <a:buChar char="Ø"/>
            </a:pPr>
            <a:r>
              <a:rPr lang="en-IN" dirty="0">
                <a:latin typeface="Arial" panose="020B0604020202020204" pitchFamily="34" charset="0"/>
                <a:cs typeface="Arial" panose="020B0604020202020204" pitchFamily="34" charset="0"/>
              </a:rPr>
              <a:t>Create a table and insert the data</a:t>
            </a:r>
            <a:endParaRPr lang="en-IN" i="0" dirty="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F578DFC-FA9A-1D6D-3E2B-E56B4649BBDE}"/>
              </a:ext>
            </a:extLst>
          </p:cNvPr>
          <p:cNvPicPr>
            <a:picLocks noChangeAspect="1"/>
          </p:cNvPicPr>
          <p:nvPr/>
        </p:nvPicPr>
        <p:blipFill>
          <a:blip r:embed="rId2"/>
          <a:stretch>
            <a:fillRect/>
          </a:stretch>
        </p:blipFill>
        <p:spPr>
          <a:xfrm>
            <a:off x="7062215" y="1236630"/>
            <a:ext cx="4620557" cy="4384739"/>
          </a:xfrm>
          <a:prstGeom prst="rect">
            <a:avLst/>
          </a:prstGeom>
        </p:spPr>
      </p:pic>
      <p:sp>
        <p:nvSpPr>
          <p:cNvPr id="7" name="TextBox 6">
            <a:extLst>
              <a:ext uri="{FF2B5EF4-FFF2-40B4-BE49-F238E27FC236}">
                <a16:creationId xmlns:a16="http://schemas.microsoft.com/office/drawing/2014/main" id="{BDACC268-9081-F404-C78E-3129CA0FEA5B}"/>
              </a:ext>
            </a:extLst>
          </p:cNvPr>
          <p:cNvSpPr txBox="1"/>
          <p:nvPr/>
        </p:nvSpPr>
        <p:spPr>
          <a:xfrm>
            <a:off x="656804" y="2647910"/>
            <a:ext cx="6103620"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There are no null values in our database because we set </a:t>
            </a:r>
            <a:r>
              <a:rPr lang="en-US" b="1" dirty="0">
                <a:latin typeface="Arial" panose="020B0604020202020204" pitchFamily="34" charset="0"/>
                <a:cs typeface="Arial" panose="020B0604020202020204" pitchFamily="34" charset="0"/>
              </a:rPr>
              <a:t>NOT NULL</a:t>
            </a:r>
            <a:r>
              <a:rPr lang="en-US" dirty="0">
                <a:latin typeface="Arial" panose="020B0604020202020204" pitchFamily="34" charset="0"/>
                <a:cs typeface="Arial" panose="020B0604020202020204" pitchFamily="34" charset="0"/>
              </a:rPr>
              <a:t> for each field when creating the tables, thereby filtering out any null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89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07A5-84F3-043A-2E5F-498F80EBA76C}"/>
              </a:ext>
            </a:extLst>
          </p:cNvPr>
          <p:cNvSpPr>
            <a:spLocks noGrp="1"/>
          </p:cNvSpPr>
          <p:nvPr>
            <p:ph type="title"/>
          </p:nvPr>
        </p:nvSpPr>
        <p:spPr>
          <a:xfrm>
            <a:off x="1451579" y="210159"/>
            <a:ext cx="9291215" cy="859689"/>
          </a:xfrm>
        </p:spPr>
        <p:txBody>
          <a:bodyPr/>
          <a:lstStyle/>
          <a:p>
            <a:r>
              <a:rPr lang="en-IN" dirty="0">
                <a:latin typeface="Maiandra GD" panose="020E0502030308020204" pitchFamily="34" charset="0"/>
              </a:rPr>
              <a:t>Feature </a:t>
            </a:r>
            <a:r>
              <a:rPr lang="en-IN" dirty="0" err="1">
                <a:latin typeface="Maiandra GD" panose="020E0502030308020204" pitchFamily="34" charset="0"/>
              </a:rPr>
              <a:t>EnGINEERING</a:t>
            </a:r>
            <a:endParaRPr lang="en-IN" dirty="0">
              <a:latin typeface="Maiandra GD" panose="020E0502030308020204" pitchFamily="34" charset="0"/>
            </a:endParaRPr>
          </a:p>
        </p:txBody>
      </p:sp>
      <p:sp>
        <p:nvSpPr>
          <p:cNvPr id="4" name="TextBox 3">
            <a:extLst>
              <a:ext uri="{FF2B5EF4-FFF2-40B4-BE49-F238E27FC236}">
                <a16:creationId xmlns:a16="http://schemas.microsoft.com/office/drawing/2014/main" id="{53E3D6DC-4EFE-BFD9-78D6-C364476389BA}"/>
              </a:ext>
            </a:extLst>
          </p:cNvPr>
          <p:cNvSpPr txBox="1"/>
          <p:nvPr/>
        </p:nvSpPr>
        <p:spPr>
          <a:xfrm>
            <a:off x="2126964" y="1188720"/>
            <a:ext cx="9165876" cy="369332"/>
          </a:xfrm>
          <a:prstGeom prst="rect">
            <a:avLst/>
          </a:prstGeom>
          <a:noFill/>
        </p:spPr>
        <p:txBody>
          <a:bodyPr wrap="square">
            <a:spAutoFit/>
          </a:bodyPr>
          <a:lstStyle/>
          <a:p>
            <a:pPr algn="l" fontAlgn="auto"/>
            <a:r>
              <a:rPr lang="en-US" dirty="0">
                <a:latin typeface="Maiandra GD" panose="020E0502030308020204" pitchFamily="34" charset="0"/>
              </a:rPr>
              <a:t>The following step involves generating new columns from the existing ones.</a:t>
            </a:r>
            <a:endParaRPr lang="en-IN" i="0" dirty="0">
              <a:effectLst/>
              <a:latin typeface="Maiandra GD" panose="020E0502030308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64527C9-F62E-4FDA-65C6-8CA9210349EB}"/>
              </a:ext>
            </a:extLst>
          </p:cNvPr>
          <p:cNvSpPr txBox="1"/>
          <p:nvPr/>
        </p:nvSpPr>
        <p:spPr>
          <a:xfrm>
            <a:off x="701802" y="2203687"/>
            <a:ext cx="10527030" cy="646331"/>
          </a:xfrm>
          <a:prstGeom prst="rect">
            <a:avLst/>
          </a:prstGeom>
          <a:noFill/>
        </p:spPr>
        <p:txBody>
          <a:bodyPr wrap="square">
            <a:spAutoFit/>
          </a:bodyPr>
          <a:lstStyle/>
          <a:p>
            <a:pPr marL="285750" indent="-285750" algn="l">
              <a:buFont typeface="Wingdings" panose="05000000000000000000" pitchFamily="2" charset="2"/>
              <a:buChar char="Ø"/>
            </a:pPr>
            <a:r>
              <a:rPr lang="en-US" b="0" i="0" dirty="0">
                <a:effectLst/>
                <a:latin typeface="source-serif-pro"/>
              </a:rPr>
              <a:t>Add a new column named `</a:t>
            </a:r>
            <a:r>
              <a:rPr lang="en-US" b="1" i="0" dirty="0">
                <a:effectLst/>
                <a:latin typeface="source-serif-pro"/>
              </a:rPr>
              <a:t>time of day`</a:t>
            </a:r>
            <a:r>
              <a:rPr lang="en-US" b="0" i="0" dirty="0">
                <a:effectLst/>
                <a:latin typeface="source-serif-pro"/>
              </a:rPr>
              <a:t> to give insight of sales in the Morning, Afternoon and Evening. This will help answer the question on which part of the day most sales are made.</a:t>
            </a:r>
          </a:p>
        </p:txBody>
      </p:sp>
      <p:sp>
        <p:nvSpPr>
          <p:cNvPr id="8" name="TextBox 7">
            <a:extLst>
              <a:ext uri="{FF2B5EF4-FFF2-40B4-BE49-F238E27FC236}">
                <a16:creationId xmlns:a16="http://schemas.microsoft.com/office/drawing/2014/main" id="{373E0FF7-1C6B-CD47-975B-A29D61D373E2}"/>
              </a:ext>
            </a:extLst>
          </p:cNvPr>
          <p:cNvSpPr txBox="1"/>
          <p:nvPr/>
        </p:nvSpPr>
        <p:spPr>
          <a:xfrm>
            <a:off x="701802" y="3338222"/>
            <a:ext cx="10307574"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Introduce</a:t>
            </a:r>
            <a:r>
              <a:rPr lang="en-US" b="0" i="0" dirty="0">
                <a:effectLst/>
                <a:latin typeface="Arial" panose="020B0604020202020204" pitchFamily="34" charset="0"/>
                <a:cs typeface="Arial" panose="020B0604020202020204" pitchFamily="34" charset="0"/>
              </a:rPr>
              <a:t> a new column named </a:t>
            </a:r>
            <a:r>
              <a:rPr lang="en-US" b="1" i="0" dirty="0">
                <a:effectLst/>
                <a:latin typeface="Arial" panose="020B0604020202020204" pitchFamily="34" charset="0"/>
                <a:cs typeface="Arial" panose="020B0604020202020204" pitchFamily="34" charset="0"/>
              </a:rPr>
              <a:t>`day name` </a:t>
            </a:r>
            <a:r>
              <a:rPr lang="en-US" b="0" i="0" dirty="0">
                <a:effectLst/>
                <a:latin typeface="Arial" panose="020B0604020202020204" pitchFamily="34" charset="0"/>
                <a:cs typeface="Arial" panose="020B0604020202020204" pitchFamily="34" charset="0"/>
              </a:rPr>
              <a:t>that contains the extracted days of the week on which the given transaction took place (Mon, Tue, Wed, Thu, Fri). This will help answer the question on which week of the day each branch is busiest.</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854721A-645F-07BC-2DBA-9750A2503917}"/>
              </a:ext>
            </a:extLst>
          </p:cNvPr>
          <p:cNvSpPr txBox="1"/>
          <p:nvPr/>
        </p:nvSpPr>
        <p:spPr>
          <a:xfrm>
            <a:off x="701802" y="4584484"/>
            <a:ext cx="10591038" cy="923330"/>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Generate a new column named `</a:t>
            </a:r>
            <a:r>
              <a:rPr lang="en-US" b="1" i="0" dirty="0">
                <a:effectLst/>
                <a:latin typeface="Arial" panose="020B0604020202020204" pitchFamily="34" charset="0"/>
                <a:cs typeface="Arial" panose="020B0604020202020204" pitchFamily="34" charset="0"/>
              </a:rPr>
              <a:t>month name</a:t>
            </a:r>
            <a:r>
              <a:rPr lang="en-US" b="0" i="0" dirty="0">
                <a:effectLst/>
                <a:latin typeface="Arial" panose="020B0604020202020204" pitchFamily="34" charset="0"/>
                <a:cs typeface="Arial" panose="020B0604020202020204" pitchFamily="34" charset="0"/>
              </a:rPr>
              <a:t>` that contains the extracted months of the year on which the given transaction took place (Jan, Feb, Mar). Help determine which month of the year has the most sales and profit.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55381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1652</TotalTime>
  <Words>1371</Words>
  <Application>Microsoft Office PowerPoint</Application>
  <PresentationFormat>Widescreen</PresentationFormat>
  <Paragraphs>112</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Maiandra GD</vt:lpstr>
      <vt:lpstr>Rockwell</vt:lpstr>
      <vt:lpstr>source-serif-pro</vt:lpstr>
      <vt:lpstr>Wingdings</vt:lpstr>
      <vt:lpstr>Gallery</vt:lpstr>
      <vt:lpstr>PowerPoint Presentation</vt:lpstr>
      <vt:lpstr>AGENDA</vt:lpstr>
      <vt:lpstr>Introduction</vt:lpstr>
      <vt:lpstr>Purpose</vt:lpstr>
      <vt:lpstr>About data</vt:lpstr>
      <vt:lpstr>Analysis list</vt:lpstr>
      <vt:lpstr>Approach used</vt:lpstr>
      <vt:lpstr>Approach used</vt:lpstr>
      <vt:lpstr>Feature EnGINEERING</vt:lpstr>
      <vt:lpstr> Business Questions</vt:lpstr>
      <vt:lpstr> Business Questions</vt:lpstr>
      <vt:lpstr> Business Questions</vt:lpstr>
      <vt:lpstr> Business Questions</vt:lpstr>
      <vt:lpstr> Business Questions</vt:lpstr>
      <vt:lpstr> Business Questions</vt:lpstr>
      <vt:lpstr> Business Questions</vt:lpstr>
      <vt:lpstr> Business Questions</vt:lpstr>
      <vt:lpstr> Business Questions</vt:lpstr>
      <vt:lpstr> Business Questions</vt:lpstr>
      <vt:lpstr> Business Questions</vt:lpstr>
      <vt:lpstr> Key insights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VIJAY</dc:creator>
  <cp:lastModifiedBy>KARTHIK VIJAY</cp:lastModifiedBy>
  <cp:revision>3</cp:revision>
  <dcterms:created xsi:type="dcterms:W3CDTF">2024-07-15T15:02:59Z</dcterms:created>
  <dcterms:modified xsi:type="dcterms:W3CDTF">2024-07-17T14:19:25Z</dcterms:modified>
</cp:coreProperties>
</file>