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2" r:id="rId4"/>
    <p:sldId id="263" r:id="rId5"/>
    <p:sldId id="264" r:id="rId6"/>
    <p:sldId id="265" r:id="rId7"/>
    <p:sldId id="266" r:id="rId8"/>
    <p:sldId id="267" r:id="rId9"/>
    <p:sldId id="268" r:id="rId10"/>
    <p:sldId id="269" r:id="rId11"/>
    <p:sldId id="281" r:id="rId12"/>
    <p:sldId id="282" r:id="rId13"/>
    <p:sldId id="283" r:id="rId14"/>
    <p:sldId id="284"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8D83D5-D72A-4F46-9A1A-71B02CED0C84}" v="398" dt="2021-02-24T12:36:20.975"/>
    <p1510:client id="{709DAC83-FE15-40B6-BC2F-0B4419700329}" v="51" dt="2021-02-24T13:07:45.8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8" d="100"/>
          <a:sy n="98" d="100"/>
        </p:scale>
        <p:origin x="96"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98FEB-AFAD-4A48-85A5-E7878625F8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287E26-1A41-4ADC-9D01-FC08112111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AAD2BD-6743-4F58-9696-F8BFB1B76E5D}"/>
              </a:ext>
            </a:extLst>
          </p:cNvPr>
          <p:cNvSpPr>
            <a:spLocks noGrp="1"/>
          </p:cNvSpPr>
          <p:nvPr>
            <p:ph type="dt" sz="half" idx="10"/>
          </p:nvPr>
        </p:nvSpPr>
        <p:spPr/>
        <p:txBody>
          <a:bodyPr/>
          <a:lstStyle/>
          <a:p>
            <a:fld id="{9AB3A824-1A51-4B26-AD58-A6D8E14F6C04}" type="datetimeFigureOut">
              <a:rPr lang="en-US" smtClean="0"/>
              <a:t>2/26/2021</a:t>
            </a:fld>
            <a:endParaRPr lang="en-US" dirty="0"/>
          </a:p>
        </p:txBody>
      </p:sp>
      <p:sp>
        <p:nvSpPr>
          <p:cNvPr id="5" name="Footer Placeholder 4">
            <a:extLst>
              <a:ext uri="{FF2B5EF4-FFF2-40B4-BE49-F238E27FC236}">
                <a16:creationId xmlns:a16="http://schemas.microsoft.com/office/drawing/2014/main" id="{1778B091-3E59-4652-A2F5-967E71BD41F8}"/>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FA58B60C-BA65-4604-B533-72328BDB52B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838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90126-1592-49FB-B550-453ECFC82C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6DC08D-6F28-4603-8E5D-7FB966D761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E9AA59-496A-4536-BF88-347FC3D4AC0D}"/>
              </a:ext>
            </a:extLst>
          </p:cNvPr>
          <p:cNvSpPr>
            <a:spLocks noGrp="1"/>
          </p:cNvSpPr>
          <p:nvPr>
            <p:ph type="dt" sz="half" idx="10"/>
          </p:nvPr>
        </p:nvSpPr>
        <p:spPr/>
        <p:txBody>
          <a:bodyPr/>
          <a:lstStyle/>
          <a:p>
            <a:fld id="{D857E33E-8B18-4087-B112-809917729534}" type="datetimeFigureOut">
              <a:rPr lang="en-US" smtClean="0"/>
              <a:t>2/26/2021</a:t>
            </a:fld>
            <a:endParaRPr lang="en-US" dirty="0"/>
          </a:p>
        </p:txBody>
      </p:sp>
      <p:sp>
        <p:nvSpPr>
          <p:cNvPr id="5" name="Footer Placeholder 4">
            <a:extLst>
              <a:ext uri="{FF2B5EF4-FFF2-40B4-BE49-F238E27FC236}">
                <a16:creationId xmlns:a16="http://schemas.microsoft.com/office/drawing/2014/main" id="{2686613F-E613-4A1E-A539-72F7BF691C2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85E072F2-0A97-4A1D-9650-F8A1A8831C6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1883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57A9ED-4A63-40EF-A91B-0ED122215C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03375E-9DA5-4B69-B0E7-FFFA8B39D4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30F399-B1AA-4F30-9EEB-26378AA69D75}"/>
              </a:ext>
            </a:extLst>
          </p:cNvPr>
          <p:cNvSpPr>
            <a:spLocks noGrp="1"/>
          </p:cNvSpPr>
          <p:nvPr>
            <p:ph type="dt" sz="half" idx="10"/>
          </p:nvPr>
        </p:nvSpPr>
        <p:spPr/>
        <p:txBody>
          <a:bodyPr/>
          <a:lstStyle/>
          <a:p>
            <a:fld id="{D3FFE419-2371-464F-8239-3959401C3561}" type="datetimeFigureOut">
              <a:rPr lang="en-US" smtClean="0"/>
              <a:t>2/26/2021</a:t>
            </a:fld>
            <a:endParaRPr lang="en-US" dirty="0"/>
          </a:p>
        </p:txBody>
      </p:sp>
      <p:sp>
        <p:nvSpPr>
          <p:cNvPr id="5" name="Footer Placeholder 4">
            <a:extLst>
              <a:ext uri="{FF2B5EF4-FFF2-40B4-BE49-F238E27FC236}">
                <a16:creationId xmlns:a16="http://schemas.microsoft.com/office/drawing/2014/main" id="{E9842CD1-8A05-4AC8-B071-884F2E3E5C9F}"/>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D7D3BCB8-AC12-43A5-84AD-C817B9A0EC2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026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8723A-0974-4155-9E62-835D33CB5B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BF8CBB-0EBE-47C2-B128-E4D32A92B1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8063DD-F3BF-4DB7-B8CB-48F4DB0C5419}"/>
              </a:ext>
            </a:extLst>
          </p:cNvPr>
          <p:cNvSpPr>
            <a:spLocks noGrp="1"/>
          </p:cNvSpPr>
          <p:nvPr>
            <p:ph type="dt" sz="half" idx="10"/>
          </p:nvPr>
        </p:nvSpPr>
        <p:spPr/>
        <p:txBody>
          <a:bodyPr/>
          <a:lstStyle/>
          <a:p>
            <a:fld id="{97D162C4-EDD9-4389-A98B-B87ECEA2A816}" type="datetimeFigureOut">
              <a:rPr lang="en-US" smtClean="0"/>
              <a:t>2/26/2021</a:t>
            </a:fld>
            <a:endParaRPr lang="en-US" dirty="0"/>
          </a:p>
        </p:txBody>
      </p:sp>
      <p:sp>
        <p:nvSpPr>
          <p:cNvPr id="5" name="Footer Placeholder 4">
            <a:extLst>
              <a:ext uri="{FF2B5EF4-FFF2-40B4-BE49-F238E27FC236}">
                <a16:creationId xmlns:a16="http://schemas.microsoft.com/office/drawing/2014/main" id="{69C999E7-3EB1-4EC9-8CA8-AD5FFB62F6B4}"/>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96EB466E-B1F5-491C-A04B-54DFBA3A4B9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1358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7A34-F1F2-4DA6-AF32-6D58FE9E10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260887-2C70-446D-B566-0CC1EE0E06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BA3FF3-09C7-4FBF-A4D9-DAD49D2EDAC6}"/>
              </a:ext>
            </a:extLst>
          </p:cNvPr>
          <p:cNvSpPr>
            <a:spLocks noGrp="1"/>
          </p:cNvSpPr>
          <p:nvPr>
            <p:ph type="dt" sz="half" idx="10"/>
          </p:nvPr>
        </p:nvSpPr>
        <p:spPr/>
        <p:txBody>
          <a:bodyPr/>
          <a:lstStyle/>
          <a:p>
            <a:fld id="{3E5059C3-6A89-4494-99FF-5A4D6FFD50EB}" type="datetimeFigureOut">
              <a:rPr lang="en-US" smtClean="0"/>
              <a:t>2/26/2021</a:t>
            </a:fld>
            <a:endParaRPr lang="en-US" dirty="0"/>
          </a:p>
        </p:txBody>
      </p:sp>
      <p:sp>
        <p:nvSpPr>
          <p:cNvPr id="5" name="Footer Placeholder 4">
            <a:extLst>
              <a:ext uri="{FF2B5EF4-FFF2-40B4-BE49-F238E27FC236}">
                <a16:creationId xmlns:a16="http://schemas.microsoft.com/office/drawing/2014/main" id="{0C3AA5C1-1A60-4CB1-A88F-34D512870497}"/>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FF0DEEDE-51C5-4F3D-9A97-2985E3B655D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894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ABBA-0C1C-4C5C-9F60-66A72B43FF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7ACAFF-5B1E-48D5-9FB2-5061FFBEB7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8508CF-3928-42CC-8381-A7DB99AFE9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3D4DCF-4BE5-460F-8E54-4A69CC805185}"/>
              </a:ext>
            </a:extLst>
          </p:cNvPr>
          <p:cNvSpPr>
            <a:spLocks noGrp="1"/>
          </p:cNvSpPr>
          <p:nvPr>
            <p:ph type="dt" sz="half" idx="10"/>
          </p:nvPr>
        </p:nvSpPr>
        <p:spPr/>
        <p:txBody>
          <a:bodyPr/>
          <a:lstStyle/>
          <a:p>
            <a:fld id="{CA954B2F-12DE-47F5-8894-472B206D2E1E}" type="datetimeFigureOut">
              <a:rPr lang="en-US" smtClean="0"/>
              <a:t>2/26/2021</a:t>
            </a:fld>
            <a:endParaRPr lang="en-US" dirty="0"/>
          </a:p>
        </p:txBody>
      </p:sp>
      <p:sp>
        <p:nvSpPr>
          <p:cNvPr id="6" name="Footer Placeholder 5">
            <a:extLst>
              <a:ext uri="{FF2B5EF4-FFF2-40B4-BE49-F238E27FC236}">
                <a16:creationId xmlns:a16="http://schemas.microsoft.com/office/drawing/2014/main" id="{6F5EC600-C5C1-42CF-B0C1-569B6A2076D3}"/>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2C313873-C983-4807-9FA9-AEEE3F1F912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07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BA5E9-174C-46B7-A4E8-957C62FEA1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454057-8613-4DA2-9CBB-8AD8FD165E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BFD8C6-6A81-43CD-89A6-76DC582D11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22B488-D44B-4862-8465-AF0FBFFF40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5EEA4E-D72E-4CA1-AF51-D8465D7AE6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642D89-8ADC-4526-B489-D9033898870F}"/>
              </a:ext>
            </a:extLst>
          </p:cNvPr>
          <p:cNvSpPr>
            <a:spLocks noGrp="1"/>
          </p:cNvSpPr>
          <p:nvPr>
            <p:ph type="dt" sz="half" idx="10"/>
          </p:nvPr>
        </p:nvSpPr>
        <p:spPr/>
        <p:txBody>
          <a:bodyPr/>
          <a:lstStyle/>
          <a:p>
            <a:fld id="{3F30E46F-7819-4ACF-B48B-48222C2ACC88}" type="datetimeFigureOut">
              <a:rPr lang="en-US" smtClean="0"/>
              <a:t>2/26/2021</a:t>
            </a:fld>
            <a:endParaRPr lang="en-US" dirty="0"/>
          </a:p>
        </p:txBody>
      </p:sp>
      <p:sp>
        <p:nvSpPr>
          <p:cNvPr id="8" name="Footer Placeholder 7">
            <a:extLst>
              <a:ext uri="{FF2B5EF4-FFF2-40B4-BE49-F238E27FC236}">
                <a16:creationId xmlns:a16="http://schemas.microsoft.com/office/drawing/2014/main" id="{205864A0-12E7-4974-918D-E4EA42FEA56A}"/>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E00908FA-1F3E-43FB-A14E-B870E3FADC8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2838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BFCF1-5B09-4524-9630-1CE5A11452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655910-39F7-4644-A6C8-ED68BD071887}"/>
              </a:ext>
            </a:extLst>
          </p:cNvPr>
          <p:cNvSpPr>
            <a:spLocks noGrp="1"/>
          </p:cNvSpPr>
          <p:nvPr>
            <p:ph type="dt" sz="half" idx="10"/>
          </p:nvPr>
        </p:nvSpPr>
        <p:spPr/>
        <p:txBody>
          <a:bodyPr/>
          <a:lstStyle/>
          <a:p>
            <a:fld id="{1FAF3416-4057-4DAA-829D-4CA07428D088}" type="datetimeFigureOut">
              <a:rPr lang="en-US" smtClean="0"/>
              <a:t>2/26/2021</a:t>
            </a:fld>
            <a:endParaRPr lang="en-US" dirty="0"/>
          </a:p>
        </p:txBody>
      </p:sp>
      <p:sp>
        <p:nvSpPr>
          <p:cNvPr id="4" name="Footer Placeholder 3">
            <a:extLst>
              <a:ext uri="{FF2B5EF4-FFF2-40B4-BE49-F238E27FC236}">
                <a16:creationId xmlns:a16="http://schemas.microsoft.com/office/drawing/2014/main" id="{F087A50D-59D7-45CB-AA28-02BFC6CB2CD0}"/>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B9E28305-6272-4226-95FE-5F13FB2A862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2892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D5FA12-E74F-40D4-BEA5-096F338736C2}"/>
              </a:ext>
            </a:extLst>
          </p:cNvPr>
          <p:cNvSpPr>
            <a:spLocks noGrp="1"/>
          </p:cNvSpPr>
          <p:nvPr>
            <p:ph type="dt" sz="half" idx="10"/>
          </p:nvPr>
        </p:nvSpPr>
        <p:spPr/>
        <p:txBody>
          <a:bodyPr/>
          <a:lstStyle/>
          <a:p>
            <a:fld id="{921D9284-D300-4297-87F7-E791DCC15DB1}" type="datetimeFigureOut">
              <a:rPr lang="en-US" smtClean="0"/>
              <a:t>2/26/2021</a:t>
            </a:fld>
            <a:endParaRPr lang="en-US" dirty="0"/>
          </a:p>
        </p:txBody>
      </p:sp>
      <p:sp>
        <p:nvSpPr>
          <p:cNvPr id="3" name="Footer Placeholder 2">
            <a:extLst>
              <a:ext uri="{FF2B5EF4-FFF2-40B4-BE49-F238E27FC236}">
                <a16:creationId xmlns:a16="http://schemas.microsoft.com/office/drawing/2014/main" id="{BF6A5D46-36AB-404F-B1D8-9D9D5EFCF342}"/>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C5281B09-F4BB-45DE-A6B5-1895EF6E6F4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7241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730C-1FAE-4440-A6B2-4F3C87CB6B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1E120E-48DE-46B9-AC2D-94A6DB7648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72C07F-E1F9-4A67-8EE5-07C2F0050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4F9AB5-5613-4ABF-A81C-E8C80F715937}"/>
              </a:ext>
            </a:extLst>
          </p:cNvPr>
          <p:cNvSpPr>
            <a:spLocks noGrp="1"/>
          </p:cNvSpPr>
          <p:nvPr>
            <p:ph type="dt" sz="half" idx="10"/>
          </p:nvPr>
        </p:nvSpPr>
        <p:spPr/>
        <p:txBody>
          <a:bodyPr/>
          <a:lstStyle/>
          <a:p>
            <a:fld id="{37D525BB-DA17-4BA0-B3C8-3AC3ABC827E6}" type="datetimeFigureOut">
              <a:rPr lang="en-US" smtClean="0"/>
              <a:t>2/26/2021</a:t>
            </a:fld>
            <a:endParaRPr lang="en-US" dirty="0"/>
          </a:p>
        </p:txBody>
      </p:sp>
      <p:sp>
        <p:nvSpPr>
          <p:cNvPr id="6" name="Footer Placeholder 5">
            <a:extLst>
              <a:ext uri="{FF2B5EF4-FFF2-40B4-BE49-F238E27FC236}">
                <a16:creationId xmlns:a16="http://schemas.microsoft.com/office/drawing/2014/main" id="{D3AAC0F7-C598-434D-BDF9-9EB15DB1909E}"/>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C10D0D9D-21D4-4042-A138-C381AA3B0B5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0410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1384-3626-4138-9AC1-0B768A205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61E70C-60BA-4449-91F4-B861C8ABC9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8B91D5-2557-418E-8332-4D769C7918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47929E-F3FB-4B66-B815-DCC728DE32D2}"/>
              </a:ext>
            </a:extLst>
          </p:cNvPr>
          <p:cNvSpPr>
            <a:spLocks noGrp="1"/>
          </p:cNvSpPr>
          <p:nvPr>
            <p:ph type="dt" sz="half" idx="10"/>
          </p:nvPr>
        </p:nvSpPr>
        <p:spPr/>
        <p:txBody>
          <a:bodyPr/>
          <a:lstStyle/>
          <a:p>
            <a:fld id="{B16C4C9A-3960-41CF-A4E9-2A8FB932454B}" type="datetimeFigureOut">
              <a:rPr lang="en-US" smtClean="0"/>
              <a:t>2/26/2021</a:t>
            </a:fld>
            <a:endParaRPr lang="en-US" dirty="0"/>
          </a:p>
        </p:txBody>
      </p:sp>
      <p:sp>
        <p:nvSpPr>
          <p:cNvPr id="6" name="Footer Placeholder 5">
            <a:extLst>
              <a:ext uri="{FF2B5EF4-FFF2-40B4-BE49-F238E27FC236}">
                <a16:creationId xmlns:a16="http://schemas.microsoft.com/office/drawing/2014/main" id="{C56633C2-A856-485C-8F51-4A191C45CE9B}"/>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94F12B76-F905-4AD9-8F9D-538BEC59714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5418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2A02AE-7F4D-47AD-ACDA-51F944AAE2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45FE4A-5D5A-44B9-A266-A0965E65B1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7C1480-C60A-4CD3-AC3F-D93E3751C7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C1C18-307B-4F68-A007-B5B542270E8D}" type="datetimeFigureOut">
              <a:rPr lang="en-US" smtClean="0"/>
              <a:t>2/26/2021</a:t>
            </a:fld>
            <a:endParaRPr lang="en-US" dirty="0"/>
          </a:p>
        </p:txBody>
      </p:sp>
      <p:sp>
        <p:nvSpPr>
          <p:cNvPr id="5" name="Footer Placeholder 4">
            <a:extLst>
              <a:ext uri="{FF2B5EF4-FFF2-40B4-BE49-F238E27FC236}">
                <a16:creationId xmlns:a16="http://schemas.microsoft.com/office/drawing/2014/main" id="{20B59CF6-B352-4560-9F21-DF0BA52192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4732EBE4-C2AD-4067-892E-03544B71F7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847407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Visual_percep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4672" y="234110"/>
            <a:ext cx="5936370" cy="3466213"/>
          </a:xfrm>
        </p:spPr>
        <p:txBody>
          <a:bodyPr anchor="b">
            <a:normAutofit/>
          </a:bodyPr>
          <a:lstStyle/>
          <a:p>
            <a:pPr algn="l"/>
            <a:r>
              <a:rPr lang="en-US" sz="4500">
                <a:solidFill>
                  <a:srgbClr val="FFFFFF"/>
                </a:solidFill>
                <a:cs typeface="Calibri Light"/>
              </a:rPr>
              <a:t>MIS PROJECT PRESENTATION</a:t>
            </a:r>
            <a:br>
              <a:rPr lang="en-US" sz="4500">
                <a:solidFill>
                  <a:srgbClr val="FFFFFF"/>
                </a:solidFill>
                <a:cs typeface="Calibri Light"/>
              </a:rPr>
            </a:br>
            <a:r>
              <a:rPr lang="en-US" sz="4500">
                <a:solidFill>
                  <a:srgbClr val="FFFFFF"/>
                </a:solidFill>
                <a:cs typeface="Calibri Light"/>
              </a:rPr>
              <a:t>BY</a:t>
            </a:r>
            <a:br>
              <a:rPr lang="en-US" sz="4500">
                <a:solidFill>
                  <a:srgbClr val="FFFFFF"/>
                </a:solidFill>
                <a:cs typeface="Calibri Light"/>
              </a:rPr>
            </a:br>
            <a:r>
              <a:rPr lang="en-US" sz="4500">
                <a:solidFill>
                  <a:srgbClr val="FFFFFF"/>
                </a:solidFill>
                <a:cs typeface="Calibri Light"/>
              </a:rPr>
              <a:t>M.Karthikeyan</a:t>
            </a:r>
            <a:br>
              <a:rPr lang="en-US" sz="4500">
                <a:solidFill>
                  <a:srgbClr val="FFFFFF"/>
                </a:solidFill>
                <a:cs typeface="Calibri Light"/>
              </a:rPr>
            </a:br>
            <a:r>
              <a:rPr lang="en-US" sz="4500">
                <a:solidFill>
                  <a:srgbClr val="FFFFFF"/>
                </a:solidFill>
                <a:cs typeface="Calibri Light"/>
              </a:rPr>
              <a:t>M.Sai Rishith Reddy</a:t>
            </a:r>
            <a:endParaRPr lang="en-US" sz="4500">
              <a:solidFill>
                <a:srgbClr val="FFFFFF"/>
              </a:solidFill>
            </a:endParaRPr>
          </a:p>
        </p:txBody>
      </p:sp>
      <p:sp>
        <p:nvSpPr>
          <p:cNvPr id="3" name="Subtitle 2"/>
          <p:cNvSpPr>
            <a:spLocks noGrp="1"/>
          </p:cNvSpPr>
          <p:nvPr>
            <p:ph type="subTitle" idx="1"/>
          </p:nvPr>
        </p:nvSpPr>
        <p:spPr>
          <a:xfrm>
            <a:off x="804672" y="4180354"/>
            <a:ext cx="5649289" cy="1279978"/>
          </a:xfrm>
        </p:spPr>
        <p:txBody>
          <a:bodyPr vert="horz" lIns="91440" tIns="45720" rIns="91440" bIns="45720" rtlCol="0" anchor="t">
            <a:normAutofit/>
          </a:bodyPr>
          <a:lstStyle/>
          <a:p>
            <a:pPr algn="l"/>
            <a:endParaRPr lang="en-US">
              <a:solidFill>
                <a:srgbClr val="FFFFFF"/>
              </a:solidFill>
              <a:cs typeface="Calibri"/>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17ED-2A06-4A8A-B1C9-7BB037DB826B}"/>
              </a:ext>
            </a:extLst>
          </p:cNvPr>
          <p:cNvSpPr>
            <a:spLocks noGrp="1"/>
          </p:cNvSpPr>
          <p:nvPr>
            <p:ph type="title"/>
          </p:nvPr>
        </p:nvSpPr>
        <p:spPr>
          <a:xfrm>
            <a:off x="1897705" y="198456"/>
            <a:ext cx="7958331" cy="33276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5F579AF-A285-4046-A3A2-388EFE96073A}"/>
              </a:ext>
            </a:extLst>
          </p:cNvPr>
          <p:cNvSpPr>
            <a:spLocks noGrp="1"/>
          </p:cNvSpPr>
          <p:nvPr>
            <p:ph idx="1"/>
          </p:nvPr>
        </p:nvSpPr>
        <p:spPr>
          <a:xfrm>
            <a:off x="1201783" y="1114697"/>
            <a:ext cx="9368356" cy="4935247"/>
          </a:xfrm>
        </p:spPr>
        <p:txBody>
          <a:bodyPr>
            <a:normAutofit/>
          </a:bodyPr>
          <a:lstStyle/>
          <a:p>
            <a:pPr>
              <a:lnSpc>
                <a:spcPct val="107000"/>
              </a:lnSpc>
              <a:spcAft>
                <a:spcPts val="8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HUFFMANN CODING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Huffman coding is an entropy encoding algorithm used for lossless data compression.  It encodes a source symbol into variable-length code which is derived in a particular way based on the estimated probability of occurrence of the source symbol.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1. Start with a list of symbols and their frequency in the alphabet.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2. Select two symbols with the lowest frequency.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3. Add their frequencies and reduce the symbols.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4. Repeat the process starting from step-2 until only two values remain.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5. The algorithm creates a prefix code for each symbol from the alphabet simply by traversing the symbols back. It assigns 0 and 1 for each frequency value in each phase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17150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F456-58DA-4807-96D7-88478DE325B0}"/>
              </a:ext>
            </a:extLst>
          </p:cNvPr>
          <p:cNvSpPr>
            <a:spLocks noGrp="1"/>
          </p:cNvSpPr>
          <p:nvPr>
            <p:ph type="title"/>
          </p:nvPr>
        </p:nvSpPr>
        <p:spPr/>
        <p:txBody>
          <a:bodyPr/>
          <a:lstStyle/>
          <a:p>
            <a:r>
              <a:rPr kumimoji="0" lang="en-GB" altLang="en-US" sz="4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T1 values for dc </a:t>
            </a:r>
            <a:r>
              <a:rPr kumimoji="0" lang="en-GB" altLang="en-US" sz="4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hauffman</a:t>
            </a:r>
            <a:r>
              <a:rPr kumimoji="0" lang="en-GB" altLang="en-US" sz="4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coding</a:t>
            </a:r>
            <a:endParaRPr lang="en-IN" dirty="0"/>
          </a:p>
        </p:txBody>
      </p:sp>
      <p:graphicFrame>
        <p:nvGraphicFramePr>
          <p:cNvPr id="4" name="Content Placeholder 3">
            <a:extLst>
              <a:ext uri="{FF2B5EF4-FFF2-40B4-BE49-F238E27FC236}">
                <a16:creationId xmlns:a16="http://schemas.microsoft.com/office/drawing/2014/main" id="{23168A41-1F6B-443F-A880-B295C8C15835}"/>
              </a:ext>
            </a:extLst>
          </p:cNvPr>
          <p:cNvGraphicFramePr>
            <a:graphicFrameLocks noGrp="1"/>
          </p:cNvGraphicFramePr>
          <p:nvPr>
            <p:ph idx="1"/>
            <p:extLst>
              <p:ext uri="{D42A27DB-BD31-4B8C-83A1-F6EECF244321}">
                <p14:modId xmlns:p14="http://schemas.microsoft.com/office/powerpoint/2010/main" val="929296181"/>
              </p:ext>
            </p:extLst>
          </p:nvPr>
        </p:nvGraphicFramePr>
        <p:xfrm>
          <a:off x="2467066" y="1528713"/>
          <a:ext cx="5725160" cy="1994408"/>
        </p:xfrm>
        <a:graphic>
          <a:graphicData uri="http://schemas.openxmlformats.org/drawingml/2006/table">
            <a:tbl>
              <a:tblPr firstRow="1" firstCol="1" bandRow="1">
                <a:tableStyleId>{5C22544A-7EE6-4342-B048-85BDC9FD1C3A}</a:tableStyleId>
              </a:tblPr>
              <a:tblGrid>
                <a:gridCol w="1908175">
                  <a:extLst>
                    <a:ext uri="{9D8B030D-6E8A-4147-A177-3AD203B41FA5}">
                      <a16:colId xmlns:a16="http://schemas.microsoft.com/office/drawing/2014/main" val="1573445772"/>
                    </a:ext>
                  </a:extLst>
                </a:gridCol>
                <a:gridCol w="1908175">
                  <a:extLst>
                    <a:ext uri="{9D8B030D-6E8A-4147-A177-3AD203B41FA5}">
                      <a16:colId xmlns:a16="http://schemas.microsoft.com/office/drawing/2014/main" val="1848301113"/>
                    </a:ext>
                  </a:extLst>
                </a:gridCol>
                <a:gridCol w="1908810">
                  <a:extLst>
                    <a:ext uri="{9D8B030D-6E8A-4147-A177-3AD203B41FA5}">
                      <a16:colId xmlns:a16="http://schemas.microsoft.com/office/drawing/2014/main" val="3578658737"/>
                    </a:ext>
                  </a:extLst>
                </a:gridCol>
              </a:tblGrid>
              <a:tr h="0">
                <a:tc>
                  <a:txBody>
                    <a:bodyPr/>
                    <a:lstStyle/>
                    <a:p>
                      <a:pPr>
                        <a:lnSpc>
                          <a:spcPct val="107000"/>
                        </a:lnSpc>
                        <a:spcAft>
                          <a:spcPts val="800"/>
                        </a:spcAft>
                      </a:pPr>
                      <a:r>
                        <a:rPr lang="en-GB" sz="16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Code length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Code 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5453035"/>
                  </a:ext>
                </a:extLst>
              </a:tr>
              <a:tr h="0">
                <a:tc>
                  <a:txBody>
                    <a:bodyPr/>
                    <a:lstStyle/>
                    <a:p>
                      <a:pPr>
                        <a:lnSpc>
                          <a:spcPct val="107000"/>
                        </a:lnSpc>
                        <a:spcAft>
                          <a:spcPts val="800"/>
                        </a:spcAft>
                      </a:pPr>
                      <a:r>
                        <a:rPr lang="en-GB" sz="16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2159215"/>
                  </a:ext>
                </a:extLst>
              </a:tr>
              <a:tr h="0">
                <a:tc>
                  <a:txBody>
                    <a:bodyPr/>
                    <a:lstStyle/>
                    <a:p>
                      <a:pPr>
                        <a:lnSpc>
                          <a:spcPct val="107000"/>
                        </a:lnSpc>
                        <a:spcAft>
                          <a:spcPts val="800"/>
                        </a:spcAft>
                      </a:pPr>
                      <a:r>
                        <a:rPr lang="en-GB" sz="16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010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6422088"/>
                  </a:ext>
                </a:extLst>
              </a:tr>
              <a:tr h="0">
                <a:tc>
                  <a:txBody>
                    <a:bodyPr/>
                    <a:lstStyle/>
                    <a:p>
                      <a:pPr>
                        <a:lnSpc>
                          <a:spcPct val="107000"/>
                        </a:lnSpc>
                        <a:spcAft>
                          <a:spcPts val="800"/>
                        </a:spcAft>
                      </a:pPr>
                      <a:r>
                        <a:rPr lang="en-GB" sz="16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011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3039620"/>
                  </a:ext>
                </a:extLst>
              </a:tr>
              <a:tr h="0">
                <a:tc>
                  <a:txBody>
                    <a:bodyPr/>
                    <a:lstStyle/>
                    <a:p>
                      <a:pPr>
                        <a:lnSpc>
                          <a:spcPct val="107000"/>
                        </a:lnSpc>
                        <a:spcAft>
                          <a:spcPts val="800"/>
                        </a:spcAft>
                      </a:pPr>
                      <a:r>
                        <a:rPr lang="en-GB" sz="16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6244312"/>
                  </a:ext>
                </a:extLst>
              </a:tr>
              <a:tr h="0">
                <a:tc>
                  <a:txBody>
                    <a:bodyPr/>
                    <a:lstStyle/>
                    <a:p>
                      <a:pPr>
                        <a:lnSpc>
                          <a:spcPct val="107000"/>
                        </a:lnSpc>
                        <a:spcAft>
                          <a:spcPts val="800"/>
                        </a:spcAft>
                      </a:pPr>
                      <a:r>
                        <a:rPr lang="en-GB" sz="16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101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7180606"/>
                  </a:ext>
                </a:extLst>
              </a:tr>
              <a:tr h="0">
                <a:tc>
                  <a:txBody>
                    <a:bodyPr/>
                    <a:lstStyle/>
                    <a:p>
                      <a:pPr>
                        <a:lnSpc>
                          <a:spcPct val="107000"/>
                        </a:lnSpc>
                        <a:spcAft>
                          <a:spcPts val="800"/>
                        </a:spcAft>
                      </a:pPr>
                      <a:r>
                        <a:rPr lang="en-GB" sz="16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7837597"/>
                  </a:ext>
                </a:extLst>
              </a:tr>
              <a:tr h="0">
                <a:tc>
                  <a:txBody>
                    <a:bodyPr/>
                    <a:lstStyle/>
                    <a:p>
                      <a:pPr>
                        <a:lnSpc>
                          <a:spcPct val="107000"/>
                        </a:lnSpc>
                        <a:spcAft>
                          <a:spcPts val="800"/>
                        </a:spcAft>
                      </a:pPr>
                      <a:r>
                        <a:rPr lang="en-GB" sz="16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dirty="0">
                          <a:effectLst/>
                        </a:rPr>
                        <a:t>11110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1650812"/>
                  </a:ext>
                </a:extLst>
              </a:tr>
            </a:tbl>
          </a:graphicData>
        </a:graphic>
      </p:graphicFrame>
      <p:sp>
        <p:nvSpPr>
          <p:cNvPr id="5" name="Rectangle 1">
            <a:extLst>
              <a:ext uri="{FF2B5EF4-FFF2-40B4-BE49-F238E27FC236}">
                <a16:creationId xmlns:a16="http://schemas.microsoft.com/office/drawing/2014/main" id="{BCDB2030-5D0A-4E68-A71F-211C445CE317}"/>
              </a:ext>
            </a:extLst>
          </p:cNvPr>
          <p:cNvSpPr>
            <a:spLocks noChangeArrowheads="1"/>
          </p:cNvSpPr>
          <p:nvPr/>
        </p:nvSpPr>
        <p:spPr bwMode="auto">
          <a:xfrm>
            <a:off x="-194925" y="-96539"/>
            <a:ext cx="55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0F8964A1-A295-4D9F-BA4E-BE99E8817582}"/>
              </a:ext>
            </a:extLst>
          </p:cNvPr>
          <p:cNvGraphicFramePr>
            <a:graphicFrameLocks noGrp="1"/>
          </p:cNvGraphicFramePr>
          <p:nvPr>
            <p:extLst>
              <p:ext uri="{D42A27DB-BD31-4B8C-83A1-F6EECF244321}">
                <p14:modId xmlns:p14="http://schemas.microsoft.com/office/powerpoint/2010/main" val="2294412086"/>
              </p:ext>
            </p:extLst>
          </p:nvPr>
        </p:nvGraphicFramePr>
        <p:xfrm>
          <a:off x="2467066" y="3523121"/>
          <a:ext cx="5725160" cy="1246505"/>
        </p:xfrm>
        <a:graphic>
          <a:graphicData uri="http://schemas.openxmlformats.org/drawingml/2006/table">
            <a:tbl>
              <a:tblPr firstRow="1" firstCol="1" bandRow="1">
                <a:tableStyleId>{5C22544A-7EE6-4342-B048-85BDC9FD1C3A}</a:tableStyleId>
              </a:tblPr>
              <a:tblGrid>
                <a:gridCol w="1908175">
                  <a:extLst>
                    <a:ext uri="{9D8B030D-6E8A-4147-A177-3AD203B41FA5}">
                      <a16:colId xmlns:a16="http://schemas.microsoft.com/office/drawing/2014/main" val="182590672"/>
                    </a:ext>
                  </a:extLst>
                </a:gridCol>
                <a:gridCol w="1908175">
                  <a:extLst>
                    <a:ext uri="{9D8B030D-6E8A-4147-A177-3AD203B41FA5}">
                      <a16:colId xmlns:a16="http://schemas.microsoft.com/office/drawing/2014/main" val="3677784611"/>
                    </a:ext>
                  </a:extLst>
                </a:gridCol>
                <a:gridCol w="1908810">
                  <a:extLst>
                    <a:ext uri="{9D8B030D-6E8A-4147-A177-3AD203B41FA5}">
                      <a16:colId xmlns:a16="http://schemas.microsoft.com/office/drawing/2014/main" val="4267633169"/>
                    </a:ext>
                  </a:extLst>
                </a:gridCol>
              </a:tblGrid>
              <a:tr h="0">
                <a:tc>
                  <a:txBody>
                    <a:bodyPr/>
                    <a:lstStyle/>
                    <a:p>
                      <a:pPr>
                        <a:lnSpc>
                          <a:spcPct val="107000"/>
                        </a:lnSpc>
                        <a:spcAft>
                          <a:spcPts val="800"/>
                        </a:spcAft>
                      </a:pPr>
                      <a:r>
                        <a:rPr lang="en-GB" sz="16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111110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429955"/>
                  </a:ext>
                </a:extLst>
              </a:tr>
              <a:tr h="0">
                <a:tc>
                  <a:txBody>
                    <a:bodyPr/>
                    <a:lstStyle/>
                    <a:p>
                      <a:pPr>
                        <a:lnSpc>
                          <a:spcPct val="107000"/>
                        </a:lnSpc>
                        <a:spcAft>
                          <a:spcPts val="800"/>
                        </a:spcAft>
                      </a:pPr>
                      <a:r>
                        <a:rPr lang="en-GB" sz="16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1111110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491991"/>
                  </a:ext>
                </a:extLst>
              </a:tr>
              <a:tr h="0">
                <a:tc>
                  <a:txBody>
                    <a:bodyPr/>
                    <a:lstStyle/>
                    <a:p>
                      <a:pPr>
                        <a:lnSpc>
                          <a:spcPct val="107000"/>
                        </a:lnSpc>
                        <a:spcAft>
                          <a:spcPts val="800"/>
                        </a:spcAft>
                      </a:pPr>
                      <a:r>
                        <a:rPr lang="en-GB" sz="16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111111110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9446608"/>
                  </a:ext>
                </a:extLst>
              </a:tr>
              <a:tr h="0">
                <a:tc>
                  <a:txBody>
                    <a:bodyPr/>
                    <a:lstStyle/>
                    <a:p>
                      <a:pPr>
                        <a:lnSpc>
                          <a:spcPct val="107000"/>
                        </a:lnSpc>
                        <a:spcAft>
                          <a:spcPts val="800"/>
                        </a:spcAft>
                      </a:pPr>
                      <a:r>
                        <a:rPr lang="en-GB" sz="16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1111111110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9610991"/>
                  </a:ext>
                </a:extLst>
              </a:tr>
              <a:tr h="0">
                <a:tc>
                  <a:txBody>
                    <a:bodyPr/>
                    <a:lstStyle/>
                    <a:p>
                      <a:pPr>
                        <a:lnSpc>
                          <a:spcPct val="107000"/>
                        </a:lnSpc>
                        <a:spcAft>
                          <a:spcPts val="800"/>
                        </a:spcAft>
                      </a:pPr>
                      <a:r>
                        <a:rPr lang="en-GB" sz="1600">
                          <a:effectLst/>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dirty="0">
                          <a:effectLst/>
                        </a:rPr>
                        <a:t>11111111110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5579224"/>
                  </a:ext>
                </a:extLst>
              </a:tr>
            </a:tbl>
          </a:graphicData>
        </a:graphic>
      </p:graphicFrame>
      <p:sp>
        <p:nvSpPr>
          <p:cNvPr id="7" name="Rectangle 2">
            <a:extLst>
              <a:ext uri="{FF2B5EF4-FFF2-40B4-BE49-F238E27FC236}">
                <a16:creationId xmlns:a16="http://schemas.microsoft.com/office/drawing/2014/main" id="{3A9D2879-F0A9-4B8A-B731-1B5DA8B34010}"/>
              </a:ext>
            </a:extLst>
          </p:cNvPr>
          <p:cNvSpPr>
            <a:spLocks noChangeArrowheads="1"/>
          </p:cNvSpPr>
          <p:nvPr/>
        </p:nvSpPr>
        <p:spPr bwMode="auto">
          <a:xfrm>
            <a:off x="2467384" y="35232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7603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35518-CA94-45B1-8976-C203E907982B}"/>
              </a:ext>
            </a:extLst>
          </p:cNvPr>
          <p:cNvSpPr>
            <a:spLocks noGrp="1"/>
          </p:cNvSpPr>
          <p:nvPr>
            <p:ph type="title"/>
          </p:nvPr>
        </p:nvSpPr>
        <p:spPr/>
        <p:txBody>
          <a:bodyPr/>
          <a:lstStyle/>
          <a:p>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T2 : Codes for Amplitude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descr="Table&#10;&#10;Description automatically generated">
            <a:extLst>
              <a:ext uri="{FF2B5EF4-FFF2-40B4-BE49-F238E27FC236}">
                <a16:creationId xmlns:a16="http://schemas.microsoft.com/office/drawing/2014/main" id="{23089F2D-6377-4139-84B1-442FD6A931D3}"/>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43838" y="1825625"/>
            <a:ext cx="7104323" cy="4351338"/>
          </a:xfrm>
          <a:prstGeom prst="rect">
            <a:avLst/>
          </a:prstGeom>
        </p:spPr>
      </p:pic>
    </p:spTree>
    <p:extLst>
      <p:ext uri="{BB962C8B-B14F-4D97-AF65-F5344CB8AC3E}">
        <p14:creationId xmlns:p14="http://schemas.microsoft.com/office/powerpoint/2010/main" val="829314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EA3A8-7F41-4F13-8F6D-EAD400747F93}"/>
              </a:ext>
            </a:extLst>
          </p:cNvPr>
          <p:cNvSpPr>
            <a:spLocks noGrp="1"/>
          </p:cNvSpPr>
          <p:nvPr>
            <p:ph type="title"/>
          </p:nvPr>
        </p:nvSpPr>
        <p:spPr>
          <a:xfrm>
            <a:off x="838200" y="365125"/>
            <a:ext cx="10515600" cy="383905"/>
          </a:xfrm>
        </p:spPr>
        <p:txBody>
          <a:bodyPr>
            <a:normAutofit fontScale="90000"/>
          </a:bodyPr>
          <a:lstStyle/>
          <a:p>
            <a:pPr marL="0" marR="0" lvl="0" indent="0" defTabSz="914400" rtl="0" eaLnBrk="0" fontAlgn="base" latinLnBrk="0" hangingPunct="0">
              <a:lnSpc>
                <a:spcPct val="100000"/>
              </a:lnSpc>
              <a:spcBef>
                <a:spcPct val="0"/>
              </a:spcBef>
              <a:spcAft>
                <a:spcPct val="0"/>
              </a:spcAft>
              <a:tabLst/>
            </a:pPr>
            <a:br>
              <a:rPr kumimoji="0" lang="en-US" altLang="en-US" sz="4800" b="0" i="0" u="none" strike="noStrike" cap="none" normalizeH="0" baseline="0" dirty="0">
                <a:ln>
                  <a:noFill/>
                </a:ln>
                <a:solidFill>
                  <a:schemeClr val="tx1"/>
                </a:solidFill>
                <a:effectLst/>
                <a:latin typeface="Arial" panose="020B0604020202020204" pitchFamily="34" charset="0"/>
              </a:rPr>
            </a:br>
            <a:endParaRPr lang="en-IN" dirty="0"/>
          </a:p>
        </p:txBody>
      </p:sp>
      <p:graphicFrame>
        <p:nvGraphicFramePr>
          <p:cNvPr id="4" name="Content Placeholder 3">
            <a:extLst>
              <a:ext uri="{FF2B5EF4-FFF2-40B4-BE49-F238E27FC236}">
                <a16:creationId xmlns:a16="http://schemas.microsoft.com/office/drawing/2014/main" id="{30E0F64B-4266-4A3D-A512-F60251704507}"/>
              </a:ext>
            </a:extLst>
          </p:cNvPr>
          <p:cNvGraphicFramePr>
            <a:graphicFrameLocks noGrp="1"/>
          </p:cNvGraphicFramePr>
          <p:nvPr>
            <p:ph idx="1"/>
          </p:nvPr>
        </p:nvGraphicFramePr>
        <p:xfrm>
          <a:off x="3462020" y="2538254"/>
          <a:ext cx="5267960" cy="3413760"/>
        </p:xfrm>
        <a:graphic>
          <a:graphicData uri="http://schemas.openxmlformats.org/drawingml/2006/table">
            <a:tbl>
              <a:tblPr firstRow="1" firstCol="1" bandRow="1">
                <a:tableStyleId>{5C22544A-7EE6-4342-B048-85BDC9FD1C3A}</a:tableStyleId>
              </a:tblPr>
              <a:tblGrid>
                <a:gridCol w="1677670">
                  <a:extLst>
                    <a:ext uri="{9D8B030D-6E8A-4147-A177-3AD203B41FA5}">
                      <a16:colId xmlns:a16="http://schemas.microsoft.com/office/drawing/2014/main" val="2402008824"/>
                    </a:ext>
                  </a:extLst>
                </a:gridCol>
                <a:gridCol w="1704975">
                  <a:extLst>
                    <a:ext uri="{9D8B030D-6E8A-4147-A177-3AD203B41FA5}">
                      <a16:colId xmlns:a16="http://schemas.microsoft.com/office/drawing/2014/main" val="2724885142"/>
                    </a:ext>
                  </a:extLst>
                </a:gridCol>
                <a:gridCol w="1885315">
                  <a:extLst>
                    <a:ext uri="{9D8B030D-6E8A-4147-A177-3AD203B41FA5}">
                      <a16:colId xmlns:a16="http://schemas.microsoft.com/office/drawing/2014/main" val="1242777880"/>
                    </a:ext>
                  </a:extLst>
                </a:gridCol>
              </a:tblGrid>
              <a:tr h="0">
                <a:tc>
                  <a:txBody>
                    <a:bodyPr/>
                    <a:lstStyle/>
                    <a:p>
                      <a:pPr marL="342265" indent="-196850" algn="just"/>
                      <a:r>
                        <a:rPr lang="en-US" sz="1600">
                          <a:effectLst/>
                        </a:rPr>
                        <a:t>Run size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r>
                        <a:rPr lang="en-US" sz="1600">
                          <a:effectLst/>
                        </a:rPr>
                        <a:t>Code length</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r>
                        <a:rPr lang="en-US" sz="1600">
                          <a:effectLst/>
                        </a:rPr>
                        <a:t>Code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6679592"/>
                  </a:ext>
                </a:extLst>
              </a:tr>
              <a:tr h="0">
                <a:tc>
                  <a:txBody>
                    <a:bodyPr/>
                    <a:lstStyle/>
                    <a:p>
                      <a:pPr marL="342265" indent="-196850"/>
                      <a:r>
                        <a:rPr lang="en-US" sz="1600">
                          <a:effectLst/>
                        </a:rPr>
                        <a:t>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r>
                        <a:rPr lang="en-US" sz="1600">
                          <a:effectLst/>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r>
                        <a:rPr lang="en-US" sz="1600">
                          <a:effectLst/>
                        </a:rPr>
                        <a:t>1010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51336993"/>
                  </a:ext>
                </a:extLst>
              </a:tr>
              <a:tr h="0">
                <a:tc>
                  <a:txBody>
                    <a:bodyPr/>
                    <a:lstStyle/>
                    <a:p>
                      <a:pPr marL="342265" indent="-196850"/>
                      <a:r>
                        <a:rPr lang="en-US" sz="1600">
                          <a:effectLst/>
                        </a:rPr>
                        <a:t>0/1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r>
                        <a:rPr lang="en-US" sz="16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r>
                        <a:rPr lang="en-US" sz="1600">
                          <a:effectLst/>
                        </a:rPr>
                        <a:t>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87335954"/>
                  </a:ext>
                </a:extLst>
              </a:tr>
              <a:tr h="0">
                <a:tc>
                  <a:txBody>
                    <a:bodyPr/>
                    <a:lstStyle/>
                    <a:p>
                      <a:pPr marL="342265" indent="-196850"/>
                      <a:r>
                        <a:rPr lang="en-US" sz="1600">
                          <a:effectLst/>
                        </a:rPr>
                        <a:t>0/2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r>
                        <a:rPr lang="en-US" sz="16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r>
                        <a:rPr lang="en-US" sz="1600">
                          <a:effectLst/>
                        </a:rPr>
                        <a:t>01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23880934"/>
                  </a:ext>
                </a:extLst>
              </a:tr>
              <a:tr h="0">
                <a:tc>
                  <a:txBody>
                    <a:bodyPr/>
                    <a:lstStyle/>
                    <a:p>
                      <a:pPr marL="342265" indent="-196850"/>
                      <a:r>
                        <a:rPr lang="en-US" sz="1600">
                          <a:effectLst/>
                        </a:rPr>
                        <a:t>0/3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r>
                        <a:rPr lang="en-US" sz="16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r>
                        <a:rPr lang="en-US" sz="1600">
                          <a:effectLst/>
                        </a:rPr>
                        <a:t>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2325169"/>
                  </a:ext>
                </a:extLst>
              </a:tr>
              <a:tr h="0">
                <a:tc>
                  <a:txBody>
                    <a:bodyPr/>
                    <a:lstStyle/>
                    <a:p>
                      <a:pPr marL="342265" indent="-196850"/>
                      <a:r>
                        <a:rPr lang="en-US" sz="1600">
                          <a:effectLst/>
                        </a:rPr>
                        <a:t>0/4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r>
                        <a:rPr lang="en-US" sz="1600">
                          <a:effectLst/>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r>
                        <a:rPr lang="en-US" sz="1600">
                          <a:effectLst/>
                        </a:rPr>
                        <a:t>1011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5933949"/>
                  </a:ext>
                </a:extLst>
              </a:tr>
              <a:tr h="0">
                <a:tc>
                  <a:txBody>
                    <a:bodyPr/>
                    <a:lstStyle/>
                    <a:p>
                      <a:pPr marL="342265" indent="-196850"/>
                      <a:r>
                        <a:rPr lang="en-US" sz="1600">
                          <a:effectLst/>
                        </a:rPr>
                        <a:t>0/5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r>
                        <a:rPr lang="en-US" sz="1600">
                          <a:effectLst/>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r>
                        <a:rPr lang="en-US" sz="1600">
                          <a:effectLst/>
                        </a:rPr>
                        <a:t>11010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04798474"/>
                  </a:ext>
                </a:extLst>
              </a:tr>
              <a:tr h="0">
                <a:tc>
                  <a:txBody>
                    <a:bodyPr/>
                    <a:lstStyle/>
                    <a:p>
                      <a:pPr marL="342265" indent="-196850"/>
                      <a:r>
                        <a:rPr lang="en-US" sz="1600">
                          <a:effectLst/>
                        </a:rPr>
                        <a:t>0/6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r>
                        <a:rPr lang="en-US" sz="1600">
                          <a:effectLst/>
                        </a:rPr>
                        <a:t>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r>
                        <a:rPr lang="en-US" sz="1600">
                          <a:effectLst/>
                        </a:rPr>
                        <a:t>1111000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71893785"/>
                  </a:ext>
                </a:extLst>
              </a:tr>
              <a:tr h="0">
                <a:tc>
                  <a:txBody>
                    <a:bodyPr/>
                    <a:lstStyle/>
                    <a:p>
                      <a:pPr marL="342265" indent="-196850"/>
                      <a:r>
                        <a:rPr lang="en-US" sz="1600">
                          <a:effectLst/>
                        </a:rPr>
                        <a:t>0/7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r>
                        <a:rPr lang="en-US" sz="1600">
                          <a:effectLst/>
                        </a:rPr>
                        <a:t>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r>
                        <a:rPr lang="en-US" sz="1600">
                          <a:effectLst/>
                        </a:rPr>
                        <a:t>11111000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84498295"/>
                  </a:ext>
                </a:extLst>
              </a:tr>
              <a:tr h="0">
                <a:tc>
                  <a:txBody>
                    <a:bodyPr/>
                    <a:lstStyle/>
                    <a:p>
                      <a:pPr marL="342265" indent="-196850"/>
                      <a:r>
                        <a:rPr lang="en-US" sz="1600">
                          <a:effectLst/>
                        </a:rPr>
                        <a:t>0/8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r>
                        <a:rPr lang="en-US" sz="16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r>
                        <a:rPr lang="en-US" sz="1600">
                          <a:effectLst/>
                        </a:rPr>
                        <a:t>1111110110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68979984"/>
                  </a:ext>
                </a:extLst>
              </a:tr>
              <a:tr h="0">
                <a:tc>
                  <a:txBody>
                    <a:bodyPr/>
                    <a:lstStyle/>
                    <a:p>
                      <a:pPr marL="342265" indent="-196850"/>
                      <a:r>
                        <a:rPr lang="en-US" sz="1600">
                          <a:effectLst/>
                        </a:rPr>
                        <a:t>0/9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r>
                        <a:rPr lang="en-US" sz="1600">
                          <a:effectLst/>
                        </a:rPr>
                        <a:t>16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r>
                        <a:rPr lang="en-US" sz="1600">
                          <a:effectLst/>
                        </a:rPr>
                        <a:t>1111111110000010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24577283"/>
                  </a:ext>
                </a:extLst>
              </a:tr>
              <a:tr h="0">
                <a:tc>
                  <a:txBody>
                    <a:bodyPr/>
                    <a:lstStyle/>
                    <a:p>
                      <a:pPr marL="342265" indent="-196850"/>
                      <a:r>
                        <a:rPr lang="en-US" sz="1600">
                          <a:effectLst/>
                        </a:rPr>
                        <a:t>0/A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r>
                        <a:rPr lang="en-US" sz="1600">
                          <a:effectLst/>
                        </a:rPr>
                        <a:t>16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r>
                        <a:rPr lang="en-US" sz="1600" dirty="0">
                          <a:effectLst/>
                        </a:rPr>
                        <a:t>1111111110000011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05373178"/>
                  </a:ext>
                </a:extLst>
              </a:tr>
            </a:tbl>
          </a:graphicData>
        </a:graphic>
      </p:graphicFrame>
      <p:sp>
        <p:nvSpPr>
          <p:cNvPr id="5" name="Rectangle 1">
            <a:extLst>
              <a:ext uri="{FF2B5EF4-FFF2-40B4-BE49-F238E27FC236}">
                <a16:creationId xmlns:a16="http://schemas.microsoft.com/office/drawing/2014/main" id="{B0CF02CA-6874-463F-B0B2-4C06B14FAFCF}"/>
              </a:ext>
            </a:extLst>
          </p:cNvPr>
          <p:cNvSpPr>
            <a:spLocks noChangeArrowheads="1"/>
          </p:cNvSpPr>
          <p:nvPr/>
        </p:nvSpPr>
        <p:spPr bwMode="auto">
          <a:xfrm>
            <a:off x="3015343" y="130628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Huffmann</a:t>
            </a:r>
            <a:r>
              <a:rPr kumimoji="0" lang="en-GB"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Coding : AC Components</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 components are coded in two parts:</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0Part 1(Run Length/ Size)</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Run Length : The length of the consecutive zero values[0,..1,5]</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Size: The number of bits needed to code the next nonzero AC component’s value.[0,-A]</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(0,0) is the End of Block for the 8x8 block</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Part 1 Table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6142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3D7A-2AFD-4E6E-BD82-D3071E535B1F}"/>
              </a:ext>
            </a:extLst>
          </p:cNvPr>
          <p:cNvSpPr>
            <a:spLocks noGrp="1"/>
          </p:cNvSpPr>
          <p:nvPr>
            <p:ph type="title"/>
          </p:nvPr>
        </p:nvSpPr>
        <p:spPr>
          <a:xfrm>
            <a:off x="838200" y="365125"/>
            <a:ext cx="10515600" cy="150441"/>
          </a:xfrm>
        </p:spPr>
        <p:txBody>
          <a:bodyPr>
            <a:normAutofit fontScale="90000"/>
          </a:bodyPr>
          <a:lstStyle/>
          <a:p>
            <a:endParaRPr lang="en-IN" dirty="0"/>
          </a:p>
        </p:txBody>
      </p:sp>
      <p:graphicFrame>
        <p:nvGraphicFramePr>
          <p:cNvPr id="4" name="Content Placeholder 3">
            <a:extLst>
              <a:ext uri="{FF2B5EF4-FFF2-40B4-BE49-F238E27FC236}">
                <a16:creationId xmlns:a16="http://schemas.microsoft.com/office/drawing/2014/main" id="{831E41F8-1D84-4E00-8A33-23AC5ECE289E}"/>
              </a:ext>
            </a:extLst>
          </p:cNvPr>
          <p:cNvGraphicFramePr>
            <a:graphicFrameLocks noGrp="1"/>
          </p:cNvGraphicFramePr>
          <p:nvPr>
            <p:ph idx="1"/>
          </p:nvPr>
        </p:nvGraphicFramePr>
        <p:xfrm>
          <a:off x="3690620" y="2538254"/>
          <a:ext cx="4810760" cy="2926080"/>
        </p:xfrm>
        <a:graphic>
          <a:graphicData uri="http://schemas.openxmlformats.org/drawingml/2006/table">
            <a:tbl>
              <a:tblPr firstRow="1" firstCol="1" bandRow="1">
                <a:tableStyleId>{5C22544A-7EE6-4342-B048-85BDC9FD1C3A}</a:tableStyleId>
              </a:tblPr>
              <a:tblGrid>
                <a:gridCol w="882650">
                  <a:extLst>
                    <a:ext uri="{9D8B030D-6E8A-4147-A177-3AD203B41FA5}">
                      <a16:colId xmlns:a16="http://schemas.microsoft.com/office/drawing/2014/main" val="2740008434"/>
                    </a:ext>
                  </a:extLst>
                </a:gridCol>
                <a:gridCol w="1260475">
                  <a:extLst>
                    <a:ext uri="{9D8B030D-6E8A-4147-A177-3AD203B41FA5}">
                      <a16:colId xmlns:a16="http://schemas.microsoft.com/office/drawing/2014/main" val="304831961"/>
                    </a:ext>
                  </a:extLst>
                </a:gridCol>
                <a:gridCol w="2667635">
                  <a:extLst>
                    <a:ext uri="{9D8B030D-6E8A-4147-A177-3AD203B41FA5}">
                      <a16:colId xmlns:a16="http://schemas.microsoft.com/office/drawing/2014/main" val="3953642994"/>
                    </a:ext>
                  </a:extLst>
                </a:gridCol>
              </a:tblGrid>
              <a:tr h="0">
                <a:tc>
                  <a:txBody>
                    <a:bodyPr/>
                    <a:lstStyle/>
                    <a:p>
                      <a:pPr marL="342265" indent="-196850" algn="just"/>
                      <a:r>
                        <a:rPr lang="en-US" sz="1600">
                          <a:effectLst/>
                        </a:rPr>
                        <a:t>Run/Size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lgn="just"/>
                      <a:r>
                        <a:rPr lang="en-US" sz="1600">
                          <a:effectLst/>
                        </a:rPr>
                        <a:t>Code Length</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lgn="just"/>
                      <a:r>
                        <a:rPr lang="en-US" sz="1600">
                          <a:effectLst/>
                        </a:rPr>
                        <a:t>Code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33540203"/>
                  </a:ext>
                </a:extLst>
              </a:tr>
              <a:tr h="0">
                <a:tc>
                  <a:txBody>
                    <a:bodyPr/>
                    <a:lstStyle/>
                    <a:p>
                      <a:pPr marL="342265" indent="-196850" algn="just"/>
                      <a:r>
                        <a:rPr lang="en-US" sz="1600">
                          <a:effectLst/>
                        </a:rPr>
                        <a:t>1/1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lgn="just"/>
                      <a:r>
                        <a:rPr lang="en-US" sz="1600">
                          <a:effectLst/>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lgn="just"/>
                      <a:r>
                        <a:rPr lang="en-US" sz="1600">
                          <a:effectLst/>
                        </a:rPr>
                        <a:t>1100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10220301"/>
                  </a:ext>
                </a:extLst>
              </a:tr>
              <a:tr h="0">
                <a:tc>
                  <a:txBody>
                    <a:bodyPr/>
                    <a:lstStyle/>
                    <a:p>
                      <a:pPr marL="342265" indent="-196850" algn="just"/>
                      <a:r>
                        <a:rPr lang="en-US" sz="1600">
                          <a:effectLst/>
                        </a:rPr>
                        <a:t>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lgn="just"/>
                      <a:r>
                        <a:rPr lang="en-US" sz="1600">
                          <a:effectLst/>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lgn="just"/>
                      <a:r>
                        <a:rPr lang="en-US" sz="1600">
                          <a:effectLst/>
                        </a:rPr>
                        <a:t>11011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85502948"/>
                  </a:ext>
                </a:extLst>
              </a:tr>
              <a:tr h="0">
                <a:tc>
                  <a:txBody>
                    <a:bodyPr/>
                    <a:lstStyle/>
                    <a:p>
                      <a:pPr marL="342265" indent="-196850" algn="just"/>
                      <a:r>
                        <a:rPr lang="en-US" sz="1600">
                          <a:effectLst/>
                        </a:rPr>
                        <a:t>1/3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lgn="just"/>
                      <a:r>
                        <a:rPr lang="en-US" sz="1600">
                          <a:effectLst/>
                        </a:rPr>
                        <a:t>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lgn="just"/>
                      <a:r>
                        <a:rPr lang="en-US" sz="1600">
                          <a:effectLst/>
                        </a:rPr>
                        <a:t>1111001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72863770"/>
                  </a:ext>
                </a:extLst>
              </a:tr>
              <a:tr h="0">
                <a:tc>
                  <a:txBody>
                    <a:bodyPr/>
                    <a:lstStyle/>
                    <a:p>
                      <a:pPr marL="342265" indent="-196850" algn="just"/>
                      <a:r>
                        <a:rPr lang="en-US" sz="1600">
                          <a:effectLst/>
                        </a:rPr>
                        <a:t>1/4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lgn="just"/>
                      <a:r>
                        <a:rPr lang="en-US" sz="1600">
                          <a:effectLst/>
                        </a:rPr>
                        <a:t>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lgn="just"/>
                      <a:r>
                        <a:rPr lang="en-US" sz="1600">
                          <a:effectLst/>
                        </a:rPr>
                        <a:t>111110110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36063793"/>
                  </a:ext>
                </a:extLst>
              </a:tr>
              <a:tr h="0">
                <a:tc>
                  <a:txBody>
                    <a:bodyPr/>
                    <a:lstStyle/>
                    <a:p>
                      <a:pPr marL="342265" indent="-196850" algn="just"/>
                      <a:r>
                        <a:rPr lang="en-US" sz="1600">
                          <a:effectLst/>
                        </a:rPr>
                        <a:t>1/5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lgn="just"/>
                      <a:r>
                        <a:rPr lang="en-US" sz="1600">
                          <a:effectLst/>
                        </a:rPr>
                        <a:t>11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lgn="just"/>
                      <a:r>
                        <a:rPr lang="en-US" sz="1600">
                          <a:effectLst/>
                        </a:rPr>
                        <a:t>1111110110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50238586"/>
                  </a:ext>
                </a:extLst>
              </a:tr>
              <a:tr h="0">
                <a:tc>
                  <a:txBody>
                    <a:bodyPr/>
                    <a:lstStyle/>
                    <a:p>
                      <a:pPr marL="342265" indent="-196850" algn="just"/>
                      <a:r>
                        <a:rPr lang="en-US" sz="1600">
                          <a:effectLst/>
                        </a:rPr>
                        <a:t>1/6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lgn="just"/>
                      <a:r>
                        <a:rPr lang="en-US" sz="1600">
                          <a:effectLst/>
                        </a:rPr>
                        <a:t>16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lgn="just"/>
                      <a:r>
                        <a:rPr lang="en-US" sz="1600">
                          <a:effectLst/>
                        </a:rPr>
                        <a:t>111111110000100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95057907"/>
                  </a:ext>
                </a:extLst>
              </a:tr>
              <a:tr h="0">
                <a:tc>
                  <a:txBody>
                    <a:bodyPr/>
                    <a:lstStyle/>
                    <a:p>
                      <a:pPr marL="342265" indent="-196850" algn="just"/>
                      <a:r>
                        <a:rPr lang="en-US" sz="1600">
                          <a:effectLst/>
                        </a:rPr>
                        <a:t>1/7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lgn="just"/>
                      <a:r>
                        <a:rPr lang="en-US" sz="1600">
                          <a:effectLst/>
                        </a:rPr>
                        <a:t>16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lgn="just"/>
                      <a:r>
                        <a:rPr lang="en-US" sz="1600">
                          <a:effectLst/>
                        </a:rPr>
                        <a:t>111111110000101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14927411"/>
                  </a:ext>
                </a:extLst>
              </a:tr>
              <a:tr h="0">
                <a:tc>
                  <a:txBody>
                    <a:bodyPr/>
                    <a:lstStyle/>
                    <a:p>
                      <a:pPr marL="342265" indent="-196850" algn="just"/>
                      <a:r>
                        <a:rPr lang="en-US" sz="1600">
                          <a:effectLst/>
                        </a:rPr>
                        <a:t>1/8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lgn="just"/>
                      <a:r>
                        <a:rPr lang="en-US" sz="1600">
                          <a:effectLst/>
                        </a:rPr>
                        <a:t>16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lgn="just"/>
                      <a:r>
                        <a:rPr lang="en-US" sz="1600">
                          <a:effectLst/>
                        </a:rPr>
                        <a:t>111111110000110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25920773"/>
                  </a:ext>
                </a:extLst>
              </a:tr>
              <a:tr h="0">
                <a:tc>
                  <a:txBody>
                    <a:bodyPr/>
                    <a:lstStyle/>
                    <a:p>
                      <a:pPr marL="342265" indent="-196850" algn="just"/>
                      <a:r>
                        <a:rPr lang="en-US" sz="1600">
                          <a:effectLst/>
                        </a:rPr>
                        <a:t>1/9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lgn="just"/>
                      <a:r>
                        <a:rPr lang="en-US" sz="1600">
                          <a:effectLst/>
                        </a:rPr>
                        <a:t>`16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lgn="just"/>
                      <a:r>
                        <a:rPr lang="en-US" sz="1600">
                          <a:effectLst/>
                        </a:rPr>
                        <a:t>111111110000111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9549968"/>
                  </a:ext>
                </a:extLst>
              </a:tr>
              <a:tr h="0">
                <a:tc>
                  <a:txBody>
                    <a:bodyPr/>
                    <a:lstStyle/>
                    <a:p>
                      <a:pPr marL="342265" indent="-196850" algn="just"/>
                      <a:r>
                        <a:rPr lang="en-US" sz="1600">
                          <a:effectLst/>
                        </a:rPr>
                        <a:t>1/A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lgn="just"/>
                      <a:r>
                        <a:rPr lang="en-US" sz="1600">
                          <a:effectLst/>
                        </a:rPr>
                        <a:t>16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265" indent="-196850" algn="just"/>
                      <a:r>
                        <a:rPr lang="en-US" sz="1600" dirty="0">
                          <a:effectLst/>
                        </a:rPr>
                        <a:t>111111110001000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13976246"/>
                  </a:ext>
                </a:extLst>
              </a:tr>
            </a:tbl>
          </a:graphicData>
        </a:graphic>
      </p:graphicFrame>
      <p:sp>
        <p:nvSpPr>
          <p:cNvPr id="5" name="Rectangle 1">
            <a:extLst>
              <a:ext uri="{FF2B5EF4-FFF2-40B4-BE49-F238E27FC236}">
                <a16:creationId xmlns:a16="http://schemas.microsoft.com/office/drawing/2014/main" id="{57DB2B8F-2265-4A86-8E6C-041F7E156077}"/>
              </a:ext>
            </a:extLst>
          </p:cNvPr>
          <p:cNvSpPr>
            <a:spLocks noChangeArrowheads="1"/>
          </p:cNvSpPr>
          <p:nvPr/>
        </p:nvSpPr>
        <p:spPr bwMode="auto">
          <a:xfrm>
            <a:off x="1449421" y="19747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Part2: (Value)</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Value: is the actual value of the AC component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17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AD159-A319-4AB8-91A4-142F555D47DA}"/>
              </a:ext>
            </a:extLst>
          </p:cNvPr>
          <p:cNvSpPr>
            <a:spLocks noGrp="1"/>
          </p:cNvSpPr>
          <p:nvPr>
            <p:ph type="title"/>
          </p:nvPr>
        </p:nvSpPr>
        <p:spPr>
          <a:xfrm>
            <a:off x="2116834" y="146205"/>
            <a:ext cx="7958331" cy="40243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744AA62-7CE2-4879-AB51-5FEEBBD9BE09}"/>
              </a:ext>
            </a:extLst>
          </p:cNvPr>
          <p:cNvSpPr>
            <a:spLocks noGrp="1"/>
          </p:cNvSpPr>
          <p:nvPr>
            <p:ph idx="1"/>
          </p:nvPr>
        </p:nvSpPr>
        <p:spPr>
          <a:xfrm>
            <a:off x="1158240" y="775063"/>
            <a:ext cx="9411899" cy="5274881"/>
          </a:xfrm>
        </p:spPr>
        <p:txBody>
          <a:bodyPr>
            <a:normAutofit/>
          </a:bodyPr>
          <a:lstStyle/>
          <a:p>
            <a:pPr>
              <a:lnSpc>
                <a:spcPct val="107000"/>
              </a:lnSpc>
              <a:spcAft>
                <a:spcPts val="8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DECOMPRESSION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compression phase is reversed in the decompression process, and in the opposite order. The first step is restoring the Huffman tables from the image and decompressing the Huffman tokens in the image. Next, the DCT values for each block will be the first things needed to decompress a block. The other 63 values in each block are decompressed by JPEG, filling in the appropriate number of zeros. The last step is combined of decoding the zigzag order and recreating the 8 x 8 blocks .The inverse DCT(IDCT) takes each value in the spatial domain and examines the contributions that each of the 64 frequency values make to that pixel. Reconstruction of our image begins by decoding the bit stream representing the quantized matrix C. Each element of C is then multiplied by the corresponding element of the quantization matrix originally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spc="20" dirty="0">
                <a:effectLst/>
                <a:latin typeface="Times New Roman" panose="02020603050405020304" pitchFamily="18" charset="0"/>
                <a:ea typeface="Calibri" panose="020F0502020204030204" pitchFamily="34" charset="0"/>
                <a:cs typeface="Times New Roman" panose="02020603050405020304" pitchFamily="18" charset="0"/>
              </a:rPr>
              <a:t>Ri,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j = </a:t>
            </a:r>
            <a:r>
              <a:rPr lang="en-GB" sz="1800" spc="15" dirty="0">
                <a:effectLst/>
                <a:latin typeface="Times New Roman" panose="02020603050405020304" pitchFamily="18" charset="0"/>
                <a:ea typeface="Calibri" panose="020F0502020204030204" pitchFamily="34" charset="0"/>
                <a:cs typeface="Times New Roman" panose="02020603050405020304" pitchFamily="18" charset="0"/>
              </a:rPr>
              <a:t>Qi,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j ×</a:t>
            </a:r>
            <a:r>
              <a:rPr lang="en-GB"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spc="15" dirty="0">
                <a:effectLst/>
                <a:latin typeface="Times New Roman" panose="02020603050405020304" pitchFamily="18" charset="0"/>
                <a:ea typeface="Calibri" panose="020F0502020204030204" pitchFamily="34" charset="0"/>
                <a:cs typeface="Times New Roman" panose="02020603050405020304" pitchFamily="18" charset="0"/>
              </a:rPr>
              <a:t>Ci,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j</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IDCT is next applied to matrix R, which is rounded to the nearest integer. Finally, 128 is added to each element of that result, giving us the decompressed  version N of our original 8x8 image block 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55"/>
              </a:spcBef>
            </a:pPr>
            <a:r>
              <a:rPr lang="en-US" sz="1800" dirty="0">
                <a:effectLst/>
                <a:latin typeface="Times New Roman" panose="02020603050405020304" pitchFamily="18" charset="0"/>
                <a:ea typeface="Times New Roman" panose="02020603050405020304" pitchFamily="18" charset="0"/>
              </a:rPr>
              <a:t>N = round(T ‘ R </a:t>
            </a:r>
            <a:r>
              <a:rPr lang="en-US" sz="1800" spc="25" dirty="0">
                <a:effectLst/>
                <a:latin typeface="Times New Roman" panose="02020603050405020304" pitchFamily="18" charset="0"/>
                <a:ea typeface="Times New Roman" panose="02020603050405020304" pitchFamily="18" charset="0"/>
              </a:rPr>
              <a:t>T)</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128</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34059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2C388-A547-4F29-BBFD-79B10F2BB604}"/>
              </a:ext>
            </a:extLst>
          </p:cNvPr>
          <p:cNvSpPr>
            <a:spLocks noGrp="1"/>
          </p:cNvSpPr>
          <p:nvPr>
            <p:ph type="title"/>
          </p:nvPr>
        </p:nvSpPr>
        <p:spPr>
          <a:xfrm>
            <a:off x="964174" y="89453"/>
            <a:ext cx="9605965" cy="584846"/>
          </a:xfrm>
        </p:spPr>
        <p:txBody>
          <a:bodyPr anchor="b">
            <a:normAutofit fontScale="90000"/>
          </a:bodyPr>
          <a:lstStyle/>
          <a:p>
            <a:pPr algn="l"/>
            <a:r>
              <a:rPr lang="en-US" sz="4400" dirty="0" err="1">
                <a:solidFill>
                  <a:srgbClr val="1F2D29"/>
                </a:solidFill>
              </a:rPr>
              <a:t>Matlab</a:t>
            </a:r>
            <a:r>
              <a:rPr lang="en-US" sz="4400" dirty="0">
                <a:solidFill>
                  <a:srgbClr val="1F2D29"/>
                </a:solidFill>
              </a:rPr>
              <a:t> Code for</a:t>
            </a:r>
            <a:endParaRPr lang="en-IN" sz="4400" dirty="0">
              <a:solidFill>
                <a:srgbClr val="1F2D29"/>
              </a:solidFill>
            </a:endParaRPr>
          </a:p>
        </p:txBody>
      </p:sp>
      <p:sp>
        <p:nvSpPr>
          <p:cNvPr id="3" name="Content Placeholder 2">
            <a:extLst>
              <a:ext uri="{FF2B5EF4-FFF2-40B4-BE49-F238E27FC236}">
                <a16:creationId xmlns:a16="http://schemas.microsoft.com/office/drawing/2014/main" id="{CA426E84-5205-4FF6-B5FA-E566399E291B}"/>
              </a:ext>
            </a:extLst>
          </p:cNvPr>
          <p:cNvSpPr>
            <a:spLocks noGrp="1"/>
          </p:cNvSpPr>
          <p:nvPr>
            <p:ph idx="1"/>
          </p:nvPr>
        </p:nvSpPr>
        <p:spPr>
          <a:xfrm>
            <a:off x="2302933" y="674300"/>
            <a:ext cx="7621606" cy="6094248"/>
          </a:xfrm>
        </p:spPr>
        <p:txBody>
          <a:bodyPr anchor="t">
            <a:normAutofit/>
          </a:bodyPr>
          <a:lstStyle/>
          <a:p>
            <a:pPr marR="95250">
              <a:lnSpc>
                <a:spcPts val="1500"/>
              </a:lnSpc>
              <a:spcBef>
                <a:spcPts val="1500"/>
              </a:spcBef>
              <a:spcAft>
                <a:spcPts val="375"/>
              </a:spcAft>
            </a:pPr>
            <a:r>
              <a:rPr lang="en-GB" sz="1800" b="1" dirty="0">
                <a:solidFill>
                  <a:srgbClr val="3C3C3C"/>
                </a:solidFill>
                <a:effectLst/>
                <a:latin typeface="Helvetica" panose="020B0604020202020204" pitchFamily="34" charset="0"/>
                <a:ea typeface="Times New Roman" panose="02020603050405020304" pitchFamily="18" charset="0"/>
                <a:cs typeface="Times New Roman" panose="02020603050405020304" pitchFamily="18" charset="0"/>
              </a:rPr>
              <a:t>Image Reading</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ts val="1295"/>
              </a:lnSpc>
              <a:spcAft>
                <a:spcPts val="800"/>
              </a:spcAft>
            </a:pP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clc</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clear </a:t>
            </a:r>
            <a:r>
              <a:rPr lang="en-GB" sz="1800" u="none" strike="noStrike" dirty="0">
                <a:solidFill>
                  <a:srgbClr val="AA04F9"/>
                </a:solidFill>
                <a:effectLst/>
                <a:latin typeface="Consolas" panose="020B0609020204030204" pitchFamily="49" charset="0"/>
                <a:ea typeface="Calibri" panose="020F0502020204030204" pitchFamily="34" charset="0"/>
                <a:cs typeface="Times New Roman" panose="02020603050405020304" pitchFamily="18" charset="0"/>
              </a:rPr>
              <a:t>all</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close </a:t>
            </a:r>
            <a:r>
              <a:rPr lang="en-GB" sz="1800" u="none" strike="noStrike" dirty="0">
                <a:solidFill>
                  <a:srgbClr val="AA04F9"/>
                </a:solidFill>
                <a:effectLst/>
                <a:latin typeface="Consolas" panose="020B0609020204030204" pitchFamily="49" charset="0"/>
                <a:ea typeface="Calibri" panose="020F0502020204030204" pitchFamily="34" charset="0"/>
                <a:cs typeface="Times New Roman" panose="02020603050405020304" pitchFamily="18" charset="0"/>
              </a:rPr>
              <a:t>all</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[file, path]=</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uigetfile</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u="none" strike="noStrike" dirty="0">
                <a:solidFill>
                  <a:srgbClr val="AA04F9"/>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imread</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figure;imshow</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(I);title(</a:t>
            </a:r>
            <a:r>
              <a:rPr lang="en-GB" sz="1800" u="none" strike="noStrike" dirty="0">
                <a:solidFill>
                  <a:srgbClr val="AA04F9"/>
                </a:solidFill>
                <a:effectLst/>
                <a:latin typeface="Consolas" panose="020B0609020204030204" pitchFamily="49" charset="0"/>
                <a:ea typeface="Calibri" panose="020F0502020204030204" pitchFamily="34" charset="0"/>
                <a:cs typeface="Times New Roman" panose="02020603050405020304" pitchFamily="18" charset="0"/>
              </a:rPr>
              <a:t>'Original Image'</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q=1;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OriginalImage</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=I;Q=q;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OriginalImage</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=double(</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OriginalImage</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ImageSub</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=OriginalImage-128;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Row,Col</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]=size(</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OriginalImage</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BlockNumber</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=Row*Col/64;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R="95250">
              <a:lnSpc>
                <a:spcPts val="1500"/>
              </a:lnSpc>
              <a:spcBef>
                <a:spcPts val="225"/>
              </a:spcBef>
              <a:spcAft>
                <a:spcPts val="375"/>
              </a:spcAft>
            </a:pPr>
            <a:r>
              <a:rPr lang="en-GB" sz="1800" b="1" dirty="0">
                <a:solidFill>
                  <a:srgbClr val="3C3C3C"/>
                </a:solidFill>
                <a:effectLst/>
                <a:latin typeface="Helvetica" panose="020B0604020202020204" pitchFamily="34" charset="0"/>
                <a:ea typeface="Times New Roman" panose="02020603050405020304" pitchFamily="18" charset="0"/>
                <a:cs typeface="Times New Roman" panose="02020603050405020304" pitchFamily="18" charset="0"/>
              </a:rPr>
              <a:t>Block Processing and applying DCT</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ts val="1295"/>
              </a:lnSpc>
              <a:spcAft>
                <a:spcPts val="800"/>
              </a:spcAft>
            </a:pP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Coef</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blkproc</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ImageSub</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,[8,8],</a:t>
            </a:r>
            <a:r>
              <a:rPr lang="en-GB" sz="1800" u="none" strike="noStrike" dirty="0">
                <a:solidFill>
                  <a:srgbClr val="AA04F9"/>
                </a:solidFill>
                <a:effectLst/>
                <a:latin typeface="Consolas" panose="020B0609020204030204" pitchFamily="49" charset="0"/>
                <a:ea typeface="Calibri" panose="020F0502020204030204" pitchFamily="34" charset="0"/>
                <a:cs typeface="Times New Roman" panose="02020603050405020304" pitchFamily="18" charset="0"/>
              </a:rPr>
              <a:t>'dct2(x)'</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solidFill>
                <a:srgbClr val="1F2D29"/>
              </a:solidFill>
            </a:endParaRPr>
          </a:p>
        </p:txBody>
      </p:sp>
    </p:spTree>
    <p:extLst>
      <p:ext uri="{BB962C8B-B14F-4D97-AF65-F5344CB8AC3E}">
        <p14:creationId xmlns:p14="http://schemas.microsoft.com/office/powerpoint/2010/main" val="309809675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7264-4F19-443F-AF1B-C1A87E704B37}"/>
              </a:ext>
            </a:extLst>
          </p:cNvPr>
          <p:cNvSpPr>
            <a:spLocks noGrp="1"/>
          </p:cNvSpPr>
          <p:nvPr>
            <p:ph type="title"/>
          </p:nvPr>
        </p:nvSpPr>
        <p:spPr>
          <a:xfrm>
            <a:off x="1269391" y="0"/>
            <a:ext cx="7958331" cy="14591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31DADA5-C222-4888-BC57-5BA478B67C5B}"/>
              </a:ext>
            </a:extLst>
          </p:cNvPr>
          <p:cNvSpPr>
            <a:spLocks noGrp="1"/>
          </p:cNvSpPr>
          <p:nvPr>
            <p:ph idx="1"/>
          </p:nvPr>
        </p:nvSpPr>
        <p:spPr>
          <a:xfrm>
            <a:off x="1040860" y="544749"/>
            <a:ext cx="10243225" cy="6147881"/>
          </a:xfrm>
        </p:spPr>
        <p:txBody>
          <a:bodyPr/>
          <a:lstStyle/>
          <a:p>
            <a:pPr marR="95250">
              <a:lnSpc>
                <a:spcPts val="1500"/>
              </a:lnSpc>
              <a:spcBef>
                <a:spcPts val="225"/>
              </a:spcBef>
              <a:spcAft>
                <a:spcPts val="375"/>
              </a:spcAft>
            </a:pPr>
            <a:r>
              <a:rPr lang="en-GB" sz="1800" b="1" dirty="0">
                <a:solidFill>
                  <a:srgbClr val="3C3C3C"/>
                </a:solidFill>
                <a:effectLst/>
                <a:latin typeface="Helvetica" panose="020B0604020202020204" pitchFamily="34" charset="0"/>
                <a:ea typeface="Times New Roman" panose="02020603050405020304" pitchFamily="18" charset="0"/>
                <a:cs typeface="Times New Roman" panose="02020603050405020304" pitchFamily="18" charset="0"/>
              </a:rPr>
              <a:t>Quantization Matrix</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L=Q*[16  11  10  16  24  40  51  61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12  12  14  19  26  58  60  55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14  13  16  24  40  57  69  56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14  17  22  29  51  87  80  62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18  22  37  56  68 109 103  77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24  35  55  64  81 104 113  92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49  64  78  87 103 121 120 101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72  92  95  98 112 100 103  99];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CoefDCchanged,CoefAfterQ</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Quntization_pro</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L,Row,Col,Coef,BlockNumber</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p>
          <a:p>
            <a:pPr>
              <a:lnSpc>
                <a:spcPts val="1295"/>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93732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6FC9-1C49-48BB-99FA-9F3C5BF7B016}"/>
              </a:ext>
            </a:extLst>
          </p:cNvPr>
          <p:cNvSpPr>
            <a:spLocks noGrp="1"/>
          </p:cNvSpPr>
          <p:nvPr>
            <p:ph type="title"/>
          </p:nvPr>
        </p:nvSpPr>
        <p:spPr>
          <a:xfrm>
            <a:off x="69715" y="0"/>
            <a:ext cx="10515600" cy="40336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B1D828F-D94F-4815-A54A-B7184ADD01A0}"/>
              </a:ext>
            </a:extLst>
          </p:cNvPr>
          <p:cNvSpPr>
            <a:spLocks noGrp="1"/>
          </p:cNvSpPr>
          <p:nvPr>
            <p:ph idx="1"/>
          </p:nvPr>
        </p:nvSpPr>
        <p:spPr>
          <a:xfrm>
            <a:off x="69715" y="535020"/>
            <a:ext cx="11284085" cy="6322979"/>
          </a:xfrm>
        </p:spPr>
        <p:txBody>
          <a:bodyPr>
            <a:normAutofit/>
          </a:bodyPr>
          <a:lstStyle/>
          <a:p>
            <a:pPr marR="95250">
              <a:lnSpc>
                <a:spcPts val="1500"/>
              </a:lnSpc>
              <a:spcBef>
                <a:spcPts val="225"/>
              </a:spcBef>
              <a:spcAft>
                <a:spcPts val="375"/>
              </a:spcAft>
            </a:pPr>
            <a:r>
              <a:rPr lang="en-GB" sz="1800" b="1" dirty="0" err="1">
                <a:solidFill>
                  <a:srgbClr val="3C3C3C"/>
                </a:solidFill>
                <a:effectLst/>
                <a:latin typeface="Helvetica" panose="020B0604020202020204" pitchFamily="34" charset="0"/>
                <a:ea typeface="Times New Roman" panose="02020603050405020304" pitchFamily="18" charset="0"/>
                <a:cs typeface="Times New Roman" panose="02020603050405020304" pitchFamily="18" charset="0"/>
              </a:rPr>
              <a:t>ZigZag</a:t>
            </a:r>
            <a:r>
              <a:rPr lang="en-GB" sz="1800" b="1" dirty="0">
                <a:solidFill>
                  <a:srgbClr val="3C3C3C"/>
                </a:solidFill>
                <a:effectLst/>
                <a:latin typeface="Helvetica" panose="020B0604020202020204" pitchFamily="34" charset="0"/>
                <a:ea typeface="Times New Roman" panose="02020603050405020304" pitchFamily="18" charset="0"/>
                <a:cs typeface="Times New Roman" panose="02020603050405020304" pitchFamily="18" charset="0"/>
              </a:rPr>
              <a:t> Scanning</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ts val="1295"/>
              </a:lnSpc>
              <a:spcAft>
                <a:spcPts val="800"/>
              </a:spcAft>
            </a:pP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ImageBitSeq</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ImageBitLen</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rowloop</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u="none" strike="noStrike" dirty="0">
                <a:solidFill>
                  <a:srgbClr val="0E00FF"/>
                </a:solidFill>
                <a:effectLst/>
                <a:latin typeface="Consolas" panose="020B0609020204030204" pitchFamily="49" charset="0"/>
                <a:ea typeface="Calibri" panose="020F0502020204030204" pitchFamily="34" charset="0"/>
                <a:cs typeface="Times New Roman" panose="02020603050405020304" pitchFamily="18" charset="0"/>
              </a:rPr>
              <a:t>for </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row=1:Row/8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colloop</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u="none" strike="noStrike" dirty="0">
                <a:solidFill>
                  <a:srgbClr val="0E00FF"/>
                </a:solidFill>
                <a:effectLst/>
                <a:latin typeface="Consolas" panose="020B0609020204030204" pitchFamily="49" charset="0"/>
                <a:ea typeface="Calibri" panose="020F0502020204030204" pitchFamily="34" charset="0"/>
                <a:cs typeface="Times New Roman" panose="02020603050405020304" pitchFamily="18" charset="0"/>
              </a:rPr>
              <a:t>for </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col=1:Col/8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m(1:8,1:8)=</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CoefDCchanged</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((row-1)*8+1:(row-1)*8+8,(col-1)*8+1:(col-1)*8+8);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k= round(m);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12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R="95250">
              <a:lnSpc>
                <a:spcPts val="1500"/>
              </a:lnSpc>
              <a:spcBef>
                <a:spcPts val="225"/>
              </a:spcBef>
              <a:spcAft>
                <a:spcPts val="375"/>
              </a:spcAft>
            </a:pPr>
            <a:r>
              <a:rPr lang="en-GB" sz="1800" b="1" dirty="0" err="1">
                <a:solidFill>
                  <a:srgbClr val="3C3C3C"/>
                </a:solidFill>
                <a:effectLst/>
                <a:latin typeface="Helvetica" panose="020B0604020202020204" pitchFamily="34" charset="0"/>
                <a:ea typeface="Times New Roman" panose="02020603050405020304" pitchFamily="18" charset="0"/>
                <a:cs typeface="Times New Roman" panose="02020603050405020304" pitchFamily="18" charset="0"/>
              </a:rPr>
              <a:t>ZigZag</a:t>
            </a:r>
            <a:r>
              <a:rPr lang="en-GB" sz="1800" b="1" dirty="0">
                <a:solidFill>
                  <a:srgbClr val="3C3C3C"/>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GB" sz="1800" b="1" dirty="0" err="1">
                <a:solidFill>
                  <a:srgbClr val="3C3C3C"/>
                </a:solidFill>
                <a:effectLst/>
                <a:latin typeface="Helvetica" panose="020B0604020202020204" pitchFamily="34" charset="0"/>
                <a:ea typeface="Times New Roman" panose="02020603050405020304" pitchFamily="18" charset="0"/>
                <a:cs typeface="Times New Roman" panose="02020603050405020304" pitchFamily="18" charset="0"/>
              </a:rPr>
              <a:t>Scaning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t=zigzag(k);</a:t>
            </a:r>
          </a:p>
          <a:p>
            <a:pPr marR="95250">
              <a:lnSpc>
                <a:spcPts val="1500"/>
              </a:lnSpc>
              <a:spcBef>
                <a:spcPts val="225"/>
              </a:spcBef>
              <a:spcAft>
                <a:spcPts val="375"/>
              </a:spcAft>
            </a:pPr>
            <a:r>
              <a:rPr lang="en-GB" sz="1800" b="1" dirty="0">
                <a:solidFill>
                  <a:srgbClr val="3C3C3C"/>
                </a:solidFill>
                <a:effectLst/>
                <a:latin typeface="Helvetica" panose="020B0604020202020204" pitchFamily="34" charset="0"/>
                <a:ea typeface="Times New Roman" panose="02020603050405020304" pitchFamily="18" charset="0"/>
                <a:cs typeface="Times New Roman" panose="02020603050405020304" pitchFamily="18" charset="0"/>
              </a:rPr>
              <a:t>Removing Extra Zeros</a:t>
            </a:r>
            <a:endParaRPr lang="en-IN" sz="18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R="95250">
              <a:lnSpc>
                <a:spcPts val="1500"/>
              </a:lnSpc>
              <a:spcBef>
                <a:spcPts val="225"/>
              </a:spcBef>
              <a:spcAft>
                <a:spcPts val="375"/>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w=0;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u=64;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u="none" strike="noStrike" dirty="0">
                <a:solidFill>
                  <a:srgbClr val="0E00FF"/>
                </a:solidFill>
                <a:effectLst/>
                <a:latin typeface="Consolas" panose="020B0609020204030204" pitchFamily="49" charset="0"/>
                <a:ea typeface="Calibri" panose="020F0502020204030204" pitchFamily="34" charset="0"/>
                <a:cs typeface="Times New Roman" panose="02020603050405020304" pitchFamily="18" charset="0"/>
              </a:rPr>
              <a:t>while </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 ~= 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u="none" strike="noStrike" dirty="0">
                <a:solidFill>
                  <a:srgbClr val="0E00FF"/>
                </a:solidFill>
                <a:effectLst/>
                <a:latin typeface="Consolas" panose="020B0609020204030204" pitchFamily="49" charset="0"/>
                <a:ea typeface="Calibri" panose="020F0502020204030204" pitchFamily="34" charset="0"/>
                <a:cs typeface="Times New Roman" panose="02020603050405020304" pitchFamily="18" charset="0"/>
              </a:rPr>
              <a:t>if </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t(u) ~= 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44623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BA00-FA91-4454-9097-E7CE7CB19FEA}"/>
              </a:ext>
            </a:extLst>
          </p:cNvPr>
          <p:cNvSpPr>
            <a:spLocks noGrp="1"/>
          </p:cNvSpPr>
          <p:nvPr>
            <p:ph type="title"/>
          </p:nvPr>
        </p:nvSpPr>
        <p:spPr>
          <a:xfrm>
            <a:off x="37011" y="0"/>
            <a:ext cx="5693229" cy="18351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A52E01E-C767-4035-AB6A-F630979F8BFE}"/>
              </a:ext>
            </a:extLst>
          </p:cNvPr>
          <p:cNvSpPr>
            <a:spLocks noGrp="1"/>
          </p:cNvSpPr>
          <p:nvPr>
            <p:ph idx="1"/>
          </p:nvPr>
        </p:nvSpPr>
        <p:spPr>
          <a:xfrm>
            <a:off x="37011" y="391886"/>
            <a:ext cx="11316789" cy="5785077"/>
          </a:xfrm>
        </p:spPr>
        <p:txBody>
          <a:bodyPr/>
          <a:lstStyle/>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w=u;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u="none" strike="noStrike" dirty="0">
                <a:solidFill>
                  <a:srgbClr val="0E00FF"/>
                </a:solidFill>
                <a:effectLst/>
                <a:latin typeface="Consolas" panose="020B0609020204030204" pitchFamily="49" charset="0"/>
                <a:ea typeface="Calibri" panose="020F0502020204030204" pitchFamily="34" charset="0"/>
                <a:cs typeface="Times New Roman" panose="02020603050405020304" pitchFamily="18" charset="0"/>
              </a:rPr>
              <a:t>break</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u="none" strike="noStrike" dirty="0">
                <a:solidFill>
                  <a:srgbClr val="0E00FF"/>
                </a:solidFill>
                <a:effectLst/>
                <a:latin typeface="Consolas" panose="020B0609020204030204" pitchFamily="49" charset="0"/>
                <a:ea typeface="Calibri" panose="020F0502020204030204" pitchFamily="34" charset="0"/>
                <a:cs typeface="Times New Roman" panose="02020603050405020304" pitchFamily="18" charset="0"/>
              </a:rPr>
              <a:t>end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u=u-1;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u="none" strike="noStrike" dirty="0">
                <a:solidFill>
                  <a:srgbClr val="0E00FF"/>
                </a:solidFill>
                <a:effectLst/>
                <a:latin typeface="Consolas" panose="020B0609020204030204" pitchFamily="49" charset="0"/>
                <a:ea typeface="Calibri" panose="020F0502020204030204" pitchFamily="34" charset="0"/>
                <a:cs typeface="Times New Roman" panose="02020603050405020304" pitchFamily="18" charset="0"/>
              </a:rPr>
              <a:t>end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w;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u="none" strike="noStrike" dirty="0">
                <a:solidFill>
                  <a:srgbClr val="0E00FF"/>
                </a:solidFill>
                <a:effectLst/>
                <a:latin typeface="Consolas" panose="020B0609020204030204" pitchFamily="49" charset="0"/>
                <a:ea typeface="Calibri" panose="020F0502020204030204" pitchFamily="34" charset="0"/>
                <a:cs typeface="Times New Roman" panose="02020603050405020304" pitchFamily="18" charset="0"/>
              </a:rPr>
              <a:t>if </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w==0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w=1;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u="none" strike="noStrike" dirty="0">
                <a:solidFill>
                  <a:srgbClr val="0E00FF"/>
                </a:solidFill>
                <a:effectLst/>
                <a:latin typeface="Consolas" panose="020B0609020204030204" pitchFamily="49" charset="0"/>
                <a:ea typeface="Calibri" panose="020F0502020204030204" pitchFamily="34" charset="0"/>
                <a:cs typeface="Times New Roman" panose="02020603050405020304" pitchFamily="18" charset="0"/>
              </a:rPr>
              <a:t>end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e(w)=0;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u="none" strike="noStrike" dirty="0">
                <a:solidFill>
                  <a:srgbClr val="0E00FF"/>
                </a:solidFill>
                <a:effectLst/>
                <a:latin typeface="Consolas" panose="020B0609020204030204" pitchFamily="49" charset="0"/>
                <a:ea typeface="Calibri" panose="020F0502020204030204" pitchFamily="34" charset="0"/>
                <a:cs typeface="Times New Roman" panose="02020603050405020304" pitchFamily="18" charset="0"/>
              </a:rPr>
              <a:t>for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=1:w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e(</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)=t(</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u="none" strike="noStrike" dirty="0">
                <a:solidFill>
                  <a:srgbClr val="0E00FF"/>
                </a:solidFill>
                <a:effectLst/>
                <a:latin typeface="Consolas" panose="020B0609020204030204" pitchFamily="49" charset="0"/>
                <a:ea typeface="Calibri" panose="020F0502020204030204" pitchFamily="34" charset="0"/>
                <a:cs typeface="Times New Roman" panose="02020603050405020304" pitchFamily="18" charset="0"/>
              </a:rPr>
              <a:t>end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u="none" strike="noStrike" dirty="0">
                <a:solidFill>
                  <a:srgbClr val="028009"/>
                </a:solidFill>
                <a:effectLst/>
                <a:latin typeface="Consolas" panose="020B0609020204030204" pitchFamily="49" charset="0"/>
                <a:ea typeface="Calibri" panose="020F0502020204030204" pitchFamily="34" charset="0"/>
                <a:cs typeface="Times New Roman" panose="02020603050405020304" pitchFamily="18" charset="0"/>
              </a:rPr>
              <a:t>%e;</a:t>
            </a:r>
            <a:endParaRPr lang="en-IN" dirty="0"/>
          </a:p>
        </p:txBody>
      </p:sp>
    </p:spTree>
    <p:extLst>
      <p:ext uri="{BB962C8B-B14F-4D97-AF65-F5344CB8AC3E}">
        <p14:creationId xmlns:p14="http://schemas.microsoft.com/office/powerpoint/2010/main" val="313986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hite stones balanced in a stack">
            <a:extLst>
              <a:ext uri="{FF2B5EF4-FFF2-40B4-BE49-F238E27FC236}">
                <a16:creationId xmlns:a16="http://schemas.microsoft.com/office/drawing/2014/main" id="{D50FC1EA-3660-4FEF-8D2F-E0A1A93EF95A}"/>
              </a:ext>
            </a:extLst>
          </p:cNvPr>
          <p:cNvPicPr>
            <a:picLocks noChangeAspect="1"/>
          </p:cNvPicPr>
          <p:nvPr/>
        </p:nvPicPr>
        <p:blipFill rotWithShape="1">
          <a:blip r:embed="rId2">
            <a:alphaModFix amt="35000"/>
          </a:blip>
          <a:srcRect t="15333" r="-1" b="395"/>
          <a:stretch/>
        </p:blipFill>
        <p:spPr>
          <a:xfrm>
            <a:off x="19965" y="-2"/>
            <a:ext cx="12191695" cy="6858000"/>
          </a:xfrm>
          <a:prstGeom prst="rect">
            <a:avLst/>
          </a:prstGeom>
        </p:spPr>
      </p:pic>
      <p:sp>
        <p:nvSpPr>
          <p:cNvPr id="2" name="Title 1">
            <a:extLst>
              <a:ext uri="{FF2B5EF4-FFF2-40B4-BE49-F238E27FC236}">
                <a16:creationId xmlns:a16="http://schemas.microsoft.com/office/drawing/2014/main" id="{7FD95842-B047-4F0D-8080-0EAB14A6115D}"/>
              </a:ext>
            </a:extLst>
          </p:cNvPr>
          <p:cNvSpPr>
            <a:spLocks noGrp="1"/>
          </p:cNvSpPr>
          <p:nvPr>
            <p:ph type="title"/>
          </p:nvPr>
        </p:nvSpPr>
        <p:spPr>
          <a:xfrm>
            <a:off x="2292054" y="3428998"/>
            <a:ext cx="5816024" cy="2623459"/>
          </a:xfrm>
        </p:spPr>
        <p:txBody>
          <a:bodyPr vert="horz" lIns="91440" tIns="45720" rIns="91440" bIns="45720" rtlCol="0" anchor="t">
            <a:normAutofit/>
          </a:bodyPr>
          <a:lstStyle/>
          <a:p>
            <a:r>
              <a:rPr lang="en-US" sz="4600"/>
              <a:t>                    IMAGE COMPRESSION</a:t>
            </a:r>
          </a:p>
        </p:txBody>
      </p:sp>
    </p:spTree>
    <p:extLst>
      <p:ext uri="{BB962C8B-B14F-4D97-AF65-F5344CB8AC3E}">
        <p14:creationId xmlns:p14="http://schemas.microsoft.com/office/powerpoint/2010/main" val="293459630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9C951-C4AD-48F3-B39B-E8412BD924D4}"/>
              </a:ext>
            </a:extLst>
          </p:cNvPr>
          <p:cNvSpPr>
            <a:spLocks noGrp="1"/>
          </p:cNvSpPr>
          <p:nvPr>
            <p:ph type="title"/>
          </p:nvPr>
        </p:nvSpPr>
        <p:spPr>
          <a:xfrm>
            <a:off x="115389" y="112578"/>
            <a:ext cx="10515600" cy="10513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A410990-2BFF-4644-BF9B-01123B350AF0}"/>
              </a:ext>
            </a:extLst>
          </p:cNvPr>
          <p:cNvSpPr>
            <a:spLocks noGrp="1"/>
          </p:cNvSpPr>
          <p:nvPr>
            <p:ph idx="1"/>
          </p:nvPr>
        </p:nvSpPr>
        <p:spPr>
          <a:xfrm>
            <a:off x="115389" y="330926"/>
            <a:ext cx="11238411" cy="7410994"/>
          </a:xfrm>
        </p:spPr>
        <p:txBody>
          <a:bodyPr>
            <a:normAutofit/>
          </a:bodyPr>
          <a:lstStyle/>
          <a:p>
            <a:pPr marR="95250">
              <a:lnSpc>
                <a:spcPts val="1500"/>
              </a:lnSpc>
              <a:spcBef>
                <a:spcPts val="225"/>
              </a:spcBef>
              <a:spcAft>
                <a:spcPts val="375"/>
              </a:spcAft>
            </a:pPr>
            <a:r>
              <a:rPr lang="en-GB" sz="1800" b="1" dirty="0">
                <a:solidFill>
                  <a:srgbClr val="3C3C3C"/>
                </a:solidFill>
                <a:effectLst/>
                <a:latin typeface="Helvetica" panose="020B0604020202020204" pitchFamily="34" charset="0"/>
                <a:ea typeface="Times New Roman" panose="02020603050405020304" pitchFamily="18" charset="0"/>
                <a:cs typeface="Times New Roman" panose="02020603050405020304" pitchFamily="18" charset="0"/>
              </a:rPr>
              <a:t>Entropy Encoding with Huffman</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blockDCbit_seq,blockDCcode_len</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DCHuffmanEncoding</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(e(1));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blockDCbit_seq</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blockDCcode_len</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eob_seq</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=dec2bin(10,4);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blockACbit_seq</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blockbit_seq</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zrl_seq</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trt_seq</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zerolen</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zeronumber</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u="none" strike="noStrike" dirty="0">
                <a:solidFill>
                  <a:srgbClr val="0E00FF"/>
                </a:solidFill>
                <a:effectLst/>
                <a:latin typeface="Consolas" panose="020B0609020204030204" pitchFamily="49" charset="0"/>
                <a:ea typeface="Calibri" panose="020F0502020204030204" pitchFamily="34" charset="0"/>
                <a:cs typeface="Times New Roman" panose="02020603050405020304" pitchFamily="18" charset="0"/>
              </a:rPr>
              <a:t>if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numel</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(e)==1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blockACbit_seq</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blockbit_seq</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blockDCbit_seq,eob_seq</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blockbit_len</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=length(</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blockbit_seq</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u="none" strike="noStrike" dirty="0">
                <a:solidFill>
                  <a:srgbClr val="0E00FF"/>
                </a:solidFill>
                <a:effectLst/>
                <a:latin typeface="Consolas" panose="020B0609020204030204" pitchFamily="49" charset="0"/>
                <a:ea typeface="Calibri" panose="020F0502020204030204" pitchFamily="34" charset="0"/>
                <a:cs typeface="Times New Roman" panose="02020603050405020304" pitchFamily="18" charset="0"/>
              </a:rPr>
              <a:t>else</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u="none" strike="noStrike" dirty="0">
                <a:solidFill>
                  <a:srgbClr val="0E00FF"/>
                </a:solidFill>
                <a:effectLst/>
                <a:latin typeface="Consolas" panose="020B0609020204030204" pitchFamily="49" charset="0"/>
                <a:ea typeface="Calibri" panose="020F0502020204030204" pitchFamily="34" charset="0"/>
                <a:cs typeface="Times New Roman" panose="02020603050405020304" pitchFamily="18" charset="0"/>
              </a:rPr>
              <a:t>for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=2:w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3057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31CEF-D39E-4F0A-9217-EC14446F1FE1}"/>
              </a:ext>
            </a:extLst>
          </p:cNvPr>
          <p:cNvSpPr>
            <a:spLocks noGrp="1"/>
          </p:cNvSpPr>
          <p:nvPr>
            <p:ph type="title"/>
          </p:nvPr>
        </p:nvSpPr>
        <p:spPr>
          <a:xfrm>
            <a:off x="19594" y="18255"/>
            <a:ext cx="10515600" cy="50425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53AEA9A-8816-48F5-A0A5-404FC72D274E}"/>
              </a:ext>
            </a:extLst>
          </p:cNvPr>
          <p:cNvSpPr>
            <a:spLocks noGrp="1"/>
          </p:cNvSpPr>
          <p:nvPr>
            <p:ph idx="1"/>
          </p:nvPr>
        </p:nvSpPr>
        <p:spPr>
          <a:xfrm>
            <a:off x="19594" y="522513"/>
            <a:ext cx="11214463" cy="9004663"/>
          </a:xfrm>
        </p:spPr>
        <p:txBody>
          <a:bodyPr>
            <a:normAutofit/>
          </a:bodyPr>
          <a:lstStyle/>
          <a:p>
            <a:pPr>
              <a:lnSpc>
                <a:spcPts val="1295"/>
              </a:lnSpc>
              <a:spcAft>
                <a:spcPts val="800"/>
              </a:spcAft>
            </a:pP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400" u="none" strike="noStrike" dirty="0">
                <a:solidFill>
                  <a:srgbClr val="0E00FF"/>
                </a:solidFill>
                <a:effectLst/>
                <a:latin typeface="Consolas" panose="020B0609020204030204" pitchFamily="49" charset="0"/>
                <a:ea typeface="Calibri" panose="020F0502020204030204" pitchFamily="34" charset="0"/>
                <a:cs typeface="Times New Roman" panose="02020603050405020304" pitchFamily="18" charset="0"/>
              </a:rPr>
              <a:t>if </a:t>
            </a: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e(</a:t>
            </a:r>
            <a:r>
              <a:rPr lang="en-GB"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a:t>
            </a: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)==0 &amp; </a:t>
            </a:r>
            <a:r>
              <a:rPr lang="en-GB"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zeronumber</a:t>
            </a: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&lt;16)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zeronumber</a:t>
            </a: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=zeronumber+1;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400" u="none" strike="noStrike" dirty="0">
                <a:solidFill>
                  <a:srgbClr val="0E00FF"/>
                </a:solidFill>
                <a:effectLst/>
                <a:latin typeface="Consolas" panose="020B0609020204030204" pitchFamily="49" charset="0"/>
                <a:ea typeface="Calibri" panose="020F0502020204030204" pitchFamily="34" charset="0"/>
                <a:cs typeface="Times New Roman" panose="02020603050405020304" pitchFamily="18" charset="0"/>
              </a:rPr>
              <a:t>elseif </a:t>
            </a: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(e(</a:t>
            </a:r>
            <a:r>
              <a:rPr lang="en-GB"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a:t>
            </a: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)==0 &amp; </a:t>
            </a:r>
            <a:r>
              <a:rPr lang="en-GB"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zeronumber</a:t>
            </a: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==16);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bit_seq</a:t>
            </a: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=dec2bin(2041,11);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zeronumber</a:t>
            </a: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blockACbit_seq</a:t>
            </a: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blockACbit_seq,bit_seq</a:t>
            </a: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400" u="none" strike="noStrike" dirty="0">
                <a:solidFill>
                  <a:srgbClr val="0E00FF"/>
                </a:solidFill>
                <a:effectLst/>
                <a:latin typeface="Consolas" panose="020B0609020204030204" pitchFamily="49" charset="0"/>
                <a:ea typeface="Calibri" panose="020F0502020204030204" pitchFamily="34" charset="0"/>
                <a:cs typeface="Times New Roman" panose="02020603050405020304" pitchFamily="18" charset="0"/>
              </a:rPr>
              <a:t>elseif </a:t>
            </a: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(e(</a:t>
            </a:r>
            <a:r>
              <a:rPr lang="en-GB"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a:t>
            </a: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)~=0 &amp; </a:t>
            </a:r>
            <a:r>
              <a:rPr lang="en-GB"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zeronumber</a:t>
            </a: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==16)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zrl_seq</a:t>
            </a: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=dec2bin(2041,11);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amplitude=e(</a:t>
            </a:r>
            <a:r>
              <a:rPr lang="en-GB"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a:t>
            </a: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trt_seq</a:t>
            </a: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ACHuffmanEncoding</a:t>
            </a: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(0,amplitude);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bit_seq</a:t>
            </a: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zrl_seq,trt_seq</a:t>
            </a: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blockACbit_seq</a:t>
            </a: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blockACbit_seq,bit_seq</a:t>
            </a: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zeronumber</a:t>
            </a:r>
            <a:r>
              <a:rPr lang="en-GB"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=0; </a:t>
            </a:r>
          </a:p>
          <a:p>
            <a:pPr>
              <a:lnSpc>
                <a:spcPts val="1295"/>
              </a:lnSpc>
              <a:spcAft>
                <a:spcPts val="800"/>
              </a:spcAft>
            </a:pPr>
            <a:endParaRPr lang="en-IN" dirty="0"/>
          </a:p>
        </p:txBody>
      </p:sp>
    </p:spTree>
    <p:extLst>
      <p:ext uri="{BB962C8B-B14F-4D97-AF65-F5344CB8AC3E}">
        <p14:creationId xmlns:p14="http://schemas.microsoft.com/office/powerpoint/2010/main" val="2383181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C015-2853-435E-BBF2-70D8A4B774F7}"/>
              </a:ext>
            </a:extLst>
          </p:cNvPr>
          <p:cNvSpPr>
            <a:spLocks noGrp="1"/>
          </p:cNvSpPr>
          <p:nvPr>
            <p:ph type="title"/>
          </p:nvPr>
        </p:nvSpPr>
        <p:spPr>
          <a:xfrm>
            <a:off x="1" y="78377"/>
            <a:ext cx="3492136" cy="32221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7EA5511-2C71-415B-AF3F-577B9F747A5C}"/>
              </a:ext>
            </a:extLst>
          </p:cNvPr>
          <p:cNvSpPr>
            <a:spLocks noGrp="1"/>
          </p:cNvSpPr>
          <p:nvPr>
            <p:ph idx="1"/>
          </p:nvPr>
        </p:nvSpPr>
        <p:spPr>
          <a:xfrm>
            <a:off x="87086" y="844731"/>
            <a:ext cx="11266714" cy="5332232"/>
          </a:xfrm>
        </p:spPr>
        <p:txBody>
          <a:bodyPr/>
          <a:lstStyle/>
          <a:p>
            <a:pPr>
              <a:lnSpc>
                <a:spcPts val="1295"/>
              </a:lnSpc>
              <a:spcAft>
                <a:spcPts val="800"/>
              </a:spcAft>
            </a:pPr>
            <a:r>
              <a:rPr lang="en-GB" sz="1800" u="none" strike="noStrike" dirty="0">
                <a:solidFill>
                  <a:srgbClr val="0E00FF"/>
                </a:solidFill>
                <a:effectLst/>
                <a:latin typeface="Consolas" panose="020B0609020204030204" pitchFamily="49" charset="0"/>
                <a:ea typeface="Calibri" panose="020F0502020204030204" pitchFamily="34" charset="0"/>
                <a:cs typeface="Times New Roman" panose="02020603050405020304" pitchFamily="18" charset="0"/>
              </a:rPr>
              <a:t>elseif</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(e(</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zerolen</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zeronumber</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amplitude=e(</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zeronumber</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bit_seq</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ACHuffmanEncoding</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zerolen,amplitude</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blockACbit_seq</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blockACbit_seq,bit_seq</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u="none" strike="noStrike" dirty="0">
                <a:solidFill>
                  <a:srgbClr val="0E00FF"/>
                </a:solidFill>
                <a:effectLst/>
                <a:latin typeface="Consolas" panose="020B0609020204030204" pitchFamily="49" charset="0"/>
                <a:ea typeface="Calibri" panose="020F0502020204030204" pitchFamily="34" charset="0"/>
                <a:cs typeface="Times New Roman" panose="02020603050405020304" pitchFamily="18" charset="0"/>
              </a:rPr>
              <a:t>end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u="none" strike="noStrike" dirty="0">
                <a:solidFill>
                  <a:srgbClr val="0E00FF"/>
                </a:solidFill>
                <a:effectLst/>
                <a:latin typeface="Consolas" panose="020B0609020204030204" pitchFamily="49" charset="0"/>
                <a:ea typeface="Calibri" panose="020F0502020204030204" pitchFamily="34" charset="0"/>
                <a:cs typeface="Times New Roman" panose="02020603050405020304" pitchFamily="18" charset="0"/>
              </a:rPr>
              <a:t>end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u="none" strike="noStrike" dirty="0">
                <a:solidFill>
                  <a:srgbClr val="0E00FF"/>
                </a:solidFill>
                <a:effectLst/>
                <a:latin typeface="Consolas" panose="020B0609020204030204" pitchFamily="49" charset="0"/>
                <a:ea typeface="Calibri" panose="020F0502020204030204" pitchFamily="34" charset="0"/>
                <a:cs typeface="Times New Roman" panose="02020603050405020304" pitchFamily="18" charset="0"/>
              </a:rPr>
              <a:t>end</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2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blockbit_seq</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blockDCbit_seq,blockACbit_seq,eob_seq</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blockbit_len</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=length(</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blockbit_seq</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blockbit_seq</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blockbit_len</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21796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0B0B-1F51-49C4-8255-E89AF8EA4621}"/>
              </a:ext>
            </a:extLst>
          </p:cNvPr>
          <p:cNvSpPr>
            <a:spLocks noGrp="1"/>
          </p:cNvSpPr>
          <p:nvPr>
            <p:ph type="title"/>
          </p:nvPr>
        </p:nvSpPr>
        <p:spPr>
          <a:xfrm>
            <a:off x="0" y="95160"/>
            <a:ext cx="10515600" cy="3159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C2958BC-AE49-435E-8478-66E1F611F13B}"/>
              </a:ext>
            </a:extLst>
          </p:cNvPr>
          <p:cNvSpPr>
            <a:spLocks noGrp="1"/>
          </p:cNvSpPr>
          <p:nvPr>
            <p:ph idx="1"/>
          </p:nvPr>
        </p:nvSpPr>
        <p:spPr>
          <a:xfrm>
            <a:off x="87086" y="411072"/>
            <a:ext cx="11266714" cy="5765891"/>
          </a:xfrm>
        </p:spPr>
        <p:txBody>
          <a:bodyPr/>
          <a:lstStyle/>
          <a:p>
            <a:pPr>
              <a:lnSpc>
                <a:spcPts val="1295"/>
              </a:lnSpc>
              <a:spcAft>
                <a:spcPts val="800"/>
              </a:spcAft>
            </a:pP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ImageBitSeq</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ImageBitSeq,blockbit_seq</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ImageBitLen</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numel</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ImageBitSeq</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colloop</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=colloop+1;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u="none" strike="noStrike" dirty="0">
                <a:solidFill>
                  <a:srgbClr val="0E00FF"/>
                </a:solidFill>
                <a:effectLst/>
                <a:latin typeface="Consolas" panose="020B0609020204030204" pitchFamily="49" charset="0"/>
                <a:ea typeface="Calibri" panose="020F0502020204030204" pitchFamily="34" charset="0"/>
                <a:cs typeface="Times New Roman" panose="02020603050405020304" pitchFamily="18" charset="0"/>
              </a:rPr>
              <a:t>end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rowloop</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=rowloop+1;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u="none" strike="noStrike" dirty="0">
                <a:solidFill>
                  <a:srgbClr val="0E00FF"/>
                </a:solidFill>
                <a:effectLst/>
                <a:latin typeface="Consolas" panose="020B0609020204030204" pitchFamily="49" charset="0"/>
                <a:ea typeface="Calibri" panose="020F0502020204030204" pitchFamily="34" charset="0"/>
                <a:cs typeface="Times New Roman" panose="02020603050405020304" pitchFamily="18" charset="0"/>
              </a:rPr>
              <a:t>end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ImageBitSeq</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ImageBitLen</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AverageBit</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ImageBitLen</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/Row/Col;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82075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0481A-9946-405C-BD06-DC82E4AE9A41}"/>
              </a:ext>
            </a:extLst>
          </p:cNvPr>
          <p:cNvSpPr>
            <a:spLocks noGrp="1"/>
          </p:cNvSpPr>
          <p:nvPr>
            <p:ph type="title"/>
          </p:nvPr>
        </p:nvSpPr>
        <p:spPr>
          <a:xfrm>
            <a:off x="838200" y="365126"/>
            <a:ext cx="9237617" cy="3159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698B405-B5E0-408F-9910-DF85D2F306DB}"/>
              </a:ext>
            </a:extLst>
          </p:cNvPr>
          <p:cNvSpPr>
            <a:spLocks noGrp="1"/>
          </p:cNvSpPr>
          <p:nvPr>
            <p:ph idx="1"/>
          </p:nvPr>
        </p:nvSpPr>
        <p:spPr>
          <a:xfrm>
            <a:off x="235131" y="783771"/>
            <a:ext cx="11118669" cy="5393192"/>
          </a:xfrm>
        </p:spPr>
        <p:txBody>
          <a:bodyPr>
            <a:normAutofit/>
          </a:bodyPr>
          <a:lstStyle/>
          <a:p>
            <a:pPr marR="95250">
              <a:lnSpc>
                <a:spcPts val="1500"/>
              </a:lnSpc>
              <a:spcBef>
                <a:spcPts val="225"/>
              </a:spcBef>
              <a:spcAft>
                <a:spcPts val="375"/>
              </a:spcAft>
            </a:pPr>
            <a:r>
              <a:rPr lang="en-GB" sz="1800" b="1" dirty="0">
                <a:solidFill>
                  <a:srgbClr val="3C3C3C"/>
                </a:solidFill>
                <a:effectLst/>
                <a:latin typeface="Helvetica" panose="020B0604020202020204" pitchFamily="34" charset="0"/>
                <a:ea typeface="Times New Roman" panose="02020603050405020304" pitchFamily="18" charset="0"/>
                <a:cs typeface="Times New Roman" panose="02020603050405020304" pitchFamily="18" charset="0"/>
              </a:rPr>
              <a:t>Parameter Calculation</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ts val="1295"/>
              </a:lnSpc>
              <a:spcAft>
                <a:spcPts val="800"/>
              </a:spcAft>
            </a:pP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CoefInverseQ</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blkproc</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CoefAfterQ</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,[8,8],</a:t>
            </a:r>
            <a:r>
              <a:rPr lang="en-GB" sz="1800" u="none" strike="noStrike" dirty="0">
                <a:solidFill>
                  <a:srgbClr val="AA04F9"/>
                </a:solidFill>
                <a:effectLst/>
                <a:latin typeface="Consolas" panose="020B0609020204030204" pitchFamily="49" charset="0"/>
                <a:ea typeface="Calibri" panose="020F0502020204030204" pitchFamily="34" charset="0"/>
                <a:cs typeface="Times New Roman" panose="02020603050405020304" pitchFamily="18" charset="0"/>
              </a:rPr>
              <a:t>'x.*P1'</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ImageSubRecon</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blkproc</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CoefInverseQ</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,[8,8],</a:t>
            </a:r>
            <a:r>
              <a:rPr lang="en-GB" sz="1800" u="none" strike="noStrike" dirty="0">
                <a:solidFill>
                  <a:srgbClr val="AA04F9"/>
                </a:solidFill>
                <a:effectLst/>
                <a:latin typeface="Consolas" panose="020B0609020204030204" pitchFamily="49" charset="0"/>
                <a:ea typeface="Calibri" panose="020F0502020204030204" pitchFamily="34" charset="0"/>
                <a:cs typeface="Times New Roman" panose="02020603050405020304" pitchFamily="18" charset="0"/>
              </a:rPr>
              <a:t>'idct2(x)'</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ReconImage</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=round(</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ImageSubRecon</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)+128;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CR=Row*Col*8/</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ImageBitLen</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PSNR = PSNR(</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ReconImage,OriginalImage</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1200"/>
              </a:spcAft>
            </a:pP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R="95250">
              <a:lnSpc>
                <a:spcPts val="1500"/>
              </a:lnSpc>
              <a:spcBef>
                <a:spcPts val="225"/>
              </a:spcBef>
              <a:spcAft>
                <a:spcPts val="375"/>
              </a:spcAft>
            </a:pPr>
            <a:r>
              <a:rPr lang="en-GB" sz="1800" b="1" dirty="0">
                <a:solidFill>
                  <a:srgbClr val="3C3C3C"/>
                </a:solidFill>
                <a:effectLst/>
                <a:latin typeface="Helvetica" panose="020B0604020202020204" pitchFamily="34" charset="0"/>
                <a:ea typeface="Times New Roman" panose="02020603050405020304" pitchFamily="18" charset="0"/>
                <a:cs typeface="Times New Roman" panose="02020603050405020304" pitchFamily="18" charset="0"/>
              </a:rPr>
              <a:t>Output </a:t>
            </a:r>
            <a:r>
              <a:rPr lang="en-GB" sz="1800" b="1" dirty="0" err="1">
                <a:solidFill>
                  <a:srgbClr val="3C3C3C"/>
                </a:solidFill>
                <a:effectLst/>
                <a:latin typeface="Helvetica" panose="020B0604020202020204" pitchFamily="34" charset="0"/>
                <a:ea typeface="Times New Roman" panose="02020603050405020304" pitchFamily="18" charset="0"/>
                <a:cs typeface="Times New Roman" panose="02020603050405020304" pitchFamily="18" charset="0"/>
              </a:rPr>
              <a:t>Paramters</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ts val="1295"/>
              </a:lnSpc>
              <a:spcAft>
                <a:spcPts val="800"/>
              </a:spcAft>
            </a:pP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figure;imshow</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(uint8(</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ReconImage</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));title(</a:t>
            </a:r>
            <a:r>
              <a:rPr lang="en-GB" sz="1800" u="none" strike="noStrike" dirty="0">
                <a:solidFill>
                  <a:srgbClr val="AA04F9"/>
                </a:solidFill>
                <a:effectLst/>
                <a:latin typeface="Consolas" panose="020B0609020204030204" pitchFamily="49" charset="0"/>
                <a:ea typeface="Calibri" panose="020F0502020204030204" pitchFamily="34" charset="0"/>
                <a:cs typeface="Times New Roman" panose="02020603050405020304" pitchFamily="18" charset="0"/>
              </a:rPr>
              <a:t>'Reconstructed Image'</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fprintf</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u="none" strike="noStrike" dirty="0">
                <a:solidFill>
                  <a:srgbClr val="AA04F9"/>
                </a:solidFill>
                <a:effectLst/>
                <a:latin typeface="Consolas" panose="020B0609020204030204" pitchFamily="49" charset="0"/>
                <a:ea typeface="Calibri" panose="020F0502020204030204" pitchFamily="34" charset="0"/>
                <a:cs typeface="Times New Roman" panose="02020603050405020304" pitchFamily="18" charset="0"/>
              </a:rPr>
              <a:t>'Compression ratio is = %f\</a:t>
            </a:r>
            <a:r>
              <a:rPr lang="en-GB" sz="1800" u="none" strike="noStrike" dirty="0" err="1">
                <a:solidFill>
                  <a:srgbClr val="AA04F9"/>
                </a:solidFill>
                <a:effectLst/>
                <a:latin typeface="Consolas" panose="020B0609020204030204" pitchFamily="49" charset="0"/>
                <a:ea typeface="Calibri" panose="020F0502020204030204" pitchFamily="34" charset="0"/>
                <a:cs typeface="Times New Roman" panose="02020603050405020304" pitchFamily="18" charset="0"/>
              </a:rPr>
              <a:t>n'</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,ceil</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fprintf</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u="none" strike="noStrike" dirty="0">
                <a:solidFill>
                  <a:srgbClr val="AA04F9"/>
                </a:solidFill>
                <a:effectLst/>
                <a:latin typeface="Consolas" panose="020B0609020204030204" pitchFamily="49" charset="0"/>
                <a:ea typeface="Calibri" panose="020F0502020204030204" pitchFamily="34" charset="0"/>
                <a:cs typeface="Times New Roman" panose="02020603050405020304" pitchFamily="18" charset="0"/>
              </a:rPr>
              <a:t>'Peak Signal to Noise ratio is = %f\</a:t>
            </a:r>
            <a:r>
              <a:rPr lang="en-GB" sz="1800" u="none" strike="noStrike" dirty="0" err="1">
                <a:solidFill>
                  <a:srgbClr val="AA04F9"/>
                </a:solidFill>
                <a:effectLst/>
                <a:latin typeface="Consolas" panose="020B0609020204030204" pitchFamily="49" charset="0"/>
                <a:ea typeface="Calibri" panose="020F0502020204030204" pitchFamily="34" charset="0"/>
                <a:cs typeface="Times New Roman" panose="02020603050405020304" pitchFamily="18" charset="0"/>
              </a:rPr>
              <a:t>n'</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,ceil</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(PSNR))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fprintf</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u="none" strike="noStrike" dirty="0">
                <a:solidFill>
                  <a:srgbClr val="AA04F9"/>
                </a:solidFill>
                <a:effectLst/>
                <a:latin typeface="Consolas" panose="020B0609020204030204" pitchFamily="49" charset="0"/>
                <a:ea typeface="Calibri" panose="020F0502020204030204" pitchFamily="34" charset="0"/>
                <a:cs typeface="Times New Roman" panose="02020603050405020304" pitchFamily="18" charset="0"/>
              </a:rPr>
              <a:t>'Average Bit per Pixel = %f\n'</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AverageBit</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95"/>
              </a:lnSpc>
              <a:spcAft>
                <a:spcPts val="800"/>
              </a:spcAft>
            </a:pP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imwrite</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(uint8(</a:t>
            </a:r>
            <a:r>
              <a:rPr lang="en-GB"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ReconImage</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GB" sz="1800" u="none" strike="noStrike" dirty="0">
                <a:solidFill>
                  <a:srgbClr val="AA04F9"/>
                </a:solidFill>
                <a:effectLst/>
                <a:latin typeface="Consolas" panose="020B0609020204030204" pitchFamily="49" charset="0"/>
                <a:ea typeface="Calibri" panose="020F0502020204030204" pitchFamily="34" charset="0"/>
                <a:cs typeface="Times New Roman" panose="02020603050405020304" pitchFamily="18" charset="0"/>
              </a:rPr>
              <a:t>'rec.jpg'</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10658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7735F-F6B9-47A2-9142-DB578120D0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450CBF-8880-4C2E-9CA9-1C95C6117298}"/>
              </a:ext>
            </a:extLst>
          </p:cNvPr>
          <p:cNvSpPr>
            <a:spLocks noGrp="1"/>
          </p:cNvSpPr>
          <p:nvPr>
            <p:ph idx="1"/>
          </p:nvPr>
        </p:nvSpPr>
        <p:spPr/>
        <p:txBody>
          <a:bodyPr/>
          <a:lstStyle/>
          <a:p>
            <a:r>
              <a:rPr lang="en-US" dirty="0"/>
              <a:t>Conclusion</a:t>
            </a:r>
          </a:p>
          <a:p>
            <a:pPr>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Compression can be achieved by using DCT techniques that divide the image into different frequency components. The unnecessary information can then be removed from the image by quantization. This means that DCT plays a vital role in JPEG image compression. As the compression ratio is getting bigger and bigger, more and more information. Therefore, the need to introduce high efficiency DCT algorithm to achieve better image compression.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Yu Gothic UI Semilight" panose="020B0400000000000000" pitchFamily="34" charset="-128"/>
                <a:ea typeface="Calibri" panose="020F0502020204030204" pitchFamily="34" charset="0"/>
                <a:cs typeface="Times New Roman" panose="02020603050405020304" pitchFamily="18" charset="0"/>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a:p>
        </p:txBody>
      </p:sp>
    </p:spTree>
    <p:extLst>
      <p:ext uri="{BB962C8B-B14F-4D97-AF65-F5344CB8AC3E}">
        <p14:creationId xmlns:p14="http://schemas.microsoft.com/office/powerpoint/2010/main" val="1861438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8504-D31B-4F51-88F8-C7BE37FC18B9}"/>
              </a:ext>
            </a:extLst>
          </p:cNvPr>
          <p:cNvSpPr>
            <a:spLocks noGrp="1"/>
          </p:cNvSpPr>
          <p:nvPr>
            <p:ph type="title"/>
          </p:nvPr>
        </p:nvSpPr>
        <p:spPr/>
        <p:txBody>
          <a:bodyPr/>
          <a:lstStyle/>
          <a:p>
            <a:r>
              <a:rPr lang="en-US" dirty="0">
                <a:cs typeface="Calibri Light"/>
              </a:rPr>
              <a:t>What is image compression ?</a:t>
            </a:r>
            <a:endParaRPr lang="en-US" dirty="0"/>
          </a:p>
        </p:txBody>
      </p:sp>
      <p:sp>
        <p:nvSpPr>
          <p:cNvPr id="3" name="Content Placeholder 2">
            <a:extLst>
              <a:ext uri="{FF2B5EF4-FFF2-40B4-BE49-F238E27FC236}">
                <a16:creationId xmlns:a16="http://schemas.microsoft.com/office/drawing/2014/main" id="{00536847-C9E8-48BE-B44C-10BF59B212EC}"/>
              </a:ext>
            </a:extLst>
          </p:cNvPr>
          <p:cNvSpPr>
            <a:spLocks noGrp="1"/>
          </p:cNvSpPr>
          <p:nvPr>
            <p:ph idx="1"/>
          </p:nvPr>
        </p:nvSpPr>
        <p:spPr>
          <a:xfrm>
            <a:off x="838200" y="1825625"/>
            <a:ext cx="11156795" cy="4351338"/>
          </a:xfrm>
        </p:spPr>
        <p:txBody>
          <a:bodyPr vert="horz" lIns="91440" tIns="45720" rIns="91440" bIns="45720" rtlCol="0" anchor="t">
            <a:normAutofit fontScale="92500" lnSpcReduction="10000"/>
          </a:bodyPr>
          <a:lstStyle/>
          <a:p>
            <a:r>
              <a:rPr lang="en-US" b="1" dirty="0">
                <a:ea typeface="+mn-lt"/>
                <a:cs typeface="+mn-lt"/>
              </a:rPr>
              <a:t>Image compression</a:t>
            </a:r>
            <a:r>
              <a:rPr lang="en-US" dirty="0">
                <a:ea typeface="+mn-lt"/>
                <a:cs typeface="+mn-lt"/>
              </a:rPr>
              <a:t> is a type of data compression applied to digital image, to </a:t>
            </a:r>
            <a:r>
              <a:rPr lang="en-US">
                <a:ea typeface="+mn-lt"/>
                <a:cs typeface="+mn-lt"/>
              </a:rPr>
              <a:t>reduce their cost  for storage or n. Algorithms may take advantage of visual</a:t>
            </a:r>
            <a:r>
              <a:rPr lang="en-US" dirty="0">
                <a:ea typeface="+mn-lt"/>
                <a:cs typeface="+mn-lt"/>
                <a:hlinkClick r:id="rId2">
                  <a:extLst>
                    <a:ext uri="{A12FA001-AC4F-418D-AE19-62706E023703}">
                      <ahyp:hlinkClr xmlns:ahyp="http://schemas.microsoft.com/office/drawing/2018/hyperlinkcolor" val="tx"/>
                    </a:ext>
                  </a:extLst>
                </a:hlinkClick>
              </a:rPr>
              <a:t> </a:t>
            </a:r>
            <a:r>
              <a:rPr lang="en-US">
                <a:ea typeface="+mn-lt"/>
                <a:cs typeface="+mn-lt"/>
              </a:rPr>
              <a:t>perception and the statiscal properties of image data to provide superior results compared with generic data compression methods which are used for </a:t>
            </a:r>
            <a:r>
              <a:rPr lang="en-US" dirty="0">
                <a:ea typeface="+mn-lt"/>
                <a:cs typeface="+mn-lt"/>
              </a:rPr>
              <a:t>other digital data.</a:t>
            </a:r>
            <a:endParaRPr lang="en-US">
              <a:ea typeface="+mn-lt"/>
              <a:cs typeface="+mn-lt"/>
            </a:endParaRPr>
          </a:p>
          <a:p>
            <a:r>
              <a:rPr lang="en-US">
                <a:ea typeface="+mn-lt"/>
                <a:cs typeface="+mn-lt"/>
              </a:rPr>
              <a:t>Image compression may be lossy or lossless. Lossless compression is preferred for archival purposes and often for medical imaging, technical drawings, clip art, or comics. Lossy compression methods, especially when used at low bit rates, introduce compression. Lossy methods are especially suitable for natural images such as photographs in applications where minor (sometimes imperceptible) loss of fidelity is acceptable to achieve a substantial reduction in bit rate. Lossy compression that produces negligible differences may be called visually lossless.</a:t>
            </a:r>
            <a:endParaRPr lang="en-US" dirty="0">
              <a:ea typeface="+mn-lt"/>
              <a:cs typeface="+mn-lt"/>
            </a:endParaRPr>
          </a:p>
        </p:txBody>
      </p:sp>
    </p:spTree>
    <p:extLst>
      <p:ext uri="{BB962C8B-B14F-4D97-AF65-F5344CB8AC3E}">
        <p14:creationId xmlns:p14="http://schemas.microsoft.com/office/powerpoint/2010/main" val="3156834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54B3-CC8B-4D23-B93C-B66995FFB9A2}"/>
              </a:ext>
            </a:extLst>
          </p:cNvPr>
          <p:cNvSpPr>
            <a:spLocks noGrp="1"/>
          </p:cNvSpPr>
          <p:nvPr>
            <p:ph type="title"/>
          </p:nvPr>
        </p:nvSpPr>
        <p:spPr>
          <a:xfrm>
            <a:off x="2229012" y="102662"/>
            <a:ext cx="7958331" cy="1077229"/>
          </a:xfrm>
        </p:spPr>
        <p:txBody>
          <a:bodyPr>
            <a:normAutofit fontScale="90000"/>
          </a:bodyPr>
          <a:lstStyle/>
          <a:p>
            <a:r>
              <a:rPr lang="en-US" dirty="0">
                <a:cs typeface="Arial"/>
              </a:rPr>
              <a:t>Procedure for lossy image compression.</a:t>
            </a:r>
          </a:p>
        </p:txBody>
      </p:sp>
      <p:sp>
        <p:nvSpPr>
          <p:cNvPr id="3" name="Content Placeholder 2">
            <a:extLst>
              <a:ext uri="{FF2B5EF4-FFF2-40B4-BE49-F238E27FC236}">
                <a16:creationId xmlns:a16="http://schemas.microsoft.com/office/drawing/2014/main" id="{563FE0F7-6BD1-4A8A-952A-6BBAB3AEDA1F}"/>
              </a:ext>
            </a:extLst>
          </p:cNvPr>
          <p:cNvSpPr>
            <a:spLocks noGrp="1"/>
          </p:cNvSpPr>
          <p:nvPr>
            <p:ph idx="1"/>
          </p:nvPr>
        </p:nvSpPr>
        <p:spPr>
          <a:xfrm>
            <a:off x="1846217" y="1532709"/>
            <a:ext cx="8723922" cy="4517235"/>
          </a:xfrm>
        </p:spPr>
        <p:txBody>
          <a:bodyPr>
            <a:normAutofit/>
          </a:bodyPr>
          <a:lstStyle/>
          <a:p>
            <a:pPr>
              <a:lnSpc>
                <a:spcPts val="1315"/>
              </a:lnSpc>
              <a:spcBef>
                <a:spcPts val="190"/>
              </a:spcBef>
            </a:pPr>
            <a:r>
              <a:rPr lang="en-US" sz="1800" dirty="0">
                <a:effectLst/>
                <a:latin typeface="Times New Roman" panose="02020603050405020304" pitchFamily="18" charset="0"/>
                <a:ea typeface="Times New Roman" panose="02020603050405020304" pitchFamily="18" charset="0"/>
              </a:rPr>
              <a:t>The following is a general overview of the image </a:t>
            </a:r>
            <a:r>
              <a:rPr lang="en-US" sz="1800" dirty="0" err="1">
                <a:effectLst/>
                <a:latin typeface="Times New Roman" panose="02020603050405020304" pitchFamily="18" charset="0"/>
                <a:ea typeface="Times New Roman" panose="02020603050405020304" pitchFamily="18" charset="0"/>
              </a:rPr>
              <a:t>compressio</a:t>
            </a:r>
            <a:r>
              <a:rPr lang="en-US" sz="1800" dirty="0">
                <a:effectLst/>
                <a:latin typeface="Times New Roman" panose="02020603050405020304" pitchFamily="18" charset="0"/>
                <a:ea typeface="Times New Roman" panose="02020603050405020304" pitchFamily="18" charset="0"/>
              </a:rPr>
              <a:t>   process. Later, we will be</a:t>
            </a:r>
          </a:p>
          <a:p>
            <a:pPr marL="0" indent="0">
              <a:lnSpc>
                <a:spcPts val="1315"/>
              </a:lnSpc>
              <a:spcBef>
                <a:spcPts val="190"/>
              </a:spcBef>
              <a:buNone/>
            </a:pPr>
            <a:r>
              <a:rPr lang="en-US" sz="1800" dirty="0">
                <a:effectLst/>
                <a:latin typeface="Times New Roman" panose="02020603050405020304" pitchFamily="18" charset="0"/>
                <a:ea typeface="Times New Roman" panose="02020603050405020304" pitchFamily="18" charset="0"/>
              </a:rPr>
              <a:t> explaining the detailed explanation of it works mainly focusing each step by step which are</a:t>
            </a:r>
          </a:p>
          <a:p>
            <a:pPr marL="0" indent="0">
              <a:lnSpc>
                <a:spcPts val="1315"/>
              </a:lnSpc>
              <a:spcBef>
                <a:spcPts val="190"/>
              </a:spcBef>
              <a:buNone/>
            </a:pPr>
            <a:r>
              <a:rPr lang="en-US" sz="1800" dirty="0">
                <a:effectLst/>
                <a:latin typeface="Times New Roman" panose="02020603050405020304" pitchFamily="18" charset="0"/>
                <a:ea typeface="Times New Roman" panose="02020603050405020304" pitchFamily="18" charset="0"/>
              </a:rPr>
              <a:t> crucial in the compression stages</a:t>
            </a:r>
            <a:endParaRPr lang="en-IN" sz="1800" dirty="0">
              <a:effectLst/>
              <a:latin typeface="Times New Roman" panose="02020603050405020304" pitchFamily="18" charset="0"/>
              <a:ea typeface="Times New Roman" panose="02020603050405020304" pitchFamily="18" charset="0"/>
            </a:endParaRPr>
          </a:p>
          <a:p>
            <a:pPr>
              <a:lnSpc>
                <a:spcPts val="1300"/>
              </a:lnSpc>
              <a:spcAft>
                <a:spcPts val="800"/>
              </a:spcAft>
              <a:tabLst>
                <a:tab pos="623570" algn="l"/>
              </a:tabLs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The image is broken into 8x8 blocks of</a:t>
            </a:r>
            <a:r>
              <a:rPr lang="en-GB"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pixels.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310"/>
              </a:lnSpc>
              <a:spcAft>
                <a:spcPts val="800"/>
              </a:spcAft>
              <a:tabLst>
                <a:tab pos="623570" algn="l"/>
              </a:tabLs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Working from left to right, top to bottom, the DCT is applied to each</a:t>
            </a:r>
            <a:r>
              <a:rPr lang="en-GB" sz="18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block.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310"/>
              </a:lnSpc>
              <a:spcAft>
                <a:spcPts val="800"/>
              </a:spcAft>
              <a:tabLst>
                <a:tab pos="623570" algn="l"/>
              </a:tabLs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Each block is compressed through</a:t>
            </a:r>
            <a:r>
              <a:rPr lang="en-GB"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quantization.</a:t>
            </a:r>
          </a:p>
          <a:p>
            <a:pPr marR="67945">
              <a:lnSpc>
                <a:spcPct val="97000"/>
              </a:lnSpc>
              <a:spcBef>
                <a:spcPts val="5"/>
              </a:spcBef>
              <a:spcAft>
                <a:spcPts val="800"/>
              </a:spcAft>
              <a:tabLst>
                <a:tab pos="623570" algn="l"/>
              </a:tabLs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array of compressed blocks that constitute the image is stored in a drastically reduced amount of</a:t>
            </a:r>
            <a:r>
              <a:rPr lang="en-GB" sz="1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space.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R="143510">
              <a:lnSpc>
                <a:spcPct val="97000"/>
              </a:lnSpc>
              <a:spcAft>
                <a:spcPts val="800"/>
              </a:spcAft>
              <a:tabLst>
                <a:tab pos="623570" algn="l"/>
              </a:tabLs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When desired, the image is reconstructed through decompression, a process that uses the Inverse Discrete Cosine Transform</a:t>
            </a:r>
            <a:r>
              <a:rPr lang="en-GB" sz="18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(IDCT).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cs typeface="Arial"/>
            </a:endParaRPr>
          </a:p>
        </p:txBody>
      </p:sp>
    </p:spTree>
    <p:extLst>
      <p:ext uri="{BB962C8B-B14F-4D97-AF65-F5344CB8AC3E}">
        <p14:creationId xmlns:p14="http://schemas.microsoft.com/office/powerpoint/2010/main" val="753313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F53C4-0F52-41CC-BB0A-B35B7A2B14DD}"/>
              </a:ext>
            </a:extLst>
          </p:cNvPr>
          <p:cNvSpPr>
            <a:spLocks noGrp="1"/>
          </p:cNvSpPr>
          <p:nvPr>
            <p:ph type="title"/>
          </p:nvPr>
        </p:nvSpPr>
        <p:spPr>
          <a:xfrm>
            <a:off x="3256243" y="477132"/>
            <a:ext cx="7958331" cy="1386503"/>
          </a:xfrm>
        </p:spPr>
        <p:txBody>
          <a:bodyPr/>
          <a:lstStyle/>
          <a:p>
            <a:r>
              <a:rPr lang="en-US" sz="2800" dirty="0"/>
              <a:t>Components used in compression system</a:t>
            </a:r>
            <a:endParaRPr lang="en-IN" sz="2800" dirty="0"/>
          </a:p>
        </p:txBody>
      </p:sp>
      <p:sp>
        <p:nvSpPr>
          <p:cNvPr id="3" name="Content Placeholder 2">
            <a:extLst>
              <a:ext uri="{FF2B5EF4-FFF2-40B4-BE49-F238E27FC236}">
                <a16:creationId xmlns:a16="http://schemas.microsoft.com/office/drawing/2014/main" id="{8F3B3A00-4B88-4A26-9005-FD335CBAAE41}"/>
              </a:ext>
            </a:extLst>
          </p:cNvPr>
          <p:cNvSpPr>
            <a:spLocks noGrp="1"/>
          </p:cNvSpPr>
          <p:nvPr>
            <p:ph idx="1"/>
          </p:nvPr>
        </p:nvSpPr>
        <p:spPr>
          <a:xfrm>
            <a:off x="1053737" y="1558834"/>
            <a:ext cx="9516402" cy="5050972"/>
          </a:xfrm>
        </p:spPr>
        <p:txBody>
          <a:bodyPr/>
          <a:lstStyle/>
          <a:p>
            <a:pPr marL="0" indent="0">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 Source Encoder (or Linear Transformer) It is aimed at decorrelating the input signal by transforming its representation in which the set of data values is sparse, thereby compacting the information content of the signal into smaller number of coefficients. a variety of linear transforms have been developed such as Discrete Cosine Transform (DCT).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(b) Quantizer- A quantizer aims at reducing the number of bits needed to store transformed coefficients by reducing the precision of those values. Quantization performs on each individual coefficient i.e. Scalar Quantization (SQ) or it performs on a group of coefficients together i.e. Vector Quantization (VQ).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(c) Entropy Coding Entropy encoding removes redundancy by removing repeated bit patterns in the output of the Quantizer. The  common entropy coders we have used in the project is  the Huffman Coding.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2932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FD281-137D-44BB-A205-7CD7C30ECB2C}"/>
              </a:ext>
            </a:extLst>
          </p:cNvPr>
          <p:cNvSpPr>
            <a:spLocks noGrp="1"/>
          </p:cNvSpPr>
          <p:nvPr>
            <p:ph type="title"/>
          </p:nvPr>
        </p:nvSpPr>
        <p:spPr/>
        <p:txBody>
          <a:bodyPr/>
          <a:lstStyle/>
          <a:p>
            <a:r>
              <a:rPr lang="en-US" dirty="0"/>
              <a:t>Concepts used in compression code</a:t>
            </a:r>
            <a:endParaRPr lang="en-IN" dirty="0"/>
          </a:p>
        </p:txBody>
      </p:sp>
      <p:pic>
        <p:nvPicPr>
          <p:cNvPr id="4" name="Content Placeholder 3">
            <a:extLst>
              <a:ext uri="{FF2B5EF4-FFF2-40B4-BE49-F238E27FC236}">
                <a16:creationId xmlns:a16="http://schemas.microsoft.com/office/drawing/2014/main" id="{09683C61-0D50-4A34-BE29-5D105C45ABC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962394" y="2264828"/>
            <a:ext cx="5608806" cy="1607959"/>
          </a:xfrm>
          <a:prstGeom prst="rect">
            <a:avLst/>
          </a:prstGeom>
        </p:spPr>
      </p:pic>
      <p:sp>
        <p:nvSpPr>
          <p:cNvPr id="5" name="TextBox 4">
            <a:extLst>
              <a:ext uri="{FF2B5EF4-FFF2-40B4-BE49-F238E27FC236}">
                <a16:creationId xmlns:a16="http://schemas.microsoft.com/office/drawing/2014/main" id="{55B514F2-1937-4320-90AD-30A8BBA9B003}"/>
              </a:ext>
            </a:extLst>
          </p:cNvPr>
          <p:cNvSpPr txBox="1"/>
          <p:nvPr/>
        </p:nvSpPr>
        <p:spPr>
          <a:xfrm>
            <a:off x="1848255" y="1624519"/>
            <a:ext cx="5311302" cy="369332"/>
          </a:xfrm>
          <a:prstGeom prst="rect">
            <a:avLst/>
          </a:prstGeom>
          <a:noFill/>
        </p:spPr>
        <p:txBody>
          <a:bodyPr wrap="square" rtlCol="0">
            <a:spAutoFit/>
          </a:bodyPr>
          <a:lstStyle/>
          <a:p>
            <a:r>
              <a:rPr lang="en-US" dirty="0"/>
              <a:t>DCT equation:</a:t>
            </a:r>
            <a:endParaRPr lang="en-IN" dirty="0"/>
          </a:p>
        </p:txBody>
      </p:sp>
      <p:sp>
        <p:nvSpPr>
          <p:cNvPr id="6" name="TextBox 5">
            <a:extLst>
              <a:ext uri="{FF2B5EF4-FFF2-40B4-BE49-F238E27FC236}">
                <a16:creationId xmlns:a16="http://schemas.microsoft.com/office/drawing/2014/main" id="{E1B4E21A-F72B-4729-9445-FA6F7E1567E5}"/>
              </a:ext>
            </a:extLst>
          </p:cNvPr>
          <p:cNvSpPr txBox="1"/>
          <p:nvPr/>
        </p:nvSpPr>
        <p:spPr>
          <a:xfrm>
            <a:off x="2110902" y="4270443"/>
            <a:ext cx="6460298" cy="1528239"/>
          </a:xfrm>
          <a:prstGeom prst="rect">
            <a:avLst/>
          </a:prstGeom>
          <a:noFill/>
        </p:spPr>
        <p:txBody>
          <a:bodyPr wrap="square" rtlCol="0">
            <a:spAutoFit/>
          </a:bodyPr>
          <a:lstStyle/>
          <a:p>
            <a:pPr marL="292100">
              <a:lnSpc>
                <a:spcPts val="1360"/>
              </a:lnSpc>
              <a:spcBef>
                <a:spcPts val="340"/>
              </a:spcBef>
              <a:spcAft>
                <a:spcPts val="0"/>
              </a:spcAft>
            </a:pPr>
            <a:r>
              <a:rPr lang="en-US" sz="1800" dirty="0">
                <a:effectLst/>
                <a:latin typeface="Times New Roman" panose="02020603050405020304" pitchFamily="18" charset="0"/>
                <a:ea typeface="Times New Roman" panose="02020603050405020304" pitchFamily="18" charset="0"/>
              </a:rPr>
              <a:t>p(x, y) is the </a:t>
            </a:r>
            <a:r>
              <a:rPr lang="en-US" sz="1800" dirty="0" err="1">
                <a:effectLst/>
                <a:latin typeface="Times New Roman" panose="02020603050405020304" pitchFamily="18" charset="0"/>
                <a:ea typeface="Times New Roman" panose="02020603050405020304" pitchFamily="18" charset="0"/>
              </a:rPr>
              <a:t>x,yth</a:t>
            </a:r>
            <a:r>
              <a:rPr lang="en-US" sz="1800" dirty="0">
                <a:effectLst/>
                <a:latin typeface="Times New Roman" panose="02020603050405020304" pitchFamily="18" charset="0"/>
                <a:ea typeface="Times New Roman" panose="02020603050405020304" pitchFamily="18" charset="0"/>
              </a:rPr>
              <a:t> element of the image represented by the matrix p. N is the size of the block that the DCT is done on. The equation </a:t>
            </a:r>
            <a:endParaRPr lang="en-IN" sz="1400" dirty="0">
              <a:effectLst/>
              <a:latin typeface="Times New Roman" panose="02020603050405020304" pitchFamily="18" charset="0"/>
              <a:ea typeface="Times New Roman" panose="02020603050405020304" pitchFamily="18" charset="0"/>
            </a:endParaRPr>
          </a:p>
          <a:p>
            <a:pPr marL="292100">
              <a:lnSpc>
                <a:spcPts val="1360"/>
              </a:lnSpc>
              <a:spcBef>
                <a:spcPts val="340"/>
              </a:spcBef>
              <a:spcAft>
                <a:spcPts val="0"/>
              </a:spcAft>
            </a:pPr>
            <a:r>
              <a:rPr lang="en-US" sz="1800" dirty="0">
                <a:effectLst/>
                <a:latin typeface="Times New Roman" panose="02020603050405020304" pitchFamily="18" charset="0"/>
                <a:ea typeface="Times New Roman" panose="02020603050405020304" pitchFamily="18" charset="0"/>
              </a:rPr>
              <a:t>calculates one entry (</a:t>
            </a:r>
            <a:r>
              <a:rPr lang="en-US" sz="1800" dirty="0" err="1">
                <a:effectLst/>
                <a:latin typeface="Times New Roman" panose="02020603050405020304" pitchFamily="18" charset="0"/>
                <a:ea typeface="Times New Roman" panose="02020603050405020304" pitchFamily="18" charset="0"/>
              </a:rPr>
              <a:t>i,jth</a:t>
            </a:r>
            <a:r>
              <a:rPr lang="en-US" sz="1800" dirty="0">
                <a:effectLst/>
                <a:latin typeface="Times New Roman" panose="02020603050405020304" pitchFamily="18" charset="0"/>
                <a:ea typeface="Times New Roman" panose="02020603050405020304" pitchFamily="18" charset="0"/>
              </a:rPr>
              <a:t>) of the transformed image from the pixel </a:t>
            </a:r>
            <a:endParaRPr lang="en-IN" sz="1400" dirty="0">
              <a:effectLst/>
              <a:latin typeface="Times New Roman" panose="02020603050405020304" pitchFamily="18" charset="0"/>
              <a:ea typeface="Times New Roman" panose="02020603050405020304" pitchFamily="18" charset="0"/>
            </a:endParaRPr>
          </a:p>
          <a:p>
            <a:pPr marL="292100">
              <a:lnSpc>
                <a:spcPts val="1360"/>
              </a:lnSpc>
              <a:spcBef>
                <a:spcPts val="340"/>
              </a:spcBef>
              <a:spcAft>
                <a:spcPts val="0"/>
              </a:spcAft>
            </a:pPr>
            <a:r>
              <a:rPr lang="en-US" sz="1800" dirty="0">
                <a:effectLst/>
                <a:latin typeface="Times New Roman" panose="02020603050405020304" pitchFamily="18" charset="0"/>
                <a:ea typeface="Times New Roman" panose="02020603050405020304" pitchFamily="18" charset="0"/>
              </a:rPr>
              <a:t>values of the original image matrix.</a:t>
            </a:r>
            <a:endParaRPr lang="en-IN" sz="14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0749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FC1C4-6637-4737-97AE-66E02A2A7969}"/>
              </a:ext>
            </a:extLst>
          </p:cNvPr>
          <p:cNvSpPr>
            <a:spLocks noGrp="1"/>
          </p:cNvSpPr>
          <p:nvPr>
            <p:ph type="title"/>
          </p:nvPr>
        </p:nvSpPr>
        <p:spPr>
          <a:xfrm flipV="1">
            <a:off x="-135038" y="101331"/>
            <a:ext cx="7958331" cy="11739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F6FFF94-6BA2-4385-8130-5AE4E73F007D}"/>
              </a:ext>
            </a:extLst>
          </p:cNvPr>
          <p:cNvSpPr>
            <a:spLocks noGrp="1"/>
          </p:cNvSpPr>
          <p:nvPr>
            <p:ph idx="1"/>
          </p:nvPr>
        </p:nvSpPr>
        <p:spPr>
          <a:xfrm>
            <a:off x="426720" y="348343"/>
            <a:ext cx="10143419" cy="6509657"/>
          </a:xfrm>
        </p:spPr>
        <p:txBody>
          <a:bodyPr/>
          <a:lstStyle/>
          <a:p>
            <a:pPr>
              <a:lnSpc>
                <a:spcPct val="107000"/>
              </a:lnSpc>
              <a:spcAft>
                <a:spcPts val="8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DISCRETE COSINE TRANSFORM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next step is to divide the three colour components of the image into many 8×8 blocks. For an 8-bit image, in the original block each element falls in the range [0,255]. Data range that is centred around zero is produced after subtracting The mid-point of the range (the value 128) from each element in the original block, so that the modified range is shifted from[0,255] to [-128,127]. Images are separated into parts of different frequencies by the DCT. The quantization step discards less important frequencies and the decompression step uses the important frequencies to retrieve the image.</a:t>
            </a: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E921ABC8-4384-43CC-B74A-2A5032669EA6}"/>
              </a:ext>
            </a:extLst>
          </p:cNvPr>
          <p:cNvPicPr/>
          <p:nvPr/>
        </p:nvPicPr>
        <p:blipFill>
          <a:blip r:embed="rId2">
            <a:extLst>
              <a:ext uri="{28A0092B-C50C-407E-A947-70E740481C1C}">
                <a14:useLocalDpi xmlns:a14="http://schemas.microsoft.com/office/drawing/2010/main" val="0"/>
              </a:ext>
            </a:extLst>
          </a:blip>
          <a:stretch>
            <a:fillRect/>
          </a:stretch>
        </p:blipFill>
        <p:spPr>
          <a:xfrm>
            <a:off x="2833933" y="2974254"/>
            <a:ext cx="4853940" cy="2223581"/>
          </a:xfrm>
          <a:prstGeom prst="rect">
            <a:avLst/>
          </a:prstGeom>
        </p:spPr>
      </p:pic>
    </p:spTree>
    <p:extLst>
      <p:ext uri="{BB962C8B-B14F-4D97-AF65-F5344CB8AC3E}">
        <p14:creationId xmlns:p14="http://schemas.microsoft.com/office/powerpoint/2010/main" val="236005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B8A6-94FA-45CD-B848-CC97B838845F}"/>
              </a:ext>
            </a:extLst>
          </p:cNvPr>
          <p:cNvSpPr>
            <a:spLocks noGrp="1"/>
          </p:cNvSpPr>
          <p:nvPr>
            <p:ph type="title"/>
          </p:nvPr>
        </p:nvSpPr>
        <p:spPr>
          <a:xfrm>
            <a:off x="2237339" y="85245"/>
            <a:ext cx="7958331" cy="1077229"/>
          </a:xfrm>
        </p:spPr>
        <p:txBody>
          <a:bodyPr/>
          <a:lstStyle/>
          <a:p>
            <a:endParaRPr lang="en-IN" dirty="0"/>
          </a:p>
        </p:txBody>
      </p:sp>
      <p:sp>
        <p:nvSpPr>
          <p:cNvPr id="3" name="Content Placeholder 2">
            <a:extLst>
              <a:ext uri="{FF2B5EF4-FFF2-40B4-BE49-F238E27FC236}">
                <a16:creationId xmlns:a16="http://schemas.microsoft.com/office/drawing/2014/main" id="{AC07B4CA-DC25-4E54-BCEB-5FFDBE870A77}"/>
              </a:ext>
            </a:extLst>
          </p:cNvPr>
          <p:cNvSpPr>
            <a:spLocks noGrp="1"/>
          </p:cNvSpPr>
          <p:nvPr>
            <p:ph idx="1"/>
          </p:nvPr>
        </p:nvSpPr>
        <p:spPr>
          <a:xfrm>
            <a:off x="2773599" y="1162474"/>
            <a:ext cx="7796540" cy="4887470"/>
          </a:xfrm>
        </p:spPr>
        <p:txBody>
          <a:bodyPr/>
          <a:lstStyle/>
          <a:p>
            <a:pPr>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After DCT transformation, the “DC coefficient” is the element in the upper most left corresponding to (0,0) and the rest coefficients are called “AC coefficients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QUANTIZATION:</a:t>
            </a: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actually throw away data through the Quantization step. We obtain the Quantization by dividing transformed image DCT matrix by the quantization matrix used . Values of the resultant matrix are then rounded off. Quantization aims at reducing most of the less important high frequency DCT coefficients to zero, the more zeros the better the image will compress. Lower frequencies are used to reconstruct the image because human eye is more sensitive to them and higher frequencies are discarded</a:t>
            </a:r>
          </a:p>
          <a:p>
            <a:pPr>
              <a:lnSpc>
                <a:spcPct val="107000"/>
              </a:lnSpc>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F2FC91C4-0E62-4520-A890-7D1957554C26}"/>
              </a:ext>
            </a:extLst>
          </p:cNvPr>
          <p:cNvPicPr/>
          <p:nvPr/>
        </p:nvPicPr>
        <p:blipFill>
          <a:blip r:embed="rId2">
            <a:extLst>
              <a:ext uri="{28A0092B-C50C-407E-A947-70E740481C1C}">
                <a14:useLocalDpi xmlns:a14="http://schemas.microsoft.com/office/drawing/2010/main" val="0"/>
              </a:ext>
            </a:extLst>
          </a:blip>
          <a:stretch>
            <a:fillRect/>
          </a:stretch>
        </p:blipFill>
        <p:spPr>
          <a:xfrm>
            <a:off x="3299460" y="5016137"/>
            <a:ext cx="2301240" cy="518160"/>
          </a:xfrm>
          <a:prstGeom prst="rect">
            <a:avLst/>
          </a:prstGeom>
        </p:spPr>
      </p:pic>
    </p:spTree>
    <p:extLst>
      <p:ext uri="{BB962C8B-B14F-4D97-AF65-F5344CB8AC3E}">
        <p14:creationId xmlns:p14="http://schemas.microsoft.com/office/powerpoint/2010/main" val="1197847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3EEB8ED6-9142-4A11-B029-18DDE98C4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B28B7-FDE1-4C81-8C8A-B0BA9DAE9BA5}"/>
              </a:ext>
            </a:extLst>
          </p:cNvPr>
          <p:cNvSpPr>
            <a:spLocks noGrp="1"/>
          </p:cNvSpPr>
          <p:nvPr>
            <p:ph type="title"/>
          </p:nvPr>
        </p:nvSpPr>
        <p:spPr>
          <a:xfrm>
            <a:off x="838200" y="365126"/>
            <a:ext cx="10515600" cy="1288784"/>
          </a:xfrm>
        </p:spPr>
        <p:txBody>
          <a:bodyPr>
            <a:normAutofit/>
          </a:bodyPr>
          <a:lstStyle/>
          <a:p>
            <a:endParaRPr lang="en-IN" sz="4000"/>
          </a:p>
        </p:txBody>
      </p:sp>
      <p:pic>
        <p:nvPicPr>
          <p:cNvPr id="4" name="Picture 3">
            <a:extLst>
              <a:ext uri="{FF2B5EF4-FFF2-40B4-BE49-F238E27FC236}">
                <a16:creationId xmlns:a16="http://schemas.microsoft.com/office/drawing/2014/main" id="{40CD5256-BE71-44C4-8E17-83DA6C4D227D}"/>
              </a:ext>
            </a:extLst>
          </p:cNvPr>
          <p:cNvPicPr/>
          <p:nvPr/>
        </p:nvPicPr>
        <p:blipFill rotWithShape="1">
          <a:blip r:embed="rId2">
            <a:extLst>
              <a:ext uri="{28A0092B-C50C-407E-A947-70E740481C1C}">
                <a14:useLocalDpi xmlns:a14="http://schemas.microsoft.com/office/drawing/2010/main" val="0"/>
              </a:ext>
            </a:extLst>
          </a:blip>
          <a:srcRect t="2218" r="1" b="10817"/>
          <a:stretch/>
        </p:blipFill>
        <p:spPr>
          <a:xfrm>
            <a:off x="838200" y="1825625"/>
            <a:ext cx="6151651" cy="4303465"/>
          </a:xfrm>
          <a:prstGeom prst="rect">
            <a:avLst/>
          </a:prstGeom>
        </p:spPr>
      </p:pic>
      <p:sp>
        <p:nvSpPr>
          <p:cNvPr id="3" name="Content Placeholder 2">
            <a:extLst>
              <a:ext uri="{FF2B5EF4-FFF2-40B4-BE49-F238E27FC236}">
                <a16:creationId xmlns:a16="http://schemas.microsoft.com/office/drawing/2014/main" id="{2FEA28B7-D2B8-491C-861E-8B5B49EECEA0}"/>
              </a:ext>
            </a:extLst>
          </p:cNvPr>
          <p:cNvSpPr>
            <a:spLocks noGrp="1"/>
          </p:cNvSpPr>
          <p:nvPr>
            <p:ph idx="1"/>
          </p:nvPr>
        </p:nvSpPr>
        <p:spPr>
          <a:xfrm>
            <a:off x="7552944" y="1825625"/>
            <a:ext cx="3800856" cy="4303464"/>
          </a:xfrm>
        </p:spPr>
        <p:txBody>
          <a:bodyPr>
            <a:normAutofit/>
          </a:bodyPr>
          <a:lstStyle/>
          <a:p>
            <a:pPr>
              <a:spcAft>
                <a:spcPts val="800"/>
              </a:spcAft>
            </a:pPr>
            <a:r>
              <a:rPr lang="en-GB" sz="2000" b="1">
                <a:effectLst/>
                <a:latin typeface="Times New Roman" panose="02020603050405020304" pitchFamily="18" charset="0"/>
                <a:ea typeface="Calibri" panose="020F0502020204030204" pitchFamily="34" charset="0"/>
                <a:cs typeface="Times New Roman" panose="02020603050405020304" pitchFamily="18" charset="0"/>
              </a:rPr>
              <a:t>ZIG ZAG SCANNING</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en-GB" sz="2000">
                <a:effectLst/>
                <a:latin typeface="Times New Roman" panose="02020603050405020304" pitchFamily="18" charset="0"/>
                <a:ea typeface="Calibri" panose="020F0502020204030204" pitchFamily="34" charset="0"/>
                <a:cs typeface="Times New Roman" panose="02020603050405020304" pitchFamily="18" charset="0"/>
              </a:rPr>
              <a:t>After quantization, the "zig-zag" scanning is done. In the "zig-zag" sequence, firstly it encodes the coefficients with lower frequencies (typically with higher values) and then the higher frequencies (typically zero or almost zero). The result is an extended sequence of similar data bytes, permitting efficient entropy encoding.</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GB" sz="20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a:p>
        </p:txBody>
      </p:sp>
    </p:spTree>
    <p:extLst>
      <p:ext uri="{BB962C8B-B14F-4D97-AF65-F5344CB8AC3E}">
        <p14:creationId xmlns:p14="http://schemas.microsoft.com/office/powerpoint/2010/main" val="3463914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TotalTime>
  <Words>2338</Words>
  <Application>Microsoft Office PowerPoint</Application>
  <PresentationFormat>Widescreen</PresentationFormat>
  <Paragraphs>292</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Yu Gothic UI Semilight</vt:lpstr>
      <vt:lpstr>Arial</vt:lpstr>
      <vt:lpstr>Calibri</vt:lpstr>
      <vt:lpstr>Calibri Light</vt:lpstr>
      <vt:lpstr>Consolas</vt:lpstr>
      <vt:lpstr>Helvetica</vt:lpstr>
      <vt:lpstr>Times New Roman</vt:lpstr>
      <vt:lpstr>Office Theme</vt:lpstr>
      <vt:lpstr>MIS PROJECT PRESENTATION BY M.Karthikeyan M.Sai Rishith Reddy</vt:lpstr>
      <vt:lpstr>                    IMAGE COMPRESSION</vt:lpstr>
      <vt:lpstr>What is image compression ?</vt:lpstr>
      <vt:lpstr>Procedure for lossy image compression.</vt:lpstr>
      <vt:lpstr>Components used in compression system</vt:lpstr>
      <vt:lpstr>Concepts used in compression code</vt:lpstr>
      <vt:lpstr>PowerPoint Presentation</vt:lpstr>
      <vt:lpstr>PowerPoint Presentation</vt:lpstr>
      <vt:lpstr>PowerPoint Presentation</vt:lpstr>
      <vt:lpstr>PowerPoint Presentation</vt:lpstr>
      <vt:lpstr>T1 values for dc hauffman coding</vt:lpstr>
      <vt:lpstr>T2 : Codes for Amplitude </vt:lpstr>
      <vt:lpstr> </vt:lpstr>
      <vt:lpstr>PowerPoint Presentation</vt:lpstr>
      <vt:lpstr>PowerPoint Presentation</vt:lpstr>
      <vt:lpstr>Matlab Code for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rishith mangamuru</dc:creator>
  <cp:lastModifiedBy>rishith mangamuru</cp:lastModifiedBy>
  <cp:revision>71</cp:revision>
  <dcterms:created xsi:type="dcterms:W3CDTF">2021-02-24T11:42:50Z</dcterms:created>
  <dcterms:modified xsi:type="dcterms:W3CDTF">2021-02-26T12:33:25Z</dcterms:modified>
</cp:coreProperties>
</file>