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7"/>
  </p:notesMasterIdLst>
  <p:sldIdLst>
    <p:sldId id="256" r:id="rId2"/>
    <p:sldId id="258" r:id="rId3"/>
    <p:sldId id="259" r:id="rId4"/>
    <p:sldId id="319" r:id="rId5"/>
    <p:sldId id="328" r:id="rId6"/>
    <p:sldId id="321" r:id="rId7"/>
    <p:sldId id="320" r:id="rId8"/>
    <p:sldId id="261" r:id="rId9"/>
    <p:sldId id="313" r:id="rId10"/>
    <p:sldId id="327" r:id="rId11"/>
    <p:sldId id="314" r:id="rId12"/>
    <p:sldId id="322" r:id="rId13"/>
    <p:sldId id="325" r:id="rId14"/>
    <p:sldId id="323" r:id="rId15"/>
    <p:sldId id="324" r:id="rId16"/>
    <p:sldId id="326" r:id="rId17"/>
    <p:sldId id="334" r:id="rId18"/>
    <p:sldId id="316" r:id="rId19"/>
    <p:sldId id="317" r:id="rId20"/>
    <p:sldId id="332" r:id="rId21"/>
    <p:sldId id="335" r:id="rId22"/>
    <p:sldId id="329" r:id="rId23"/>
    <p:sldId id="330" r:id="rId24"/>
    <p:sldId id="271" r:id="rId25"/>
    <p:sldId id="281" r:id="rId26"/>
  </p:sldIdLst>
  <p:sldSz cx="9144000" cy="5143500" type="screen16x9"/>
  <p:notesSz cx="6858000" cy="9144000"/>
  <p:embeddedFontLst>
    <p:embeddedFont>
      <p:font typeface="Days One" panose="020B0604020202020204" charset="0"/>
      <p:regular r:id="rId28"/>
    </p:embeddedFont>
    <p:embeddedFont>
      <p:font typeface="Helvetica" panose="020B060402020202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Roboto Condensed Light" panose="02000000000000000000"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00F3F-73C6-D229-5893-36FEADBAA830}" v="388" dt="2022-02-04T18:59:56.870"/>
    <p1510:client id="{D883115C-F16F-75DC-9901-4107722AFC24}" v="77" dt="2022-02-04T18:16:29.216"/>
    <p1510:client id="{EBC2408C-7058-B43C-73A2-BEF9AFA6C0DF}" v="6" dt="2022-02-04T18:04:09.058"/>
  </p1510:revLst>
</p1510:revInfo>
</file>

<file path=ppt/tableStyles.xml><?xml version="1.0" encoding="utf-8"?>
<a:tblStyleLst xmlns:a="http://schemas.openxmlformats.org/drawingml/2006/main" def="{B0E2BB72-93F6-4AA9-A71A-379DEA898EDB}">
  <a:tblStyle styleId="{B0E2BB72-93F6-4AA9-A71A-379DEA898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2f776bd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f4b4a8311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f4b4a8311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1"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a:ea typeface="Days One"/>
                <a:cs typeface="Days One"/>
                <a:sym typeface="Days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46425"/>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3469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 name="Shape 86"/>
        <p:cNvGrpSpPr/>
        <p:nvPr/>
      </p:nvGrpSpPr>
      <p:grpSpPr>
        <a:xfrm>
          <a:off x="0" y="0"/>
          <a:ext cx="0" cy="0"/>
          <a:chOff x="0" y="0"/>
          <a:chExt cx="0" cy="0"/>
        </a:xfrm>
      </p:grpSpPr>
      <p:sp>
        <p:nvSpPr>
          <p:cNvPr id="87" name="Google Shape;87;p14"/>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txBox="1">
            <a:spLocks noGrp="1"/>
          </p:cNvSpPr>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a:ea typeface="Days One"/>
                <a:cs typeface="Days One"/>
                <a:sym typeface="Days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1" name="Google Shape;91;p14"/>
          <p:cNvSpPr txBox="1">
            <a:spLocks noGrp="1"/>
          </p:cNvSpPr>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92"/>
        <p:cNvGrpSpPr/>
        <p:nvPr/>
      </p:nvGrpSpPr>
      <p:grpSpPr>
        <a:xfrm>
          <a:off x="0" y="0"/>
          <a:ext cx="0" cy="0"/>
          <a:chOff x="0" y="0"/>
          <a:chExt cx="0" cy="0"/>
        </a:xfrm>
      </p:grpSpPr>
      <p:sp>
        <p:nvSpPr>
          <p:cNvPr id="93" name="Google Shape;93;p15"/>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 name="Shape 99"/>
        <p:cNvGrpSpPr/>
        <p:nvPr/>
      </p:nvGrpSpPr>
      <p:grpSpPr>
        <a:xfrm>
          <a:off x="0" y="0"/>
          <a:ext cx="0" cy="0"/>
          <a:chOff x="0" y="0"/>
          <a:chExt cx="0" cy="0"/>
        </a:xfrm>
      </p:grpSpPr>
      <p:sp>
        <p:nvSpPr>
          <p:cNvPr id="100" name="Google Shape;100;p16"/>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6"/>
          <p:cNvSpPr txBox="1">
            <a:spLocks noGrp="1"/>
          </p:cNvSpPr>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 name="Shape 106"/>
        <p:cNvGrpSpPr/>
        <p:nvPr/>
      </p:nvGrpSpPr>
      <p:grpSpPr>
        <a:xfrm>
          <a:off x="0" y="0"/>
          <a:ext cx="0" cy="0"/>
          <a:chOff x="0" y="0"/>
          <a:chExt cx="0" cy="0"/>
        </a:xfrm>
      </p:grpSpPr>
      <p:sp>
        <p:nvSpPr>
          <p:cNvPr id="107" name="Google Shape;107;p17"/>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flipH="1">
            <a:off x="762000" y="1770075"/>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7"/>
          <p:cNvSpPr txBox="1">
            <a:spLocks noGrp="1"/>
          </p:cNvSpPr>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8"/>
          <p:cNvSpPr txBox="1">
            <a:spLocks noGrp="1"/>
          </p:cNvSpPr>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8"/>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 name="Shape 119"/>
        <p:cNvGrpSpPr/>
        <p:nvPr/>
      </p:nvGrpSpPr>
      <p:grpSpPr>
        <a:xfrm>
          <a:off x="0" y="0"/>
          <a:ext cx="0" cy="0"/>
          <a:chOff x="0" y="0"/>
          <a:chExt cx="0" cy="0"/>
        </a:xfrm>
      </p:grpSpPr>
      <p:sp>
        <p:nvSpPr>
          <p:cNvPr id="120" name="Google Shape;120;p19"/>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4" name="Google Shape;124;p19"/>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25"/>
        <p:cNvGrpSpPr/>
        <p:nvPr/>
      </p:nvGrpSpPr>
      <p:grpSpPr>
        <a:xfrm>
          <a:off x="0" y="0"/>
          <a:ext cx="0" cy="0"/>
          <a:chOff x="0" y="0"/>
          <a:chExt cx="0" cy="0"/>
        </a:xfrm>
      </p:grpSpPr>
      <p:sp>
        <p:nvSpPr>
          <p:cNvPr id="126" name="Google Shape;126;p20"/>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20"/>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1" name="Google Shape;131;p20"/>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32"/>
        <p:cNvGrpSpPr/>
        <p:nvPr/>
      </p:nvGrpSpPr>
      <p:grpSpPr>
        <a:xfrm>
          <a:off x="0" y="0"/>
          <a:ext cx="0" cy="0"/>
          <a:chOff x="0" y="0"/>
          <a:chExt cx="0" cy="0"/>
        </a:xfrm>
      </p:grpSpPr>
      <p:sp>
        <p:nvSpPr>
          <p:cNvPr id="133" name="Google Shape;133;p21"/>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21"/>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21"/>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139"/>
        <p:cNvGrpSpPr/>
        <p:nvPr/>
      </p:nvGrpSpPr>
      <p:grpSpPr>
        <a:xfrm>
          <a:off x="0" y="0"/>
          <a:ext cx="0" cy="0"/>
          <a:chOff x="0" y="0"/>
          <a:chExt cx="0" cy="0"/>
        </a:xfrm>
      </p:grpSpPr>
      <p:sp>
        <p:nvSpPr>
          <p:cNvPr id="140" name="Google Shape;140;p2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52" name="Google Shape;152;p23"/>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56" name="Google Shape;156;p24"/>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0" name="Google Shape;160;p24"/>
          <p:cNvSpPr txBox="1">
            <a:spLocks noGrp="1"/>
          </p:cNvSpPr>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1" name="Google Shape;161;p24"/>
          <p:cNvSpPr txBox="1">
            <a:spLocks noGrp="1"/>
          </p:cNvSpPr>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4"/>
          <p:cNvSpPr txBox="1">
            <a:spLocks noGrp="1"/>
          </p:cNvSpPr>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65" name="Google Shape;165;p25"/>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6"/>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6"/>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6"/>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6"/>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6"/>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189"/>
        <p:cNvGrpSpPr/>
        <p:nvPr/>
      </p:nvGrpSpPr>
      <p:grpSpPr>
        <a:xfrm>
          <a:off x="0" y="0"/>
          <a:ext cx="0" cy="0"/>
          <a:chOff x="0" y="0"/>
          <a:chExt cx="0" cy="0"/>
        </a:xfrm>
      </p:grpSpPr>
      <p:sp>
        <p:nvSpPr>
          <p:cNvPr id="190" name="Google Shape;190;p28"/>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8"/>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8"/>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1" name="Shape 206"/>
        <p:cNvGrpSpPr/>
        <p:nvPr/>
      </p:nvGrpSpPr>
      <p:grpSpPr>
        <a:xfrm>
          <a:off x="0" y="0"/>
          <a:ext cx="0" cy="0"/>
          <a:chOff x="0" y="0"/>
          <a:chExt cx="0" cy="0"/>
        </a:xfrm>
      </p:grpSpPr>
      <p:sp>
        <p:nvSpPr>
          <p:cNvPr id="207" name="Google Shape;207;p29"/>
          <p:cNvSpPr txBox="1">
            <a:spLocks noGrp="1"/>
          </p:cNvSpPr>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 name="Google Shape;208;p29"/>
          <p:cNvSpPr txBox="1">
            <a:spLocks noGrp="1"/>
          </p:cNvSpPr>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9"/>
          <p:cNvSpPr txBox="1">
            <a:spLocks noGrp="1"/>
          </p:cNvSpPr>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0" name="Google Shape;210;p29"/>
          <p:cNvSpPr txBox="1">
            <a:spLocks noGrp="1"/>
          </p:cNvSpPr>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9"/>
          <p:cNvSpPr txBox="1">
            <a:spLocks noGrp="1"/>
          </p:cNvSpPr>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2" name="Google Shape;212;p29"/>
          <p:cNvSpPr txBox="1">
            <a:spLocks noGrp="1"/>
          </p:cNvSpPr>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gradFill>
          <a:gsLst>
            <a:gs pos="0">
              <a:schemeClr val="accent1"/>
            </a:gs>
            <a:gs pos="79000">
              <a:schemeClr val="lt1"/>
            </a:gs>
            <a:gs pos="100000">
              <a:schemeClr val="accent6"/>
            </a:gs>
          </a:gsLst>
          <a:lin ang="2700006" scaled="0"/>
        </a:gradFill>
        <a:effectLst/>
      </p:bgPr>
    </p:bg>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7" name="Google Shape;217;p30"/>
          <p:cNvSpPr txBox="1">
            <a:spLocks noGrp="1"/>
          </p:cNvSpPr>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8" name="Google Shape;218;p30"/>
          <p:cNvSpPr txBox="1">
            <a:spLocks noGrp="1"/>
          </p:cNvSpPr>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9" name="Google Shape;219;p30"/>
          <p:cNvSpPr txBox="1">
            <a:spLocks noGrp="1"/>
          </p:cNvSpPr>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0"/>
          <p:cNvSpPr txBox="1">
            <a:spLocks noGrp="1"/>
          </p:cNvSpPr>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30"/>
          <p:cNvSpPr txBox="1">
            <a:spLocks noGrp="1"/>
          </p:cNvSpPr>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0"/>
          <p:cNvSpPr txBox="1">
            <a:spLocks noGrp="1"/>
          </p:cNvSpPr>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3" name="Google Shape;223;p30"/>
          <p:cNvSpPr txBox="1">
            <a:spLocks noGrp="1"/>
          </p:cNvSpPr>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 name="Google Shape;224;p30"/>
          <p:cNvSpPr txBox="1">
            <a:spLocks noGrp="1"/>
          </p:cNvSpPr>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30"/>
          <p:cNvSpPr txBox="1">
            <a:spLocks noGrp="1"/>
          </p:cNvSpPr>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26" name="Google Shape;226;p30"/>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1" name="Shape 229"/>
        <p:cNvGrpSpPr/>
        <p:nvPr/>
      </p:nvGrpSpPr>
      <p:grpSpPr>
        <a:xfrm>
          <a:off x="0" y="0"/>
          <a:ext cx="0" cy="0"/>
          <a:chOff x="0" y="0"/>
          <a:chExt cx="0" cy="0"/>
        </a:xfrm>
      </p:grpSpPr>
      <p:sp>
        <p:nvSpPr>
          <p:cNvPr id="230" name="Google Shape;230;p31"/>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txBox="1">
            <a:spLocks noGrp="1"/>
          </p:cNvSpPr>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3" name="Google Shape;233;p31"/>
          <p:cNvSpPr txBox="1">
            <a:spLocks noGrp="1"/>
          </p:cNvSpPr>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31"/>
          <p:cNvSpPr txBox="1">
            <a:spLocks noGrp="1"/>
          </p:cNvSpPr>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5" name="Google Shape;235;p31"/>
          <p:cNvSpPr txBox="1">
            <a:spLocks noGrp="1"/>
          </p:cNvSpPr>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31"/>
          <p:cNvSpPr txBox="1">
            <a:spLocks noGrp="1"/>
          </p:cNvSpPr>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7" name="Google Shape;237;p31"/>
          <p:cNvSpPr txBox="1">
            <a:spLocks noGrp="1"/>
          </p:cNvSpPr>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31"/>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20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1" name="Shape 239"/>
        <p:cNvGrpSpPr/>
        <p:nvPr/>
      </p:nvGrpSpPr>
      <p:grpSpPr>
        <a:xfrm>
          <a:off x="0" y="0"/>
          <a:ext cx="0" cy="0"/>
          <a:chOff x="0" y="0"/>
          <a:chExt cx="0" cy="0"/>
        </a:xfrm>
      </p:grpSpPr>
      <p:sp>
        <p:nvSpPr>
          <p:cNvPr id="240" name="Google Shape;240;p32"/>
          <p:cNvSpPr txBox="1">
            <a:spLocks noGrp="1"/>
          </p:cNvSpPr>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a:ea typeface="Days One"/>
                <a:cs typeface="Days One"/>
                <a:sym typeface="Day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1" name="Google Shape;241;p32"/>
          <p:cNvSpPr txBox="1">
            <a:spLocks noGrp="1"/>
          </p:cNvSpPr>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2" name="Google Shape;242;p32"/>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lang="en" sz="1100"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a:solidFill>
                  <a:schemeClr val="lt2"/>
                </a:solidFill>
                <a:latin typeface="Lato"/>
                <a:ea typeface="Lato"/>
                <a:cs typeface="Lato"/>
                <a:sym typeface="Lato"/>
              </a:rPr>
              <a:t>, including icons by </a:t>
            </a:r>
            <a:r>
              <a:rPr lang="en" sz="1100"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lt2"/>
                </a:solidFill>
                <a:latin typeface="Lato"/>
                <a:ea typeface="Lato"/>
                <a:cs typeface="Lato"/>
                <a:sym typeface="Lato"/>
              </a:rPr>
              <a:t>, infographics &amp; images by </a:t>
            </a:r>
            <a:r>
              <a:rPr lang="en" sz="1100"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b="1">
                <a:solidFill>
                  <a:schemeClr val="lt2"/>
                </a:solidFill>
                <a:latin typeface="Lato"/>
                <a:ea typeface="Lato"/>
                <a:cs typeface="Lato"/>
                <a:sym typeface="Lato"/>
              </a:rPr>
              <a:t> </a:t>
            </a:r>
            <a:endParaRPr sz="1100" b="1">
              <a:solidFill>
                <a:schemeClr val="lt2"/>
              </a:solidFill>
              <a:latin typeface="Lato"/>
              <a:ea typeface="Lato"/>
              <a:cs typeface="Lato"/>
              <a:sym typeface="Lato"/>
            </a:endParaRPr>
          </a:p>
        </p:txBody>
      </p:sp>
      <p:sp>
        <p:nvSpPr>
          <p:cNvPr id="243" name="Google Shape;243;p32"/>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245"/>
        <p:cNvGrpSpPr/>
        <p:nvPr/>
      </p:nvGrpSpPr>
      <p:grpSpPr>
        <a:xfrm>
          <a:off x="0" y="0"/>
          <a:ext cx="0" cy="0"/>
          <a:chOff x="0" y="0"/>
          <a:chExt cx="0" cy="0"/>
        </a:xfrm>
      </p:grpSpPr>
      <p:sp>
        <p:nvSpPr>
          <p:cNvPr id="246" name="Google Shape;246;p33"/>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249"/>
        <p:cNvGrpSpPr/>
        <p:nvPr/>
      </p:nvGrpSpPr>
      <p:grpSpPr>
        <a:xfrm>
          <a:off x="0" y="0"/>
          <a:ext cx="0" cy="0"/>
          <a:chOff x="0" y="0"/>
          <a:chExt cx="0" cy="0"/>
        </a:xfrm>
      </p:grpSpPr>
      <p:sp>
        <p:nvSpPr>
          <p:cNvPr id="250" name="Google Shape;250;p34"/>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1"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263"/>
        <p:cNvGrpSpPr/>
        <p:nvPr/>
      </p:nvGrpSpPr>
      <p:grpSpPr>
        <a:xfrm>
          <a:off x="0" y="0"/>
          <a:ext cx="0" cy="0"/>
          <a:chOff x="0" y="0"/>
          <a:chExt cx="0" cy="0"/>
        </a:xfrm>
      </p:grpSpPr>
      <p:sp>
        <p:nvSpPr>
          <p:cNvPr id="264" name="Google Shape;264;p38"/>
          <p:cNvSpPr txBox="1">
            <a:spLocks noGrp="1"/>
          </p:cNvSpPr>
          <p:nvPr>
            <p:ph type="ctrTitle"/>
          </p:nvPr>
        </p:nvSpPr>
        <p:spPr>
          <a:xfrm>
            <a:off x="57483" y="2250651"/>
            <a:ext cx="7725033" cy="1805128"/>
          </a:xfrm>
          <a:prstGeom prst="rect">
            <a:avLst/>
          </a:prstGeom>
        </p:spPr>
        <p:txBody>
          <a:bodyPr spcFirstLastPara="1" wrap="square" lIns="91425" tIns="91425" rIns="91425" bIns="91425" anchor="ctr" anchorCtr="0">
            <a:noAutofit/>
          </a:bodyPr>
          <a:lstStyle/>
          <a:p>
            <a:r>
              <a:rPr lang="en" sz="4000"/>
              <a:t>OPERATING SYSTEMS</a:t>
            </a:r>
            <a:br>
              <a:rPr lang="en" sz="4000"/>
            </a:br>
            <a:r>
              <a:rPr lang="en" sz="4000"/>
              <a:t>PROJECT PRESENTATION</a:t>
            </a:r>
            <a:br>
              <a:rPr lang="en" sz="4000"/>
            </a:br>
            <a:r>
              <a:rPr lang="en" sz="4000"/>
              <a:t>            (19AIE202)</a:t>
            </a:r>
          </a:p>
        </p:txBody>
      </p:sp>
      <p:cxnSp>
        <p:nvCxnSpPr>
          <p:cNvPr id="266" name="Google Shape;266;p3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267" name="Google Shape;267;p38"/>
          <p:cNvGrpSpPr/>
          <p:nvPr/>
        </p:nvGrpSpPr>
        <p:grpSpPr>
          <a:xfrm>
            <a:off x="6978465" y="570975"/>
            <a:ext cx="1450362" cy="1447410"/>
            <a:chOff x="7193640" y="535000"/>
            <a:chExt cx="1450362" cy="1447410"/>
          </a:xfrm>
        </p:grpSpPr>
        <p:sp>
          <p:nvSpPr>
            <p:cNvPr id="268" name="Google Shape;268;p3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flipH="1">
            <a:off x="6205843" y="624360"/>
            <a:ext cx="2222991" cy="2380171"/>
            <a:chOff x="279450" y="571167"/>
            <a:chExt cx="1533626" cy="1642063"/>
          </a:xfrm>
        </p:grpSpPr>
        <p:sp>
          <p:nvSpPr>
            <p:cNvPr id="275" name="Google Shape;275;p3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283" name="Google Shape;283;p38"/>
          <p:cNvGrpSpPr/>
          <p:nvPr/>
        </p:nvGrpSpPr>
        <p:grpSpPr>
          <a:xfrm>
            <a:off x="6724281" y="3004537"/>
            <a:ext cx="310599" cy="294704"/>
            <a:chOff x="6724281" y="3004537"/>
            <a:chExt cx="310599" cy="294704"/>
          </a:xfrm>
        </p:grpSpPr>
        <p:sp>
          <p:nvSpPr>
            <p:cNvPr id="284" name="Google Shape;284;p3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8"/>
          <p:cNvGrpSpPr/>
          <p:nvPr/>
        </p:nvGrpSpPr>
        <p:grpSpPr>
          <a:xfrm>
            <a:off x="8005637" y="2529896"/>
            <a:ext cx="274389" cy="287882"/>
            <a:chOff x="8005637" y="2529896"/>
            <a:chExt cx="274389" cy="287882"/>
          </a:xfrm>
        </p:grpSpPr>
        <p:sp>
          <p:nvSpPr>
            <p:cNvPr id="287" name="Google Shape;287;p3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8"/>
          <p:cNvGrpSpPr/>
          <p:nvPr/>
        </p:nvGrpSpPr>
        <p:grpSpPr>
          <a:xfrm rot="8945712">
            <a:off x="881263" y="497824"/>
            <a:ext cx="470500" cy="545601"/>
            <a:chOff x="5320111" y="1881293"/>
            <a:chExt cx="470512" cy="545615"/>
          </a:xfrm>
        </p:grpSpPr>
        <p:sp>
          <p:nvSpPr>
            <p:cNvPr id="292" name="Google Shape;292;p3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1458464" y="748536"/>
            <a:ext cx="315323" cy="376981"/>
            <a:chOff x="4040314" y="1769061"/>
            <a:chExt cx="315323" cy="376981"/>
          </a:xfrm>
        </p:grpSpPr>
        <p:sp>
          <p:nvSpPr>
            <p:cNvPr id="296" name="Google Shape;296;p3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3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8"/>
          <p:cNvGrpSpPr/>
          <p:nvPr/>
        </p:nvGrpSpPr>
        <p:grpSpPr>
          <a:xfrm rot="2395509">
            <a:off x="1042623" y="1261797"/>
            <a:ext cx="274395" cy="287888"/>
            <a:chOff x="2772212" y="2822146"/>
            <a:chExt cx="274389" cy="287882"/>
          </a:xfrm>
        </p:grpSpPr>
        <p:sp>
          <p:nvSpPr>
            <p:cNvPr id="302" name="Google Shape;302;p3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5057-A948-4998-BB95-BE3CFCF0BDC3}"/>
              </a:ext>
            </a:extLst>
          </p:cNvPr>
          <p:cNvSpPr>
            <a:spLocks noGrp="1"/>
          </p:cNvSpPr>
          <p:nvPr>
            <p:ph type="title"/>
          </p:nvPr>
        </p:nvSpPr>
        <p:spPr>
          <a:xfrm>
            <a:off x="305075" y="112247"/>
            <a:ext cx="8361616" cy="482700"/>
          </a:xfrm>
        </p:spPr>
        <p:txBody>
          <a:bodyPr/>
          <a:lstStyle/>
          <a:p>
            <a:r>
              <a:rPr lang="en-US" sz="2000"/>
              <a:t>We will take an example to demonstrate how Round Robin CPU Scheduling works.</a:t>
            </a:r>
          </a:p>
        </p:txBody>
      </p:sp>
      <p:pic>
        <p:nvPicPr>
          <p:cNvPr id="4" name="Picture 4" descr="Table&#10;&#10;Description automatically generated">
            <a:extLst>
              <a:ext uri="{FF2B5EF4-FFF2-40B4-BE49-F238E27FC236}">
                <a16:creationId xmlns:a16="http://schemas.microsoft.com/office/drawing/2014/main" id="{4D2899EB-B150-4F76-922E-5C3C53A7AED5}"/>
              </a:ext>
            </a:extLst>
          </p:cNvPr>
          <p:cNvPicPr>
            <a:picLocks noChangeAspect="1"/>
          </p:cNvPicPr>
          <p:nvPr/>
        </p:nvPicPr>
        <p:blipFill>
          <a:blip r:embed="rId2"/>
          <a:stretch>
            <a:fillRect/>
          </a:stretch>
        </p:blipFill>
        <p:spPr>
          <a:xfrm>
            <a:off x="303756" y="944951"/>
            <a:ext cx="4418555" cy="2071453"/>
          </a:xfrm>
          <a:prstGeom prst="rect">
            <a:avLst/>
          </a:prstGeom>
        </p:spPr>
      </p:pic>
      <p:sp>
        <p:nvSpPr>
          <p:cNvPr id="6" name="TextBox 5">
            <a:extLst>
              <a:ext uri="{FF2B5EF4-FFF2-40B4-BE49-F238E27FC236}">
                <a16:creationId xmlns:a16="http://schemas.microsoft.com/office/drawing/2014/main" id="{4FB92F28-09E5-40FB-8DB2-3AF86178EE6E}"/>
              </a:ext>
            </a:extLst>
          </p:cNvPr>
          <p:cNvSpPr txBox="1"/>
          <p:nvPr/>
        </p:nvSpPr>
        <p:spPr>
          <a:xfrm>
            <a:off x="4985359" y="448588"/>
            <a:ext cx="4230666"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Based on  the Gantt chart we calculate the following</a:t>
            </a:r>
          </a:p>
          <a:p>
            <a:r>
              <a:rPr lang="en-US">
                <a:solidFill>
                  <a:schemeClr val="tx2"/>
                </a:solidFill>
              </a:rPr>
              <a:t>Turnaround Time= Completion time – Arrival time </a:t>
            </a:r>
          </a:p>
          <a:p>
            <a:endParaRPr lang="en-US">
              <a:solidFill>
                <a:schemeClr val="tx2"/>
              </a:solidFill>
            </a:endParaRPr>
          </a:p>
          <a:p>
            <a:r>
              <a:rPr lang="en-US">
                <a:solidFill>
                  <a:schemeClr val="tx2"/>
                </a:solidFill>
              </a:rPr>
              <a:t>P1= 25-0 =0</a:t>
            </a:r>
          </a:p>
          <a:p>
            <a:r>
              <a:rPr lang="en-US">
                <a:solidFill>
                  <a:schemeClr val="tx2"/>
                </a:solidFill>
              </a:rPr>
              <a:t>P2= 11-1=10</a:t>
            </a:r>
          </a:p>
          <a:p>
            <a:r>
              <a:rPr lang="en-US">
                <a:solidFill>
                  <a:schemeClr val="tx2"/>
                </a:solidFill>
              </a:rPr>
              <a:t>P3= 29-2 = 27</a:t>
            </a:r>
          </a:p>
          <a:p>
            <a:r>
              <a:rPr lang="en-US">
                <a:solidFill>
                  <a:schemeClr val="tx2"/>
                </a:solidFill>
              </a:rPr>
              <a:t>P4= 34-3=31</a:t>
            </a:r>
          </a:p>
          <a:p>
            <a:endParaRPr lang="en-US">
              <a:solidFill>
                <a:schemeClr val="tx2"/>
              </a:solidFill>
            </a:endParaRPr>
          </a:p>
          <a:p>
            <a:r>
              <a:rPr lang="en-US">
                <a:solidFill>
                  <a:schemeClr val="tx2"/>
                </a:solidFill>
              </a:rPr>
              <a:t>Average Turnaround Time= 0+10+27+31/4</a:t>
            </a:r>
          </a:p>
          <a:p>
            <a:r>
              <a:rPr lang="en-US">
                <a:solidFill>
                  <a:schemeClr val="tx2"/>
                </a:solidFill>
              </a:rPr>
              <a:t>                                             =17</a:t>
            </a:r>
          </a:p>
          <a:p>
            <a:endParaRPr lang="en-US">
              <a:solidFill>
                <a:schemeClr val="tx2"/>
              </a:solidFill>
            </a:endParaRPr>
          </a:p>
          <a:p>
            <a:endParaRPr lang="en-US">
              <a:solidFill>
                <a:schemeClr val="tx2"/>
              </a:solidFill>
            </a:endParaRPr>
          </a:p>
          <a:p>
            <a:r>
              <a:rPr lang="en-US">
                <a:solidFill>
                  <a:schemeClr val="tx2"/>
                </a:solidFill>
              </a:rPr>
              <a:t>Waiting Time = Turnaround time – Burst Time </a:t>
            </a:r>
          </a:p>
          <a:p>
            <a:endParaRPr lang="en-US">
              <a:solidFill>
                <a:schemeClr val="tx2"/>
              </a:solidFill>
            </a:endParaRPr>
          </a:p>
          <a:p>
            <a:r>
              <a:rPr lang="en-US">
                <a:solidFill>
                  <a:schemeClr val="tx2"/>
                </a:solidFill>
              </a:rPr>
              <a:t>P1= 25-8=17</a:t>
            </a:r>
          </a:p>
          <a:p>
            <a:r>
              <a:rPr lang="en-US">
                <a:solidFill>
                  <a:schemeClr val="tx2"/>
                </a:solidFill>
              </a:rPr>
              <a:t>P2=10-5=5</a:t>
            </a:r>
          </a:p>
          <a:p>
            <a:r>
              <a:rPr lang="en-US">
                <a:solidFill>
                  <a:schemeClr val="tx2"/>
                </a:solidFill>
              </a:rPr>
              <a:t>P3=27-10=17</a:t>
            </a:r>
          </a:p>
          <a:p>
            <a:r>
              <a:rPr lang="en-US">
                <a:solidFill>
                  <a:schemeClr val="tx2"/>
                </a:solidFill>
              </a:rPr>
              <a:t>P4=31-11=20</a:t>
            </a:r>
          </a:p>
          <a:p>
            <a:r>
              <a:rPr lang="en-US">
                <a:solidFill>
                  <a:schemeClr val="tx2"/>
                </a:solidFill>
              </a:rPr>
              <a:t>Average Waiting Time=17+5+17+20/4</a:t>
            </a:r>
          </a:p>
          <a:p>
            <a:r>
              <a:rPr lang="en-US">
                <a:solidFill>
                  <a:schemeClr val="tx2"/>
                </a:solidFill>
              </a:rPr>
              <a:t>                                       =14.75</a:t>
            </a:r>
          </a:p>
          <a:p>
            <a:endParaRPr lang="en-US">
              <a:solidFill>
                <a:schemeClr val="tx2"/>
              </a:solidFill>
            </a:endParaRPr>
          </a:p>
          <a:p>
            <a:endParaRPr lang="en-US"/>
          </a:p>
        </p:txBody>
      </p:sp>
      <p:pic>
        <p:nvPicPr>
          <p:cNvPr id="7" name="Picture 7" descr="Table&#10;&#10;Description automatically generated">
            <a:extLst>
              <a:ext uri="{FF2B5EF4-FFF2-40B4-BE49-F238E27FC236}">
                <a16:creationId xmlns:a16="http://schemas.microsoft.com/office/drawing/2014/main" id="{B38BF85E-42CE-4D0E-A736-269813635A61}"/>
              </a:ext>
            </a:extLst>
          </p:cNvPr>
          <p:cNvPicPr>
            <a:picLocks noChangeAspect="1"/>
          </p:cNvPicPr>
          <p:nvPr/>
        </p:nvPicPr>
        <p:blipFill>
          <a:blip r:embed="rId3"/>
          <a:stretch>
            <a:fillRect/>
          </a:stretch>
        </p:blipFill>
        <p:spPr>
          <a:xfrm>
            <a:off x="796968" y="4097462"/>
            <a:ext cx="3690480" cy="823816"/>
          </a:xfrm>
          <a:prstGeom prst="rect">
            <a:avLst/>
          </a:prstGeom>
        </p:spPr>
      </p:pic>
      <p:sp>
        <p:nvSpPr>
          <p:cNvPr id="8" name="TextBox 7">
            <a:extLst>
              <a:ext uri="{FF2B5EF4-FFF2-40B4-BE49-F238E27FC236}">
                <a16:creationId xmlns:a16="http://schemas.microsoft.com/office/drawing/2014/main" id="{613F5324-07EC-43F5-BBA0-2D12930EB3EE}"/>
              </a:ext>
            </a:extLst>
          </p:cNvPr>
          <p:cNvSpPr txBox="1"/>
          <p:nvPr/>
        </p:nvSpPr>
        <p:spPr>
          <a:xfrm>
            <a:off x="180453" y="3135813"/>
            <a:ext cx="49352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In the following explained example, we have 4 processes with process ID P1, P2, P3, and P4. The arrival time and burst time of the </a:t>
            </a:r>
            <a:r>
              <a:rPr lang="en-US" err="1">
                <a:solidFill>
                  <a:schemeClr val="tx2"/>
                </a:solidFill>
              </a:rPr>
              <a:t>proceses</a:t>
            </a:r>
            <a:r>
              <a:rPr lang="en-US">
                <a:solidFill>
                  <a:schemeClr val="tx2"/>
                </a:solidFill>
              </a:rPr>
              <a:t> are given table and quantum time is 6.</a:t>
            </a:r>
          </a:p>
          <a:p>
            <a:br>
              <a:rPr lang="en-US"/>
            </a:br>
            <a:endParaRPr lang="en-US"/>
          </a:p>
        </p:txBody>
      </p:sp>
    </p:spTree>
    <p:extLst>
      <p:ext uri="{BB962C8B-B14F-4D97-AF65-F5344CB8AC3E}">
        <p14:creationId xmlns:p14="http://schemas.microsoft.com/office/powerpoint/2010/main" val="192626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B7E-3CFE-4DBE-8CC4-F2716016BB12}"/>
              </a:ext>
            </a:extLst>
          </p:cNvPr>
          <p:cNvSpPr>
            <a:spLocks noGrp="1"/>
          </p:cNvSpPr>
          <p:nvPr>
            <p:ph type="title"/>
          </p:nvPr>
        </p:nvSpPr>
        <p:spPr>
          <a:xfrm>
            <a:off x="521574" y="925375"/>
            <a:ext cx="7704000" cy="482700"/>
          </a:xfrm>
        </p:spPr>
        <p:txBody>
          <a:bodyPr/>
          <a:lstStyle/>
          <a:p>
            <a:pPr algn="ctr"/>
            <a:r>
              <a:rPr lang="en-US"/>
              <a:t>First- Come, First-Served (FCFS)</a:t>
            </a:r>
            <a:br>
              <a:rPr lang="en-US"/>
            </a:br>
            <a:r>
              <a:rPr lang="en-US"/>
              <a:t>Scheduling</a:t>
            </a:r>
          </a:p>
          <a:p>
            <a:pPr algn="ctr"/>
            <a:endParaRPr lang="en-US"/>
          </a:p>
        </p:txBody>
      </p:sp>
      <p:sp>
        <p:nvSpPr>
          <p:cNvPr id="3" name="Text Placeholder 2">
            <a:extLst>
              <a:ext uri="{FF2B5EF4-FFF2-40B4-BE49-F238E27FC236}">
                <a16:creationId xmlns:a16="http://schemas.microsoft.com/office/drawing/2014/main" id="{8CA9C8A5-D6F3-412A-91C4-35A813DA66B5}"/>
              </a:ext>
            </a:extLst>
          </p:cNvPr>
          <p:cNvSpPr>
            <a:spLocks noGrp="1"/>
          </p:cNvSpPr>
          <p:nvPr>
            <p:ph type="body" idx="1"/>
          </p:nvPr>
        </p:nvSpPr>
        <p:spPr>
          <a:xfrm>
            <a:off x="674187" y="1546432"/>
            <a:ext cx="7968443" cy="2675400"/>
          </a:xfrm>
        </p:spPr>
        <p:txBody>
          <a:bodyPr/>
          <a:lstStyle/>
          <a:p>
            <a:pPr marL="152400" indent="0">
              <a:buNone/>
            </a:pPr>
            <a:r>
              <a:rPr lang="en-US" b="1">
                <a:latin typeface="Times New Roman"/>
              </a:rPr>
              <a:t>First Come First Serve (FCFS)</a:t>
            </a:r>
            <a:r>
              <a:rPr lang="en-US">
                <a:latin typeface="Times New Roman"/>
              </a:rPr>
              <a:t> is an operating system scheduling algorithm that automatically executes queued requests and processes in order of their arrival. It is the easiest and simplest CPU scheduling algorithm. In this type of algorithm, processes which requests the CPU first get the CPU allocation first. This is managed with a FIFO queue. The full form of FCFS is First Come First Serve.</a:t>
            </a:r>
          </a:p>
          <a:p>
            <a:pPr marL="152400" indent="0">
              <a:buNone/>
            </a:pPr>
            <a:endParaRPr lang="en-US">
              <a:latin typeface="Times New Roman"/>
            </a:endParaRPr>
          </a:p>
          <a:p>
            <a:pPr marL="152400" indent="0">
              <a:buNone/>
            </a:pPr>
            <a:r>
              <a:rPr lang="en-US">
                <a:latin typeface="Times New Roman"/>
              </a:rPr>
              <a:t>As the process enters the ready queue, its PCB (Process Control Block) is linked with the tail of the queue and, when the CPU becomes free, it should be assigned to the process at the beginning of the queue.</a:t>
            </a:r>
          </a:p>
          <a:p>
            <a:pPr marL="152400" indent="0">
              <a:buNone/>
            </a:pPr>
            <a:endParaRPr lang="en-US">
              <a:latin typeface="Times New Roman"/>
            </a:endParaRPr>
          </a:p>
          <a:p>
            <a:pPr marL="152400" indent="0">
              <a:buNone/>
            </a:pPr>
            <a:r>
              <a:rPr lang="en-US">
                <a:latin typeface="Times New Roman"/>
              </a:rPr>
              <a:t>The job which comes first in the ready queue will get the CPU first. The lesser the arrival time of the job, the sooner will the job get the CPU. FCFS scheduling may cause the problem of starvation if the burst time of the first process is the longest among all the jobs.</a:t>
            </a:r>
          </a:p>
          <a:p>
            <a:endParaRPr lang="en-US"/>
          </a:p>
          <a:p>
            <a:endParaRPr lang="en-US"/>
          </a:p>
        </p:txBody>
      </p:sp>
    </p:spTree>
    <p:extLst>
      <p:ext uri="{BB962C8B-B14F-4D97-AF65-F5344CB8AC3E}">
        <p14:creationId xmlns:p14="http://schemas.microsoft.com/office/powerpoint/2010/main" val="174185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6869-3FF1-4FC1-AD4A-D7020564A21E}"/>
              </a:ext>
            </a:extLst>
          </p:cNvPr>
          <p:cNvSpPr>
            <a:spLocks noGrp="1"/>
          </p:cNvSpPr>
          <p:nvPr>
            <p:ph type="title"/>
          </p:nvPr>
        </p:nvSpPr>
        <p:spPr>
          <a:xfrm>
            <a:off x="3233034" y="88761"/>
            <a:ext cx="7704000" cy="482700"/>
          </a:xfrm>
        </p:spPr>
        <p:txBody>
          <a:bodyPr/>
          <a:lstStyle/>
          <a:p>
            <a:r>
              <a:rPr lang="en-US"/>
              <a:t>Working </a:t>
            </a:r>
          </a:p>
        </p:txBody>
      </p:sp>
      <p:sp>
        <p:nvSpPr>
          <p:cNvPr id="3" name="Text Placeholder 2">
            <a:extLst>
              <a:ext uri="{FF2B5EF4-FFF2-40B4-BE49-F238E27FC236}">
                <a16:creationId xmlns:a16="http://schemas.microsoft.com/office/drawing/2014/main" id="{E8201801-B566-4CF8-AE1B-577E77EB3DF0}"/>
              </a:ext>
            </a:extLst>
          </p:cNvPr>
          <p:cNvSpPr>
            <a:spLocks noGrp="1"/>
          </p:cNvSpPr>
          <p:nvPr>
            <p:ph type="body" idx="1"/>
          </p:nvPr>
        </p:nvSpPr>
        <p:spPr>
          <a:xfrm>
            <a:off x="62383" y="542030"/>
            <a:ext cx="8951871" cy="2675400"/>
          </a:xfrm>
        </p:spPr>
        <p:txBody>
          <a:bodyPr/>
          <a:lstStyle/>
          <a:p>
            <a:pPr marL="152400" indent="0">
              <a:buNone/>
            </a:pPr>
            <a:r>
              <a:rPr lang="en-US" b="1">
                <a:latin typeface="Times New Roman"/>
              </a:rPr>
              <a:t>Step 1</a:t>
            </a:r>
            <a:r>
              <a:rPr lang="en-US">
                <a:latin typeface="Times New Roman"/>
              </a:rPr>
              <a:t> : Input the number of processes required to be scheduled using FCFS, burst time for each process and its arrival time.</a:t>
            </a:r>
            <a:endParaRPr lang="en-US"/>
          </a:p>
          <a:p>
            <a:pPr marL="152400" indent="0">
              <a:buNone/>
            </a:pPr>
            <a:endParaRPr lang="en-US">
              <a:latin typeface="Times New Roman"/>
            </a:endParaRPr>
          </a:p>
          <a:p>
            <a:pPr marL="152400" indent="0">
              <a:buNone/>
            </a:pPr>
            <a:r>
              <a:rPr lang="en-US" b="1">
                <a:latin typeface="Times New Roman"/>
              </a:rPr>
              <a:t>Step 2</a:t>
            </a:r>
            <a:r>
              <a:rPr lang="en-US">
                <a:latin typeface="Times New Roman"/>
              </a:rPr>
              <a:t> : Using enhanced bubble sort technique, sort the all given processes in ascending order according to arrival time in a ready queue.</a:t>
            </a:r>
          </a:p>
          <a:p>
            <a:pPr marL="152400" indent="0">
              <a:buNone/>
            </a:pPr>
            <a:endParaRPr lang="en-US">
              <a:latin typeface="Times New Roman"/>
            </a:endParaRPr>
          </a:p>
          <a:p>
            <a:pPr marL="152400" indent="0">
              <a:buNone/>
            </a:pPr>
            <a:r>
              <a:rPr lang="en-US" b="1">
                <a:latin typeface="Times New Roman"/>
              </a:rPr>
              <a:t>Step 3</a:t>
            </a:r>
            <a:r>
              <a:rPr lang="en-US">
                <a:latin typeface="Times New Roman"/>
              </a:rPr>
              <a:t> : Calculate the Finish Time, Turn Around Time and Waiting Time for each process which in turn help to calculate Average Waiting Time and Average Turn Around Time required by CPU to schedule given set of process using FCFS.</a:t>
            </a:r>
          </a:p>
          <a:p>
            <a:pPr marL="152400" indent="0">
              <a:buNone/>
            </a:pPr>
            <a:endParaRPr lang="en-US">
              <a:latin typeface="Times New Roman"/>
            </a:endParaRPr>
          </a:p>
          <a:p>
            <a:pPr marL="152400" indent="0">
              <a:buNone/>
            </a:pPr>
            <a:r>
              <a:rPr lang="en-US" b="1">
                <a:latin typeface="Times New Roman"/>
              </a:rPr>
              <a:t>Step 4</a:t>
            </a:r>
            <a:r>
              <a:rPr lang="en-US">
                <a:latin typeface="Times New Roman"/>
              </a:rPr>
              <a:t> : Process with less arrival time comes first and gets scheduled first by the CPU.</a:t>
            </a:r>
          </a:p>
          <a:p>
            <a:pPr marL="152400" indent="0">
              <a:buNone/>
            </a:pPr>
            <a:endParaRPr lang="en-US">
              <a:latin typeface="Times New Roman"/>
            </a:endParaRPr>
          </a:p>
          <a:p>
            <a:pPr marL="152400" indent="0">
              <a:buNone/>
            </a:pPr>
            <a:r>
              <a:rPr lang="en-US" b="1">
                <a:latin typeface="Times New Roman"/>
              </a:rPr>
              <a:t>Step 5</a:t>
            </a:r>
            <a:r>
              <a:rPr lang="en-US">
                <a:latin typeface="Times New Roman"/>
              </a:rPr>
              <a:t> : Calculate the Average Waiting Time and Average Turn Around Time.</a:t>
            </a:r>
          </a:p>
          <a:p>
            <a:pPr marL="152400" indent="0" algn="just">
              <a:buNone/>
            </a:pPr>
            <a:r>
              <a:rPr lang="en-US"/>
              <a:t>  </a:t>
            </a:r>
            <a:r>
              <a:rPr lang="en-US">
                <a:latin typeface="Times New Roman"/>
              </a:rPr>
              <a:t>Turn Around Time = Completion Time - Arrival Time   </a:t>
            </a:r>
          </a:p>
          <a:p>
            <a:pPr marL="152400" indent="0" algn="just">
              <a:buNone/>
            </a:pPr>
            <a:r>
              <a:rPr lang="en-US">
                <a:latin typeface="Times New Roman"/>
              </a:rPr>
              <a:t>   Waiting Time = Turnaround time - Burst Time  </a:t>
            </a:r>
          </a:p>
          <a:p>
            <a:endParaRPr lang="en-US">
              <a:latin typeface="Times New Roman"/>
            </a:endParaRPr>
          </a:p>
          <a:p>
            <a:pPr marL="152400" indent="0">
              <a:buNone/>
            </a:pPr>
            <a:r>
              <a:rPr lang="en-US">
                <a:latin typeface="Times New Roman"/>
              </a:rPr>
              <a:t>It is easy to implement and use. However, this method is poor in performance, and the general wait time is quite high.</a:t>
            </a:r>
          </a:p>
          <a:p>
            <a:endParaRPr lang="en-US">
              <a:latin typeface="Times New Roman"/>
            </a:endParaRPr>
          </a:p>
          <a:p>
            <a:endParaRPr lang="en-US"/>
          </a:p>
          <a:p>
            <a:pPr marL="152400" indent="0">
              <a:buNone/>
            </a:pPr>
            <a:endParaRPr lang="en-US" b="1"/>
          </a:p>
          <a:p>
            <a:endParaRPr lang="en-US"/>
          </a:p>
        </p:txBody>
      </p:sp>
    </p:spTree>
    <p:extLst>
      <p:ext uri="{BB962C8B-B14F-4D97-AF65-F5344CB8AC3E}">
        <p14:creationId xmlns:p14="http://schemas.microsoft.com/office/powerpoint/2010/main" val="91438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07FE-010E-4D33-8B71-08F4C851B8D8}"/>
              </a:ext>
            </a:extLst>
          </p:cNvPr>
          <p:cNvSpPr>
            <a:spLocks noGrp="1"/>
          </p:cNvSpPr>
          <p:nvPr>
            <p:ph type="title"/>
          </p:nvPr>
        </p:nvSpPr>
        <p:spPr>
          <a:xfrm>
            <a:off x="720000" y="143562"/>
            <a:ext cx="8424246" cy="482700"/>
          </a:xfrm>
        </p:spPr>
        <p:txBody>
          <a:bodyPr/>
          <a:lstStyle/>
          <a:p>
            <a:r>
              <a:rPr lang="en-US" sz="2400"/>
              <a:t>We will take an example to demonstrate how FCFS CPU Scheduling works.</a:t>
            </a:r>
          </a:p>
        </p:txBody>
      </p:sp>
      <p:pic>
        <p:nvPicPr>
          <p:cNvPr id="4" name="Picture 4" descr="Table&#10;&#10;Description automatically generated">
            <a:extLst>
              <a:ext uri="{FF2B5EF4-FFF2-40B4-BE49-F238E27FC236}">
                <a16:creationId xmlns:a16="http://schemas.microsoft.com/office/drawing/2014/main" id="{3ADD77DB-8885-4D28-826F-0CC291E6C138}"/>
              </a:ext>
            </a:extLst>
          </p:cNvPr>
          <p:cNvPicPr>
            <a:picLocks noChangeAspect="1"/>
          </p:cNvPicPr>
          <p:nvPr/>
        </p:nvPicPr>
        <p:blipFill>
          <a:blip r:embed="rId2"/>
          <a:stretch>
            <a:fillRect/>
          </a:stretch>
        </p:blipFill>
        <p:spPr>
          <a:xfrm>
            <a:off x="303757" y="1046113"/>
            <a:ext cx="4144548" cy="2025704"/>
          </a:xfrm>
          <a:prstGeom prst="rect">
            <a:avLst/>
          </a:prstGeom>
        </p:spPr>
      </p:pic>
      <p:sp>
        <p:nvSpPr>
          <p:cNvPr id="6" name="TextBox 5">
            <a:extLst>
              <a:ext uri="{FF2B5EF4-FFF2-40B4-BE49-F238E27FC236}">
                <a16:creationId xmlns:a16="http://schemas.microsoft.com/office/drawing/2014/main" id="{A6C5D2FF-B1A7-45DF-8CA3-4E3E99AC3AC3}"/>
              </a:ext>
            </a:extLst>
          </p:cNvPr>
          <p:cNvSpPr txBox="1"/>
          <p:nvPr/>
        </p:nvSpPr>
        <p:spPr>
          <a:xfrm>
            <a:off x="241126" y="3392205"/>
            <a:ext cx="448118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In the following example, we have 4 processes with process ID P0, P1, P2, and P3. The arrival time of P0 is 0, P1 is 1, P2 is 2, and P3 is 3. The arrival time and burst time of the processes are given in the above table.</a:t>
            </a:r>
          </a:p>
        </p:txBody>
      </p:sp>
      <p:pic>
        <p:nvPicPr>
          <p:cNvPr id="7" name="Picture 7" descr="Table&#10;&#10;Description automatically generated">
            <a:extLst>
              <a:ext uri="{FF2B5EF4-FFF2-40B4-BE49-F238E27FC236}">
                <a16:creationId xmlns:a16="http://schemas.microsoft.com/office/drawing/2014/main" id="{F0E2A3CC-7329-4D82-BAEE-524B59C01326}"/>
              </a:ext>
            </a:extLst>
          </p:cNvPr>
          <p:cNvPicPr>
            <a:picLocks noChangeAspect="1"/>
          </p:cNvPicPr>
          <p:nvPr/>
        </p:nvPicPr>
        <p:blipFill>
          <a:blip r:embed="rId3"/>
          <a:stretch>
            <a:fillRect/>
          </a:stretch>
        </p:blipFill>
        <p:spPr>
          <a:xfrm>
            <a:off x="5055818" y="847801"/>
            <a:ext cx="3463445" cy="942692"/>
          </a:xfrm>
          <a:prstGeom prst="rect">
            <a:avLst/>
          </a:prstGeom>
        </p:spPr>
      </p:pic>
      <p:sp>
        <p:nvSpPr>
          <p:cNvPr id="8" name="TextBox 7">
            <a:extLst>
              <a:ext uri="{FF2B5EF4-FFF2-40B4-BE49-F238E27FC236}">
                <a16:creationId xmlns:a16="http://schemas.microsoft.com/office/drawing/2014/main" id="{F6C199BE-0DA9-4C8F-AC6D-2874AAEBF586}"/>
              </a:ext>
            </a:extLst>
          </p:cNvPr>
          <p:cNvSpPr txBox="1"/>
          <p:nvPr/>
        </p:nvSpPr>
        <p:spPr>
          <a:xfrm>
            <a:off x="4932515" y="1922354"/>
            <a:ext cx="408974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 Waiting Time = Turnaround time – Burst Time</a:t>
            </a:r>
          </a:p>
          <a:p>
            <a:r>
              <a:rPr lang="en-US">
                <a:solidFill>
                  <a:schemeClr val="tx2"/>
                </a:solidFill>
              </a:rPr>
              <a:t> Turnaround Time = Completion time – Arrival time </a:t>
            </a:r>
          </a:p>
          <a:p>
            <a:endParaRPr lang="en-US">
              <a:solidFill>
                <a:schemeClr val="tx2"/>
              </a:solidFill>
            </a:endParaRPr>
          </a:p>
          <a:p>
            <a:r>
              <a:rPr lang="en-US">
                <a:solidFill>
                  <a:schemeClr val="tx2"/>
                </a:solidFill>
              </a:rPr>
              <a:t>Based on  the Gantt chart we calculate the following</a:t>
            </a:r>
          </a:p>
          <a:p>
            <a:endParaRPr lang="en-US">
              <a:solidFill>
                <a:schemeClr val="tx2"/>
              </a:solidFill>
            </a:endParaRPr>
          </a:p>
          <a:p>
            <a:r>
              <a:rPr lang="en-US">
                <a:solidFill>
                  <a:schemeClr val="tx2"/>
                </a:solidFill>
              </a:rPr>
              <a:t>Average Waiting Time = 0+5+12+21/4</a:t>
            </a:r>
          </a:p>
          <a:p>
            <a:r>
              <a:rPr lang="en-US">
                <a:solidFill>
                  <a:schemeClr val="tx2"/>
                </a:solidFill>
              </a:rPr>
              <a:t>                                         = 38/4</a:t>
            </a:r>
          </a:p>
          <a:p>
            <a:r>
              <a:rPr lang="en-US">
                <a:solidFill>
                  <a:schemeClr val="tx2"/>
                </a:solidFill>
              </a:rPr>
              <a:t>                                          = 9.5</a:t>
            </a:r>
          </a:p>
          <a:p>
            <a:endParaRPr lang="en-US">
              <a:solidFill>
                <a:schemeClr val="tx2"/>
              </a:solidFill>
            </a:endParaRPr>
          </a:p>
          <a:p>
            <a:r>
              <a:rPr lang="en-US">
                <a:solidFill>
                  <a:schemeClr val="tx2"/>
                </a:solidFill>
              </a:rPr>
              <a:t>Average Turnaround Time = 6+13+22+33/4</a:t>
            </a:r>
          </a:p>
          <a:p>
            <a:r>
              <a:rPr lang="en-US">
                <a:solidFill>
                  <a:schemeClr val="tx2"/>
                </a:solidFill>
              </a:rPr>
              <a:t>                                           =74/4</a:t>
            </a:r>
          </a:p>
          <a:p>
            <a:r>
              <a:rPr lang="en-US">
                <a:solidFill>
                  <a:schemeClr val="tx2"/>
                </a:solidFill>
              </a:rPr>
              <a:t>                                            = 18.5 </a:t>
            </a:r>
          </a:p>
          <a:p>
            <a:pPr algn="l"/>
            <a:endParaRPr lang="en-US">
              <a:solidFill>
                <a:schemeClr val="tx2"/>
              </a:solidFill>
            </a:endParaRPr>
          </a:p>
        </p:txBody>
      </p:sp>
    </p:spTree>
    <p:extLst>
      <p:ext uri="{BB962C8B-B14F-4D97-AF65-F5344CB8AC3E}">
        <p14:creationId xmlns:p14="http://schemas.microsoft.com/office/powerpoint/2010/main" val="112163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FDB5-0C3E-44A0-9619-323429E8B0EB}"/>
              </a:ext>
            </a:extLst>
          </p:cNvPr>
          <p:cNvSpPr>
            <a:spLocks noGrp="1"/>
          </p:cNvSpPr>
          <p:nvPr>
            <p:ph type="title"/>
          </p:nvPr>
        </p:nvSpPr>
        <p:spPr>
          <a:xfrm>
            <a:off x="1603683" y="490666"/>
            <a:ext cx="7704000" cy="482700"/>
          </a:xfrm>
        </p:spPr>
        <p:txBody>
          <a:bodyPr/>
          <a:lstStyle/>
          <a:p>
            <a:r>
              <a:rPr lang="en-US">
                <a:cs typeface="Times New Roman"/>
              </a:rPr>
              <a:t>Priority Scheduling </a:t>
            </a:r>
            <a:endParaRPr lang="en-US"/>
          </a:p>
        </p:txBody>
      </p:sp>
      <p:sp>
        <p:nvSpPr>
          <p:cNvPr id="6" name="TextBox 5">
            <a:extLst>
              <a:ext uri="{FF2B5EF4-FFF2-40B4-BE49-F238E27FC236}">
                <a16:creationId xmlns:a16="http://schemas.microsoft.com/office/drawing/2014/main" id="{4A142C8B-CE2A-4E54-84AD-843F4FF77425}"/>
              </a:ext>
            </a:extLst>
          </p:cNvPr>
          <p:cNvSpPr txBox="1"/>
          <p:nvPr/>
        </p:nvSpPr>
        <p:spPr>
          <a:xfrm>
            <a:off x="610838" y="1286882"/>
            <a:ext cx="727605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tx2"/>
                </a:solidFill>
                <a:latin typeface="Poppins"/>
              </a:rPr>
              <a:t>A CPU algorithm that schedules processes based on priority.</a:t>
            </a:r>
            <a:endParaRPr lang="en-US">
              <a:solidFill>
                <a:schemeClr val="tx2"/>
              </a:solidFill>
            </a:endParaRP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It used in Operating systems for performing batch processes.</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If two jobs having the same priority are READY, it works on a FIRST COME, FIRST SERVED basis.</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In priority scheduling, a number is assigned to each process that indicates its priority level.</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Lower the number, higher is the priority.</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In this type of scheduling algorithm, if a newer process arrives, that is having a higher priority than the currently running process, then the currently running process is preempted.</a:t>
            </a:r>
          </a:p>
          <a:p>
            <a:pPr marL="285750" indent="-285750">
              <a:buFont typeface="Wingdings"/>
              <a:buChar char="q"/>
            </a:pPr>
            <a:endParaRPr lang="en-US">
              <a:solidFill>
                <a:schemeClr val="tx2"/>
              </a:solidFill>
              <a:latin typeface="Poppins"/>
            </a:endParaRPr>
          </a:p>
        </p:txBody>
      </p:sp>
    </p:spTree>
    <p:extLst>
      <p:ext uri="{BB962C8B-B14F-4D97-AF65-F5344CB8AC3E}">
        <p14:creationId xmlns:p14="http://schemas.microsoft.com/office/powerpoint/2010/main" val="37219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0B86-4FF2-4F0D-B5C6-727119FF6E13}"/>
              </a:ext>
            </a:extLst>
          </p:cNvPr>
          <p:cNvSpPr>
            <a:spLocks noGrp="1"/>
          </p:cNvSpPr>
          <p:nvPr>
            <p:ph type="title"/>
          </p:nvPr>
        </p:nvSpPr>
        <p:spPr>
          <a:xfrm>
            <a:off x="2888568" y="182706"/>
            <a:ext cx="7704000" cy="482700"/>
          </a:xfrm>
        </p:spPr>
        <p:txBody>
          <a:bodyPr/>
          <a:lstStyle/>
          <a:p>
            <a:r>
              <a:rPr lang="en-US" sz="3600"/>
              <a:t>Working</a:t>
            </a:r>
          </a:p>
        </p:txBody>
      </p:sp>
      <p:sp>
        <p:nvSpPr>
          <p:cNvPr id="3" name="Text Placeholder 2">
            <a:extLst>
              <a:ext uri="{FF2B5EF4-FFF2-40B4-BE49-F238E27FC236}">
                <a16:creationId xmlns:a16="http://schemas.microsoft.com/office/drawing/2014/main" id="{2E7983D5-3051-48CB-B5E9-8DD515DDEB10}"/>
              </a:ext>
            </a:extLst>
          </p:cNvPr>
          <p:cNvSpPr>
            <a:spLocks noGrp="1"/>
          </p:cNvSpPr>
          <p:nvPr>
            <p:ph type="body" idx="1"/>
          </p:nvPr>
        </p:nvSpPr>
        <p:spPr>
          <a:xfrm>
            <a:off x="258103" y="542030"/>
            <a:ext cx="8685694" cy="2675400"/>
          </a:xfrm>
        </p:spPr>
        <p:txBody>
          <a:bodyPr/>
          <a:lstStyle/>
          <a:p>
            <a:pPr marL="152400" indent="0">
              <a:buNone/>
            </a:pPr>
            <a:endParaRPr lang="en-US"/>
          </a:p>
          <a:p>
            <a:endParaRPr lang="en-US"/>
          </a:p>
          <a:p>
            <a:endParaRPr lang="en-US"/>
          </a:p>
          <a:p>
            <a:endParaRPr lang="en-US"/>
          </a:p>
        </p:txBody>
      </p:sp>
      <p:sp>
        <p:nvSpPr>
          <p:cNvPr id="4" name="TextBox 3">
            <a:extLst>
              <a:ext uri="{FF2B5EF4-FFF2-40B4-BE49-F238E27FC236}">
                <a16:creationId xmlns:a16="http://schemas.microsoft.com/office/drawing/2014/main" id="{2E8BD6F6-427B-4D99-9705-DD3750C5A2FC}"/>
              </a:ext>
            </a:extLst>
          </p:cNvPr>
          <p:cNvSpPr txBox="1"/>
          <p:nvPr/>
        </p:nvSpPr>
        <p:spPr>
          <a:xfrm>
            <a:off x="628650" y="1057275"/>
            <a:ext cx="76581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rgbClr val="FFFFFF"/>
                </a:solidFill>
                <a:latin typeface="urw-din"/>
              </a:rPr>
              <a:t>First input the processes with their arrival time, burst time and priority.</a:t>
            </a:r>
            <a:endParaRPr lang="en-US" sz="1600"/>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First process will schedule, which have the lowest arrival time, if two or more processes will have lowest arrival time, then whoever has higher priority will schedule first.</a:t>
            </a:r>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Now further processes will be schedule according to the arrival time and priority of the process. (Here we are assuming that lower the priority number having higher priority). If two process priority are same then sort according to process number.</a:t>
            </a:r>
            <a:br>
              <a:rPr lang="en-US" sz="1600">
                <a:latin typeface="urw-din"/>
              </a:rPr>
            </a:br>
            <a:r>
              <a:rPr lang="en-US" sz="1600" b="1">
                <a:solidFill>
                  <a:srgbClr val="FFFFFF"/>
                </a:solidFill>
                <a:latin typeface="urw-din"/>
              </a:rPr>
              <a:t>Note:</a:t>
            </a:r>
            <a:r>
              <a:rPr lang="en-US" sz="1600">
                <a:solidFill>
                  <a:srgbClr val="FFFFFF"/>
                </a:solidFill>
                <a:latin typeface="urw-din"/>
              </a:rPr>
              <a:t> In the question, They will clearly mention, which number will have higher priority and which number will have lower priority.</a:t>
            </a:r>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Once all the processes have been arrived, we can schedule them based on their priority.</a:t>
            </a:r>
          </a:p>
        </p:txBody>
      </p:sp>
    </p:spTree>
    <p:extLst>
      <p:ext uri="{BB962C8B-B14F-4D97-AF65-F5344CB8AC3E}">
        <p14:creationId xmlns:p14="http://schemas.microsoft.com/office/powerpoint/2010/main" val="217410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FBC0-AFFE-4B5E-A65A-DB42A1473CBF}"/>
              </a:ext>
            </a:extLst>
          </p:cNvPr>
          <p:cNvSpPr>
            <a:spLocks noGrp="1"/>
          </p:cNvSpPr>
          <p:nvPr>
            <p:ph type="title"/>
          </p:nvPr>
        </p:nvSpPr>
        <p:spPr>
          <a:xfrm>
            <a:off x="586911" y="409740"/>
            <a:ext cx="8275500" cy="717563"/>
          </a:xfrm>
        </p:spPr>
        <p:txBody>
          <a:bodyPr/>
          <a:lstStyle/>
          <a:p>
            <a:r>
              <a:rPr lang="en-US" sz="2800"/>
              <a:t>We will take an example to demonstrate how Priority CPU Scheduling works.</a:t>
            </a:r>
          </a:p>
          <a:p>
            <a:endParaRPr lang="en-US"/>
          </a:p>
        </p:txBody>
      </p:sp>
      <p:pic>
        <p:nvPicPr>
          <p:cNvPr id="3" name="Picture 5">
            <a:extLst>
              <a:ext uri="{FF2B5EF4-FFF2-40B4-BE49-F238E27FC236}">
                <a16:creationId xmlns:a16="http://schemas.microsoft.com/office/drawing/2014/main" id="{153635A2-C3AD-470D-9467-9A4583500172}"/>
              </a:ext>
            </a:extLst>
          </p:cNvPr>
          <p:cNvPicPr>
            <a:picLocks noChangeAspect="1"/>
          </p:cNvPicPr>
          <p:nvPr/>
        </p:nvPicPr>
        <p:blipFill>
          <a:blip r:embed="rId2"/>
          <a:stretch>
            <a:fillRect/>
          </a:stretch>
        </p:blipFill>
        <p:spPr>
          <a:xfrm>
            <a:off x="2477621" y="1231832"/>
            <a:ext cx="3734920" cy="1662903"/>
          </a:xfrm>
          <a:prstGeom prst="rect">
            <a:avLst/>
          </a:prstGeom>
        </p:spPr>
      </p:pic>
      <p:sp>
        <p:nvSpPr>
          <p:cNvPr id="6" name="TextBox 5">
            <a:extLst>
              <a:ext uri="{FF2B5EF4-FFF2-40B4-BE49-F238E27FC236}">
                <a16:creationId xmlns:a16="http://schemas.microsoft.com/office/drawing/2014/main" id="{CEB540AD-4345-4472-93EC-BAAD36A16131}"/>
              </a:ext>
            </a:extLst>
          </p:cNvPr>
          <p:cNvSpPr txBox="1"/>
          <p:nvPr/>
        </p:nvSpPr>
        <p:spPr>
          <a:xfrm>
            <a:off x="964828" y="2990290"/>
            <a:ext cx="72815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system-ui"/>
              </a:rPr>
              <a:t>Consider the below table </a:t>
            </a:r>
            <a:r>
              <a:rPr lang="en-US" err="1">
                <a:solidFill>
                  <a:schemeClr val="tx2"/>
                </a:solidFill>
                <a:latin typeface="system-ui"/>
              </a:rPr>
              <a:t>fo</a:t>
            </a:r>
            <a:r>
              <a:rPr lang="en-US">
                <a:solidFill>
                  <a:schemeClr val="tx2"/>
                </a:solidFill>
                <a:latin typeface="system-ui"/>
              </a:rPr>
              <a:t> processes with their respective CPU burst times and the priorities. Based on the priority of the process CPU is </a:t>
            </a:r>
            <a:r>
              <a:rPr lang="en-US" err="1">
                <a:solidFill>
                  <a:schemeClr val="tx2"/>
                </a:solidFill>
                <a:latin typeface="system-ui"/>
              </a:rPr>
              <a:t>schedulted</a:t>
            </a:r>
            <a:r>
              <a:rPr lang="en-US">
                <a:solidFill>
                  <a:schemeClr val="tx2"/>
                </a:solidFill>
                <a:latin typeface="system-ui"/>
              </a:rPr>
              <a:t>, basically the process with the lowest priority is assigned first followed by the priority in ascending order for the process.</a:t>
            </a:r>
          </a:p>
          <a:p>
            <a:endParaRPr lang="en-US">
              <a:solidFill>
                <a:schemeClr val="tx2"/>
              </a:solidFill>
              <a:latin typeface="system-ui"/>
            </a:endParaRPr>
          </a:p>
          <a:p>
            <a:r>
              <a:rPr lang="en-US">
                <a:solidFill>
                  <a:schemeClr val="tx2"/>
                </a:solidFill>
                <a:latin typeface="system-ui"/>
              </a:rPr>
              <a:t>                                Gantt Chart</a:t>
            </a:r>
          </a:p>
          <a:p>
            <a:endParaRPr lang="en-US">
              <a:solidFill>
                <a:schemeClr val="tx2"/>
              </a:solidFill>
              <a:latin typeface="system-ui"/>
            </a:endParaRPr>
          </a:p>
        </p:txBody>
      </p:sp>
      <p:pic>
        <p:nvPicPr>
          <p:cNvPr id="9" name="Picture 9">
            <a:extLst>
              <a:ext uri="{FF2B5EF4-FFF2-40B4-BE49-F238E27FC236}">
                <a16:creationId xmlns:a16="http://schemas.microsoft.com/office/drawing/2014/main" id="{761309B2-4971-4F19-9186-E1B33F8C07CA}"/>
              </a:ext>
            </a:extLst>
          </p:cNvPr>
          <p:cNvPicPr>
            <a:picLocks noChangeAspect="1"/>
          </p:cNvPicPr>
          <p:nvPr/>
        </p:nvPicPr>
        <p:blipFill>
          <a:blip r:embed="rId3"/>
          <a:stretch>
            <a:fillRect/>
          </a:stretch>
        </p:blipFill>
        <p:spPr>
          <a:xfrm>
            <a:off x="1603561" y="4258480"/>
            <a:ext cx="3432361" cy="618637"/>
          </a:xfrm>
          <a:prstGeom prst="rect">
            <a:avLst/>
          </a:prstGeom>
        </p:spPr>
      </p:pic>
      <p:sp>
        <p:nvSpPr>
          <p:cNvPr id="10" name="TextBox 9">
            <a:extLst>
              <a:ext uri="{FF2B5EF4-FFF2-40B4-BE49-F238E27FC236}">
                <a16:creationId xmlns:a16="http://schemas.microsoft.com/office/drawing/2014/main" id="{48582602-2E4D-4223-94F2-2729E4D0F490}"/>
              </a:ext>
            </a:extLst>
          </p:cNvPr>
          <p:cNvSpPr txBox="1"/>
          <p:nvPr/>
        </p:nvSpPr>
        <p:spPr>
          <a:xfrm>
            <a:off x="5847790" y="4217334"/>
            <a:ext cx="31045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tx2"/>
                </a:solidFill>
              </a:rPr>
              <a:t>Average waiting time= (0+3+24+26)/4 = 13.25</a:t>
            </a:r>
          </a:p>
        </p:txBody>
      </p:sp>
    </p:spTree>
    <p:extLst>
      <p:ext uri="{BB962C8B-B14F-4D97-AF65-F5344CB8AC3E}">
        <p14:creationId xmlns:p14="http://schemas.microsoft.com/office/powerpoint/2010/main" val="281205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AF07-AB57-4445-A55A-218D31E48565}"/>
              </a:ext>
            </a:extLst>
          </p:cNvPr>
          <p:cNvSpPr>
            <a:spLocks noGrp="1"/>
          </p:cNvSpPr>
          <p:nvPr>
            <p:ph type="title"/>
          </p:nvPr>
        </p:nvSpPr>
        <p:spPr>
          <a:xfrm>
            <a:off x="508624" y="754205"/>
            <a:ext cx="8134582" cy="482700"/>
          </a:xfrm>
        </p:spPr>
        <p:txBody>
          <a:bodyPr/>
          <a:lstStyle/>
          <a:p>
            <a:r>
              <a:rPr lang="en-US"/>
              <a:t>INTRODUCTION TO MULTI LEVEL SCHEDULING</a:t>
            </a:r>
          </a:p>
        </p:txBody>
      </p:sp>
      <p:sp>
        <p:nvSpPr>
          <p:cNvPr id="3" name="Text Placeholder 2">
            <a:extLst>
              <a:ext uri="{FF2B5EF4-FFF2-40B4-BE49-F238E27FC236}">
                <a16:creationId xmlns:a16="http://schemas.microsoft.com/office/drawing/2014/main" id="{773E259E-D99E-4BF6-AF32-6CB6E84A7C24}"/>
              </a:ext>
            </a:extLst>
          </p:cNvPr>
          <p:cNvSpPr>
            <a:spLocks noGrp="1"/>
          </p:cNvSpPr>
          <p:nvPr>
            <p:ph type="body" idx="1"/>
          </p:nvPr>
        </p:nvSpPr>
        <p:spPr>
          <a:xfrm>
            <a:off x="320733" y="1583256"/>
            <a:ext cx="7714927" cy="2675400"/>
          </a:xfrm>
        </p:spPr>
        <p:txBody>
          <a:bodyPr/>
          <a:lstStyle/>
          <a:p>
            <a:pPr marL="152400" indent="0">
              <a:buNone/>
            </a:pPr>
            <a:endParaRPr lang="en-US">
              <a:latin typeface="Lato"/>
            </a:endParaRPr>
          </a:p>
          <a:p>
            <a:pPr marL="152400" indent="0">
              <a:buNone/>
            </a:pPr>
            <a:r>
              <a:rPr lang="en-US"/>
              <a:t>I</a:t>
            </a:r>
            <a:r>
              <a:rPr lang="en-US">
                <a:latin typeface="Lato"/>
              </a:rPr>
              <a:t>t's possible that processes in the ready queue will be separated into multiple classes, each with their own scheduling requirements. A frequent division is between a front (interactive) process and a background (batch) process, for example. Multilevel Queue Scheduling is employed in this case.</a:t>
            </a:r>
          </a:p>
          <a:p>
            <a:pPr marL="152400" indent="0">
              <a:buNone/>
            </a:pPr>
            <a:endParaRPr lang="en-US">
              <a:latin typeface="Lato"/>
            </a:endParaRPr>
          </a:p>
          <a:p>
            <a:pPr marL="152400" indent="0">
              <a:buNone/>
            </a:pPr>
            <a:r>
              <a:rPr lang="en-US">
                <a:latin typeface="Lato"/>
              </a:rPr>
              <a:t>In this scheduling each process are easily classified into different groups. For example, a common division is made between foreground (interactive) process and background (batch) processes. These two types of processes have different response-time requirements and so may have different scheduling needs. </a:t>
            </a:r>
          </a:p>
        </p:txBody>
      </p:sp>
    </p:spTree>
    <p:extLst>
      <p:ext uri="{BB962C8B-B14F-4D97-AF65-F5344CB8AC3E}">
        <p14:creationId xmlns:p14="http://schemas.microsoft.com/office/powerpoint/2010/main" val="138519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AA40-3620-4728-B791-59ABF26154A9}"/>
              </a:ext>
            </a:extLst>
          </p:cNvPr>
          <p:cNvSpPr>
            <a:spLocks noGrp="1"/>
          </p:cNvSpPr>
          <p:nvPr>
            <p:ph type="title"/>
          </p:nvPr>
        </p:nvSpPr>
        <p:spPr>
          <a:xfrm>
            <a:off x="1529842" y="392440"/>
            <a:ext cx="7704000" cy="482700"/>
          </a:xfrm>
        </p:spPr>
        <p:txBody>
          <a:bodyPr/>
          <a:lstStyle/>
          <a:p>
            <a:r>
              <a:rPr lang="en-US"/>
              <a:t>Multi-level queue scheduling</a:t>
            </a:r>
          </a:p>
        </p:txBody>
      </p:sp>
      <p:sp>
        <p:nvSpPr>
          <p:cNvPr id="3" name="Text Placeholder 2">
            <a:extLst>
              <a:ext uri="{FF2B5EF4-FFF2-40B4-BE49-F238E27FC236}">
                <a16:creationId xmlns:a16="http://schemas.microsoft.com/office/drawing/2014/main" id="{EC076FE4-95C7-4020-A20E-319198E9E69E}"/>
              </a:ext>
            </a:extLst>
          </p:cNvPr>
          <p:cNvSpPr>
            <a:spLocks noGrp="1"/>
          </p:cNvSpPr>
          <p:nvPr>
            <p:ph type="body" idx="1"/>
          </p:nvPr>
        </p:nvSpPr>
        <p:spPr>
          <a:xfrm>
            <a:off x="352048" y="964584"/>
            <a:ext cx="8580821" cy="3416400"/>
          </a:xfrm>
        </p:spPr>
        <p:txBody>
          <a:bodyPr/>
          <a:lstStyle/>
          <a:p>
            <a:pPr>
              <a:buNone/>
            </a:pPr>
            <a:r>
              <a:rPr lang="en-US" sz="1600">
                <a:latin typeface="Times New Roman"/>
              </a:rPr>
              <a:t>A multilevel queue scheduling algorithm partitions the ready queue into several separate queues . </a:t>
            </a:r>
          </a:p>
          <a:p>
            <a:pPr>
              <a:buNone/>
            </a:pPr>
            <a:r>
              <a:rPr lang="en-US" sz="1600">
                <a:latin typeface="Times New Roman"/>
              </a:rPr>
              <a:t>Processes are permanently assigned to one queue as per group, based on some property.</a:t>
            </a:r>
          </a:p>
          <a:p>
            <a:pPr>
              <a:buNone/>
            </a:pPr>
            <a:endParaRPr lang="en-US" sz="1600">
              <a:latin typeface="Times New Roman"/>
            </a:endParaRPr>
          </a:p>
          <a:p>
            <a:pPr>
              <a:buNone/>
            </a:pPr>
            <a:r>
              <a:rPr lang="en-US" sz="1600">
                <a:latin typeface="Times New Roman"/>
              </a:rPr>
              <a:t>Multilevel queue scheduling is used when processes in the ready queue can be divided into different classes where each class has its own scheduling needs. </a:t>
            </a:r>
          </a:p>
          <a:p>
            <a:pPr>
              <a:buNone/>
            </a:pPr>
            <a:endParaRPr lang="en-US" sz="1400">
              <a:latin typeface="Times New Roman"/>
            </a:endParaRPr>
          </a:p>
          <a:p>
            <a:pPr algn="just">
              <a:buNone/>
            </a:pPr>
            <a:endParaRPr lang="en-US"/>
          </a:p>
        </p:txBody>
      </p:sp>
      <p:pic>
        <p:nvPicPr>
          <p:cNvPr id="4" name="Picture 4">
            <a:extLst>
              <a:ext uri="{FF2B5EF4-FFF2-40B4-BE49-F238E27FC236}">
                <a16:creationId xmlns:a16="http://schemas.microsoft.com/office/drawing/2014/main" id="{1E7E96B1-20E5-4E16-AF1A-AB7DF7A20528}"/>
              </a:ext>
            </a:extLst>
          </p:cNvPr>
          <p:cNvPicPr>
            <a:picLocks noChangeAspect="1"/>
          </p:cNvPicPr>
          <p:nvPr/>
        </p:nvPicPr>
        <p:blipFill rotWithShape="1">
          <a:blip r:embed="rId2"/>
          <a:srcRect l="23650" t="38991" r="31362" b="18349"/>
          <a:stretch/>
        </p:blipFill>
        <p:spPr>
          <a:xfrm>
            <a:off x="2411533" y="2677337"/>
            <a:ext cx="3930280" cy="2123898"/>
          </a:xfrm>
          <a:prstGeom prst="rect">
            <a:avLst/>
          </a:prstGeom>
        </p:spPr>
      </p:pic>
    </p:spTree>
    <p:extLst>
      <p:ext uri="{BB962C8B-B14F-4D97-AF65-F5344CB8AC3E}">
        <p14:creationId xmlns:p14="http://schemas.microsoft.com/office/powerpoint/2010/main" val="290280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5329-B620-43EE-ADA0-4DDA99198892}"/>
              </a:ext>
            </a:extLst>
          </p:cNvPr>
          <p:cNvSpPr>
            <a:spLocks noGrp="1"/>
          </p:cNvSpPr>
          <p:nvPr>
            <p:ph type="title"/>
          </p:nvPr>
        </p:nvSpPr>
        <p:spPr>
          <a:xfrm>
            <a:off x="673027" y="589801"/>
            <a:ext cx="8291157" cy="482700"/>
          </a:xfrm>
        </p:spPr>
        <p:txBody>
          <a:bodyPr/>
          <a:lstStyle/>
          <a:p>
            <a:r>
              <a:rPr lang="en-US"/>
              <a:t>Multi-level Queue Scheduling (MLQ)</a:t>
            </a:r>
          </a:p>
          <a:p>
            <a:endParaRPr lang="en-US"/>
          </a:p>
        </p:txBody>
      </p:sp>
      <p:sp>
        <p:nvSpPr>
          <p:cNvPr id="3" name="Text Placeholder 2">
            <a:extLst>
              <a:ext uri="{FF2B5EF4-FFF2-40B4-BE49-F238E27FC236}">
                <a16:creationId xmlns:a16="http://schemas.microsoft.com/office/drawing/2014/main" id="{C8AF7F59-82D8-4A9E-AD81-2C8EC8543C2D}"/>
              </a:ext>
            </a:extLst>
          </p:cNvPr>
          <p:cNvSpPr>
            <a:spLocks noGrp="1"/>
          </p:cNvSpPr>
          <p:nvPr>
            <p:ph type="body" idx="1"/>
          </p:nvPr>
        </p:nvSpPr>
        <p:spPr>
          <a:xfrm>
            <a:off x="594740" y="1136817"/>
            <a:ext cx="8017150" cy="3416400"/>
          </a:xfrm>
        </p:spPr>
        <p:txBody>
          <a:bodyPr/>
          <a:lstStyle/>
          <a:p>
            <a:pPr>
              <a:buFont typeface="Arial"/>
              <a:buChar char="•"/>
            </a:pPr>
            <a:r>
              <a:rPr lang="en-US" sz="1400"/>
              <a:t>Multilevel Queue Scheduling  classifies the processes according to their types. For example, a multilevel queue scheduling algorithm makes a common division between the interactive processes (foreground) and batch processes (background). These two processes have different response times, so they have different scheduling requirements. Also, the interactive process has higher priority than the batch process.</a:t>
            </a:r>
            <a:endParaRPr lang="en-US"/>
          </a:p>
          <a:p>
            <a:pPr>
              <a:buFont typeface="Arial"/>
              <a:buChar char="•"/>
            </a:pPr>
            <a:endParaRPr lang="en-US" sz="1400"/>
          </a:p>
          <a:p>
            <a:pPr>
              <a:buFont typeface="Arial"/>
              <a:buChar char="•"/>
            </a:pPr>
            <a:r>
              <a:rPr lang="en-US" sz="1400"/>
              <a:t>In this scheduling, ready queue is divided into various queues that are called sub queues. A sub queue is a distinct operational queue.</a:t>
            </a:r>
          </a:p>
          <a:p>
            <a:pPr>
              <a:buFont typeface="Arial"/>
              <a:buChar char="•"/>
            </a:pPr>
            <a:endParaRPr lang="en-US" sz="1400"/>
          </a:p>
          <a:p>
            <a:pPr>
              <a:buFont typeface="Arial"/>
              <a:buChar char="•"/>
            </a:pPr>
            <a:r>
              <a:rPr lang="en-US" sz="1400"/>
              <a:t>The method separates the ready queue into various separate queues is Multilevel Queue.</a:t>
            </a:r>
          </a:p>
          <a:p>
            <a:pPr>
              <a:buFont typeface="Arial"/>
              <a:buChar char="•"/>
            </a:pPr>
            <a:endParaRPr lang="en-US" sz="1400"/>
          </a:p>
          <a:p>
            <a:pPr>
              <a:buFont typeface="Arial"/>
              <a:buChar char="•"/>
            </a:pPr>
            <a:r>
              <a:rPr lang="en-US" sz="1400"/>
              <a:t>The processes are permanently assigned to subqueues, generally based on some property of the process such as memory size, priority or process type.</a:t>
            </a:r>
          </a:p>
          <a:p>
            <a:pPr>
              <a:buFont typeface="Arial"/>
              <a:buChar char="•"/>
            </a:pPr>
            <a:endParaRPr lang="en-US" sz="1400"/>
          </a:p>
          <a:p>
            <a:pPr>
              <a:buFont typeface="Arial"/>
              <a:buChar char="•"/>
            </a:pPr>
            <a:r>
              <a:rPr lang="en-US" sz="1400"/>
              <a:t>Each sub queue has its own scheduling algorithm. For example, interactive processes at the foreground may use round robin scheduling while batch jobs at the background may use the FCFS  method.</a:t>
            </a:r>
            <a:endParaRPr lang="en-US"/>
          </a:p>
          <a:p>
            <a:pPr>
              <a:buFont typeface="Arial"/>
              <a:buChar char="•"/>
            </a:pPr>
            <a:endParaRPr lang="en-US" sz="1400"/>
          </a:p>
        </p:txBody>
      </p:sp>
    </p:spTree>
    <p:extLst>
      <p:ext uri="{BB962C8B-B14F-4D97-AF65-F5344CB8AC3E}">
        <p14:creationId xmlns:p14="http://schemas.microsoft.com/office/powerpoint/2010/main" val="7266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359877" y="1345092"/>
            <a:ext cx="8424246" cy="1549200"/>
          </a:xfrm>
          <a:prstGeom prst="rect">
            <a:avLst/>
          </a:prstGeom>
        </p:spPr>
        <p:txBody>
          <a:bodyPr spcFirstLastPara="1" wrap="square" lIns="91425" tIns="91425" rIns="91425" bIns="91425" anchor="ctr" anchorCtr="0">
            <a:noAutofit/>
          </a:bodyPr>
          <a:lstStyle/>
          <a:p>
            <a:r>
              <a:rPr lang="en" sz="5400" dirty="0"/>
              <a:t>MULTI-LEVEL QUEUE SCHEDULING</a:t>
            </a:r>
            <a:br>
              <a:rPr lang="en" sz="5400" dirty="0"/>
            </a:br>
            <a:endParaRPr lang="en-US" sz="7200" dirty="0"/>
          </a:p>
        </p:txBody>
      </p:sp>
      <p:cxnSp>
        <p:nvCxnSpPr>
          <p:cNvPr id="338" name="Google Shape;338;p40"/>
          <p:cNvCxnSpPr/>
          <p:nvPr/>
        </p:nvCxnSpPr>
        <p:spPr>
          <a:xfrm>
            <a:off x="724850" y="3018575"/>
            <a:ext cx="7695300" cy="0"/>
          </a:xfrm>
          <a:prstGeom prst="straightConnector1">
            <a:avLst/>
          </a:prstGeom>
          <a:noFill/>
          <a:ln w="19050" cap="flat" cmpd="sng">
            <a:solidFill>
              <a:schemeClr val="lt2"/>
            </a:solidFill>
            <a:prstDash val="solid"/>
            <a:round/>
            <a:headEnd type="none" w="med" len="med"/>
            <a:tailEnd type="none" w="med" len="med"/>
          </a:ln>
        </p:spPr>
      </p:cxnSp>
      <p:grpSp>
        <p:nvGrpSpPr>
          <p:cNvPr id="339" name="Google Shape;339;p40"/>
          <p:cNvGrpSpPr/>
          <p:nvPr/>
        </p:nvGrpSpPr>
        <p:grpSpPr>
          <a:xfrm>
            <a:off x="2278112" y="4283121"/>
            <a:ext cx="274389" cy="287882"/>
            <a:chOff x="2430512" y="3978321"/>
            <a:chExt cx="274389" cy="287882"/>
          </a:xfrm>
        </p:grpSpPr>
        <p:sp>
          <p:nvSpPr>
            <p:cNvPr id="340" name="Google Shape;340;p40"/>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0"/>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7828911" y="3949468"/>
            <a:ext cx="470512" cy="545615"/>
            <a:chOff x="6030486" y="487493"/>
            <a:chExt cx="470512" cy="545615"/>
          </a:xfrm>
        </p:grpSpPr>
        <p:sp>
          <p:nvSpPr>
            <p:cNvPr id="345" name="Google Shape;345;p4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40"/>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40"/>
          <p:cNvGrpSpPr/>
          <p:nvPr/>
        </p:nvGrpSpPr>
        <p:grpSpPr>
          <a:xfrm>
            <a:off x="1027755" y="535002"/>
            <a:ext cx="355937" cy="425611"/>
            <a:chOff x="4040314" y="1769061"/>
            <a:chExt cx="315323" cy="376981"/>
          </a:xfrm>
        </p:grpSpPr>
        <p:sp>
          <p:nvSpPr>
            <p:cNvPr id="351" name="Google Shape;351;p4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497184-3F08-4ABB-B158-E7749260D24D}"/>
              </a:ext>
            </a:extLst>
          </p:cNvPr>
          <p:cNvSpPr>
            <a:spLocks noGrp="1"/>
          </p:cNvSpPr>
          <p:nvPr>
            <p:ph type="body" idx="1"/>
          </p:nvPr>
        </p:nvSpPr>
        <p:spPr>
          <a:xfrm>
            <a:off x="586910" y="729722"/>
            <a:ext cx="7970178" cy="3416400"/>
          </a:xfrm>
        </p:spPr>
        <p:txBody>
          <a:bodyPr/>
          <a:lstStyle/>
          <a:p>
            <a:pPr marL="152400" indent="0">
              <a:buNone/>
            </a:pPr>
            <a:r>
              <a:rPr lang="en-US" sz="1400"/>
              <a:t>This scheduling partitions the ready queue in several separate queues and processes are permanently assigned to one queues. It is a common practice to associate some priority depending upon where the process may have or originated. </a:t>
            </a:r>
          </a:p>
          <a:p>
            <a:pPr marL="152400" indent="0">
              <a:buNone/>
            </a:pPr>
            <a:r>
              <a:rPr lang="en-US" sz="1400"/>
              <a:t>For instance, systems programs may have a higher priority over the user programs. </a:t>
            </a:r>
            <a:endParaRPr lang="en-US" sz="1100"/>
          </a:p>
          <a:p>
            <a:pPr marL="152400" indent="0">
              <a:buNone/>
            </a:pPr>
            <a:endParaRPr lang="en-US" sz="1400"/>
          </a:p>
          <a:p>
            <a:pPr marL="152400" indent="0">
              <a:buNone/>
            </a:pPr>
            <a:r>
              <a:rPr lang="en-US" sz="1400"/>
              <a:t>The processes are permanently assigned to one another, based on some property of the process, such as  </a:t>
            </a:r>
          </a:p>
          <a:p>
            <a:pPr marL="152400" indent="0">
              <a:buNone/>
            </a:pPr>
            <a:endParaRPr lang="en-US" sz="1400"/>
          </a:p>
          <a:p>
            <a:pPr marL="323850" indent="-171450">
              <a:buFont typeface="Arial"/>
              <a:buChar char="•"/>
            </a:pPr>
            <a:r>
              <a:rPr lang="en-US" sz="1400"/>
              <a:t> Memory size </a:t>
            </a:r>
          </a:p>
          <a:p>
            <a:pPr marL="323850" indent="-171450">
              <a:buFont typeface="Arial"/>
              <a:buChar char="•"/>
            </a:pPr>
            <a:r>
              <a:rPr lang="en-US" sz="1400"/>
              <a:t> Process priority </a:t>
            </a:r>
          </a:p>
          <a:p>
            <a:pPr marL="323850" indent="-171450">
              <a:buFont typeface="Arial"/>
              <a:buChar char="•"/>
            </a:pPr>
            <a:r>
              <a:rPr lang="en-US" sz="1400"/>
              <a:t> Process type </a:t>
            </a:r>
          </a:p>
          <a:p>
            <a:pPr marL="152400" indent="0">
              <a:buNone/>
            </a:pPr>
            <a:endParaRPr lang="en-US" sz="1400"/>
          </a:p>
          <a:p>
            <a:pPr marL="152400" indent="0">
              <a:buNone/>
            </a:pPr>
            <a:r>
              <a:rPr lang="en-US" sz="1400"/>
              <a:t>Algorithm choose the process from the occupied queue that has the highest priority, and run that process either preemptive or non-preemptively Each queue has its own scheduling algorithm or policy.</a:t>
            </a:r>
          </a:p>
        </p:txBody>
      </p:sp>
    </p:spTree>
    <p:extLst>
      <p:ext uri="{BB962C8B-B14F-4D97-AF65-F5344CB8AC3E}">
        <p14:creationId xmlns:p14="http://schemas.microsoft.com/office/powerpoint/2010/main" val="418019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EE19-403A-4504-AB57-982BF4B40ADE}"/>
              </a:ext>
            </a:extLst>
          </p:cNvPr>
          <p:cNvSpPr>
            <a:spLocks noGrp="1"/>
          </p:cNvSpPr>
          <p:nvPr>
            <p:ph type="title"/>
          </p:nvPr>
        </p:nvSpPr>
        <p:spPr>
          <a:xfrm>
            <a:off x="633884" y="347110"/>
            <a:ext cx="8173726" cy="482700"/>
          </a:xfrm>
        </p:spPr>
        <p:txBody>
          <a:bodyPr/>
          <a:lstStyle/>
          <a:p>
            <a:r>
              <a:rPr lang="en-US"/>
              <a:t>OUTLINE OF MULTI LEVEL QUEUE SCHEDULING</a:t>
            </a:r>
          </a:p>
        </p:txBody>
      </p:sp>
      <p:sp>
        <p:nvSpPr>
          <p:cNvPr id="3" name="Text Placeholder 2">
            <a:extLst>
              <a:ext uri="{FF2B5EF4-FFF2-40B4-BE49-F238E27FC236}">
                <a16:creationId xmlns:a16="http://schemas.microsoft.com/office/drawing/2014/main" id="{A2D48872-D5B6-4276-8DF6-0074492CC30C}"/>
              </a:ext>
            </a:extLst>
          </p:cNvPr>
          <p:cNvSpPr>
            <a:spLocks noGrp="1"/>
          </p:cNvSpPr>
          <p:nvPr>
            <p:ph type="body" idx="1"/>
          </p:nvPr>
        </p:nvSpPr>
        <p:spPr>
          <a:xfrm>
            <a:off x="539938" y="1183790"/>
            <a:ext cx="7704000" cy="3416400"/>
          </a:xfrm>
        </p:spPr>
        <p:txBody>
          <a:bodyPr/>
          <a:lstStyle/>
          <a:p>
            <a:pPr marL="438150" indent="-285750">
              <a:buFont typeface="Arial"/>
              <a:buChar char="•"/>
            </a:pPr>
            <a:r>
              <a:rPr lang="en-US" sz="1600"/>
              <a:t>Ready Queue partitioned into separate queues Example: system processes, foreground (interactive), background (batch), student processes.</a:t>
            </a:r>
          </a:p>
          <a:p>
            <a:pPr marL="438150" indent="-285750">
              <a:buFont typeface="Arial"/>
              <a:buChar char="•"/>
            </a:pPr>
            <a:endParaRPr lang="en-US" sz="1600"/>
          </a:p>
          <a:p>
            <a:pPr marL="438150" indent="-285750">
              <a:buFont typeface="Arial"/>
              <a:buChar char="•"/>
            </a:pPr>
            <a:r>
              <a:rPr lang="en-US" sz="1600"/>
              <a:t> Each queue has its own scheduling algorithm • Example: foreground (RR), background (FCFS) </a:t>
            </a:r>
          </a:p>
          <a:p>
            <a:pPr marL="438150" indent="-285750">
              <a:buFont typeface="Arial"/>
              <a:buChar char="•"/>
            </a:pPr>
            <a:endParaRPr lang="en-US" sz="1600"/>
          </a:p>
          <a:p>
            <a:pPr marL="438150" indent="-285750">
              <a:buFont typeface="Arial"/>
              <a:buChar char="•"/>
            </a:pPr>
            <a:r>
              <a:rPr lang="en-US" sz="1600"/>
              <a:t>Processes assigned to one queue permanently. </a:t>
            </a:r>
          </a:p>
          <a:p>
            <a:pPr marL="438150" indent="-285750">
              <a:buFont typeface="Arial"/>
              <a:buChar char="•"/>
            </a:pPr>
            <a:endParaRPr lang="en-US" sz="1600"/>
          </a:p>
          <a:p>
            <a:pPr marL="438150" indent="-285750">
              <a:buFont typeface="Arial"/>
              <a:buChar char="•"/>
            </a:pPr>
            <a:r>
              <a:rPr lang="en-US" sz="1600"/>
              <a:t>Scheduling must be done between the queues o Fixed priority - serve all from foreground, then from background. Possibility of starvation. o Time slice - Each queue gets some CPU time that it schedules - e.g. 80% foreground (RR), 20% background (FCFS)</a:t>
            </a:r>
          </a:p>
        </p:txBody>
      </p:sp>
    </p:spTree>
    <p:extLst>
      <p:ext uri="{BB962C8B-B14F-4D97-AF65-F5344CB8AC3E}">
        <p14:creationId xmlns:p14="http://schemas.microsoft.com/office/powerpoint/2010/main" val="3054326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DBD-6E82-4D36-983A-497310870573}"/>
              </a:ext>
            </a:extLst>
          </p:cNvPr>
          <p:cNvSpPr>
            <a:spLocks noGrp="1"/>
          </p:cNvSpPr>
          <p:nvPr>
            <p:ph type="title"/>
          </p:nvPr>
        </p:nvSpPr>
        <p:spPr>
          <a:xfrm>
            <a:off x="720000" y="347110"/>
            <a:ext cx="7704000" cy="482700"/>
          </a:xfrm>
        </p:spPr>
        <p:txBody>
          <a:bodyPr/>
          <a:lstStyle/>
          <a:p>
            <a:r>
              <a:rPr lang="en-US" sz="1600"/>
              <a:t>Here, we will take 3 different types of processes called system processes, interactive processes and Batch processes. </a:t>
            </a:r>
          </a:p>
        </p:txBody>
      </p:sp>
      <p:pic>
        <p:nvPicPr>
          <p:cNvPr id="4" name="Picture 4">
            <a:extLst>
              <a:ext uri="{FF2B5EF4-FFF2-40B4-BE49-F238E27FC236}">
                <a16:creationId xmlns:a16="http://schemas.microsoft.com/office/drawing/2014/main" id="{60DB15AF-2A75-4029-B5DC-262D8BF72C88}"/>
              </a:ext>
            </a:extLst>
          </p:cNvPr>
          <p:cNvPicPr>
            <a:picLocks noChangeAspect="1"/>
          </p:cNvPicPr>
          <p:nvPr/>
        </p:nvPicPr>
        <p:blipFill>
          <a:blip r:embed="rId2"/>
          <a:stretch>
            <a:fillRect/>
          </a:stretch>
        </p:blipFill>
        <p:spPr>
          <a:xfrm>
            <a:off x="2080887" y="1129804"/>
            <a:ext cx="4285466" cy="1631288"/>
          </a:xfrm>
          <a:prstGeom prst="rect">
            <a:avLst/>
          </a:prstGeom>
        </p:spPr>
      </p:pic>
      <p:sp>
        <p:nvSpPr>
          <p:cNvPr id="5" name="TextBox 4">
            <a:extLst>
              <a:ext uri="{FF2B5EF4-FFF2-40B4-BE49-F238E27FC236}">
                <a16:creationId xmlns:a16="http://schemas.microsoft.com/office/drawing/2014/main" id="{A5AFE719-A75C-4907-933C-8BE4944E17B7}"/>
              </a:ext>
            </a:extLst>
          </p:cNvPr>
          <p:cNvSpPr txBox="1"/>
          <p:nvPr/>
        </p:nvSpPr>
        <p:spPr>
          <a:xfrm>
            <a:off x="311585" y="3063397"/>
            <a:ext cx="89592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2"/>
                </a:solidFill>
                <a:latin typeface="Helvetica"/>
                <a:cs typeface="Helvetica"/>
              </a:rPr>
              <a:t>System process has the highest priority. If an interrupt is generated in the system, then the Operating system stops all the processes and handle the interrupt. According to different response time requirements, process needs different scheduling algorithm.</a:t>
            </a:r>
            <a:endParaRPr lang="en-US">
              <a:solidFill>
                <a:schemeClr val="tx2"/>
              </a:solidFill>
            </a:endParaRPr>
          </a:p>
          <a:p>
            <a:endParaRPr lang="en-US" sz="1200">
              <a:solidFill>
                <a:schemeClr val="tx2"/>
              </a:solidFill>
              <a:latin typeface="Helvetica"/>
              <a:cs typeface="Helvetica"/>
            </a:endParaRPr>
          </a:p>
          <a:p>
            <a:r>
              <a:rPr lang="en-US" sz="1200">
                <a:solidFill>
                  <a:schemeClr val="tx2"/>
                </a:solidFill>
                <a:latin typeface="Helvetica"/>
                <a:cs typeface="Helvetica"/>
              </a:rPr>
              <a:t>Interactive process has medium priority. If we are using VLC player, we directly interact with the application. So all these processes will come in an interactive process. These queues will use scheduling algorithm according to requirement.</a:t>
            </a:r>
          </a:p>
          <a:p>
            <a:endParaRPr lang="en-US" sz="1200">
              <a:solidFill>
                <a:schemeClr val="tx2"/>
              </a:solidFill>
              <a:latin typeface="Helvetica"/>
              <a:cs typeface="Helvetica"/>
            </a:endParaRPr>
          </a:p>
          <a:p>
            <a:r>
              <a:rPr lang="en-US" sz="1200">
                <a:solidFill>
                  <a:schemeClr val="tx2"/>
                </a:solidFill>
                <a:latin typeface="Helvetica"/>
                <a:cs typeface="Helvetica"/>
              </a:rPr>
              <a:t>Batch processes has the lowest priority. The processes which run automatically in the background comes under the batch processes. It is also known as background processes</a:t>
            </a:r>
          </a:p>
        </p:txBody>
      </p:sp>
    </p:spTree>
    <p:extLst>
      <p:ext uri="{BB962C8B-B14F-4D97-AF65-F5344CB8AC3E}">
        <p14:creationId xmlns:p14="http://schemas.microsoft.com/office/powerpoint/2010/main" val="274113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A56A9F-CC18-4E6C-B160-3F3BC94289A2}"/>
              </a:ext>
            </a:extLst>
          </p:cNvPr>
          <p:cNvSpPr>
            <a:spLocks noGrp="1"/>
          </p:cNvSpPr>
          <p:nvPr>
            <p:ph type="body" idx="1"/>
          </p:nvPr>
        </p:nvSpPr>
        <p:spPr>
          <a:xfrm>
            <a:off x="492966" y="1888379"/>
            <a:ext cx="7704000" cy="3416400"/>
          </a:xfrm>
        </p:spPr>
        <p:txBody>
          <a:bodyPr/>
          <a:lstStyle/>
          <a:p>
            <a:r>
              <a:rPr lang="en-US" sz="1400">
                <a:latin typeface="Times New Roman"/>
              </a:rPr>
              <a:t> According to process priority and type, the processes are scheduled with different scheduling algorithm.</a:t>
            </a:r>
          </a:p>
          <a:p>
            <a:endParaRPr lang="en-US" sz="1400">
              <a:latin typeface="Times New Roman"/>
            </a:endParaRPr>
          </a:p>
          <a:p>
            <a:r>
              <a:rPr lang="en-US" sz="1400">
                <a:latin typeface="Times New Roman"/>
              </a:rPr>
              <a:t>Multilevel queue scheduling must be different in scheduling among the processes and generally are implemented as fixed preemptive priority scheduling.</a:t>
            </a:r>
          </a:p>
          <a:p>
            <a:endParaRPr lang="en-US" sz="1400">
              <a:latin typeface="Times New Roman"/>
            </a:endParaRPr>
          </a:p>
          <a:p>
            <a:r>
              <a:rPr lang="en-US" sz="1400">
                <a:latin typeface="Times New Roman"/>
              </a:rPr>
              <a:t> Another case is if there are no processes in system and interactive queues. Suppose we are executing batch processes in the queue and all were empty initially. Assume that a new process enters either the system or interactive queue. Then, we have to preempt batch process queue scheduling wherein we have to give high priority to the queue which are above the batch queue.</a:t>
            </a:r>
          </a:p>
          <a:p>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70C067F9-D91C-40AC-A9DE-1B71B0816833}"/>
              </a:ext>
            </a:extLst>
          </p:cNvPr>
          <p:cNvPicPr>
            <a:picLocks noChangeAspect="1"/>
          </p:cNvPicPr>
          <p:nvPr/>
        </p:nvPicPr>
        <p:blipFill>
          <a:blip r:embed="rId2"/>
          <a:stretch>
            <a:fillRect/>
          </a:stretch>
        </p:blipFill>
        <p:spPr>
          <a:xfrm>
            <a:off x="1861682" y="96407"/>
            <a:ext cx="4285466" cy="1631288"/>
          </a:xfrm>
          <a:prstGeom prst="rect">
            <a:avLst/>
          </a:prstGeom>
        </p:spPr>
      </p:pic>
    </p:spTree>
    <p:extLst>
      <p:ext uri="{BB962C8B-B14F-4D97-AF65-F5344CB8AC3E}">
        <p14:creationId xmlns:p14="http://schemas.microsoft.com/office/powerpoint/2010/main" val="182029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grpSp>
        <p:nvGrpSpPr>
          <p:cNvPr id="970" name="Google Shape;970;p53"/>
          <p:cNvGrpSpPr/>
          <p:nvPr/>
        </p:nvGrpSpPr>
        <p:grpSpPr>
          <a:xfrm rot="613152">
            <a:off x="7267429" y="3069413"/>
            <a:ext cx="1697257" cy="1396957"/>
            <a:chOff x="5369742" y="603547"/>
            <a:chExt cx="1558582" cy="1282818"/>
          </a:xfrm>
        </p:grpSpPr>
        <p:sp>
          <p:nvSpPr>
            <p:cNvPr id="971" name="Google Shape;971;p5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53"/>
          <p:cNvGrpSpPr/>
          <p:nvPr/>
        </p:nvGrpSpPr>
        <p:grpSpPr>
          <a:xfrm rot="10623763">
            <a:off x="227811" y="766559"/>
            <a:ext cx="1697188" cy="1396900"/>
            <a:chOff x="5369742" y="603547"/>
            <a:chExt cx="1558582" cy="1282818"/>
          </a:xfrm>
        </p:grpSpPr>
        <p:sp>
          <p:nvSpPr>
            <p:cNvPr id="983" name="Google Shape;983;p5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53"/>
          <p:cNvGrpSpPr/>
          <p:nvPr/>
        </p:nvGrpSpPr>
        <p:grpSpPr>
          <a:xfrm rot="-5400000">
            <a:off x="990638" y="4240523"/>
            <a:ext cx="171535" cy="722609"/>
            <a:chOff x="8668080" y="2328029"/>
            <a:chExt cx="127488" cy="537136"/>
          </a:xfrm>
        </p:grpSpPr>
        <p:sp>
          <p:nvSpPr>
            <p:cNvPr id="995" name="Google Shape;995;p5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53"/>
          <p:cNvGrpSpPr/>
          <p:nvPr/>
        </p:nvGrpSpPr>
        <p:grpSpPr>
          <a:xfrm rot="-5400000">
            <a:off x="7981825" y="175423"/>
            <a:ext cx="171535" cy="722609"/>
            <a:chOff x="8668080" y="2328029"/>
            <a:chExt cx="127488" cy="537136"/>
          </a:xfrm>
        </p:grpSpPr>
        <p:sp>
          <p:nvSpPr>
            <p:cNvPr id="1008" name="Google Shape;1008;p5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53"/>
          <p:cNvSpPr/>
          <p:nvPr/>
        </p:nvSpPr>
        <p:spPr>
          <a:xfrm>
            <a:off x="6948096" y="7900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53"/>
          <p:cNvGrpSpPr/>
          <p:nvPr/>
        </p:nvGrpSpPr>
        <p:grpSpPr>
          <a:xfrm>
            <a:off x="1563737" y="3541221"/>
            <a:ext cx="274389" cy="287882"/>
            <a:chOff x="2772212" y="2822146"/>
            <a:chExt cx="274389" cy="287882"/>
          </a:xfrm>
        </p:grpSpPr>
        <p:sp>
          <p:nvSpPr>
            <p:cNvPr id="1022" name="Google Shape;1022;p53"/>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53"/>
          <p:cNvSpPr/>
          <p:nvPr/>
        </p:nvSpPr>
        <p:spPr>
          <a:xfrm>
            <a:off x="1782769" y="389117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6582793" y="6122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E8C0CCE5-B631-47C2-9FAB-22BA6D814466}"/>
              </a:ext>
            </a:extLst>
          </p:cNvPr>
          <p:cNvSpPr>
            <a:spLocks noGrp="1"/>
          </p:cNvSpPr>
          <p:nvPr>
            <p:ph type="title"/>
          </p:nvPr>
        </p:nvSpPr>
        <p:spPr>
          <a:xfrm>
            <a:off x="1614203" y="2469567"/>
            <a:ext cx="6591794" cy="835242"/>
          </a:xfrm>
        </p:spPr>
        <p:txBody>
          <a:bodyPr/>
          <a:lstStyle/>
          <a:p>
            <a:r>
              <a:rPr lang="en-US" sz="2800"/>
              <a:t>IMPLEMENTATION</a:t>
            </a:r>
            <a:br>
              <a:rPr lang="en-US" sz="2800"/>
            </a:br>
            <a:r>
              <a:rPr lang="en-US" sz="2800"/>
              <a:t>IN C </a:t>
            </a:r>
          </a:p>
        </p:txBody>
      </p:sp>
      <p:grpSp>
        <p:nvGrpSpPr>
          <p:cNvPr id="65" name="Google Shape;1037;p54">
            <a:extLst>
              <a:ext uri="{FF2B5EF4-FFF2-40B4-BE49-F238E27FC236}">
                <a16:creationId xmlns:a16="http://schemas.microsoft.com/office/drawing/2014/main" id="{78C409E0-3549-4556-B5E8-46EA6AC7C188}"/>
              </a:ext>
            </a:extLst>
          </p:cNvPr>
          <p:cNvGrpSpPr/>
          <p:nvPr/>
        </p:nvGrpSpPr>
        <p:grpSpPr>
          <a:xfrm rot="1872400">
            <a:off x="558610" y="2332627"/>
            <a:ext cx="1765852" cy="1672273"/>
            <a:chOff x="558610" y="2332627"/>
            <a:chExt cx="1049357" cy="993667"/>
          </a:xfrm>
        </p:grpSpPr>
        <p:sp>
          <p:nvSpPr>
            <p:cNvPr id="78" name="Google Shape;1038;p54">
              <a:extLst>
                <a:ext uri="{FF2B5EF4-FFF2-40B4-BE49-F238E27FC236}">
                  <a16:creationId xmlns:a16="http://schemas.microsoft.com/office/drawing/2014/main" id="{68FF5DFD-7A8D-400D-AE6D-41B31B269CE9}"/>
                </a:ext>
              </a:extLst>
            </p:cNvPr>
            <p:cNvSpPr/>
            <p:nvPr/>
          </p:nvSpPr>
          <p:spPr>
            <a:xfrm>
              <a:off x="564172" y="2740790"/>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039;p54">
              <a:extLst>
                <a:ext uri="{FF2B5EF4-FFF2-40B4-BE49-F238E27FC236}">
                  <a16:creationId xmlns:a16="http://schemas.microsoft.com/office/drawing/2014/main" id="{2E13960C-873D-4C63-8FD9-60FBCACDD680}"/>
                </a:ext>
              </a:extLst>
            </p:cNvPr>
            <p:cNvSpPr/>
            <p:nvPr/>
          </p:nvSpPr>
          <p:spPr>
            <a:xfrm>
              <a:off x="577762" y="2540981"/>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040;p54">
              <a:extLst>
                <a:ext uri="{FF2B5EF4-FFF2-40B4-BE49-F238E27FC236}">
                  <a16:creationId xmlns:a16="http://schemas.microsoft.com/office/drawing/2014/main" id="{178861F0-CB04-41FD-8AF1-7D2EFA053562}"/>
                </a:ext>
              </a:extLst>
            </p:cNvPr>
            <p:cNvSpPr/>
            <p:nvPr/>
          </p:nvSpPr>
          <p:spPr>
            <a:xfrm>
              <a:off x="1045005" y="2332627"/>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041;p54">
              <a:extLst>
                <a:ext uri="{FF2B5EF4-FFF2-40B4-BE49-F238E27FC236}">
                  <a16:creationId xmlns:a16="http://schemas.microsoft.com/office/drawing/2014/main" id="{04DA3DE6-6E01-4B63-BD38-0C9284B4CB85}"/>
                </a:ext>
              </a:extLst>
            </p:cNvPr>
            <p:cNvSpPr/>
            <p:nvPr/>
          </p:nvSpPr>
          <p:spPr>
            <a:xfrm>
              <a:off x="558610" y="2332627"/>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042;p54">
              <a:extLst>
                <a:ext uri="{FF2B5EF4-FFF2-40B4-BE49-F238E27FC236}">
                  <a16:creationId xmlns:a16="http://schemas.microsoft.com/office/drawing/2014/main" id="{9C6BB8C1-0B2B-48F3-A36F-427DCCAF3C8A}"/>
                </a:ext>
              </a:extLst>
            </p:cNvPr>
            <p:cNvSpPr/>
            <p:nvPr/>
          </p:nvSpPr>
          <p:spPr>
            <a:xfrm>
              <a:off x="558610" y="3008221"/>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043;p54">
              <a:extLst>
                <a:ext uri="{FF2B5EF4-FFF2-40B4-BE49-F238E27FC236}">
                  <a16:creationId xmlns:a16="http://schemas.microsoft.com/office/drawing/2014/main" id="{698E72C1-DB67-45B4-890A-BAE0CB9F3F31}"/>
                </a:ext>
              </a:extLst>
            </p:cNvPr>
            <p:cNvSpPr/>
            <p:nvPr/>
          </p:nvSpPr>
          <p:spPr>
            <a:xfrm>
              <a:off x="936979" y="3025789"/>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044;p54">
              <a:extLst>
                <a:ext uri="{FF2B5EF4-FFF2-40B4-BE49-F238E27FC236}">
                  <a16:creationId xmlns:a16="http://schemas.microsoft.com/office/drawing/2014/main" id="{73736CB9-9075-428C-9449-31E4E2387352}"/>
                </a:ext>
              </a:extLst>
            </p:cNvPr>
            <p:cNvSpPr/>
            <p:nvPr/>
          </p:nvSpPr>
          <p:spPr>
            <a:xfrm>
              <a:off x="936979" y="2332627"/>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045;p54">
              <a:extLst>
                <a:ext uri="{FF2B5EF4-FFF2-40B4-BE49-F238E27FC236}">
                  <a16:creationId xmlns:a16="http://schemas.microsoft.com/office/drawing/2014/main" id="{80F034F6-B0DF-47D8-96F8-171F5F21BD35}"/>
                </a:ext>
              </a:extLst>
            </p:cNvPr>
            <p:cNvSpPr/>
            <p:nvPr/>
          </p:nvSpPr>
          <p:spPr>
            <a:xfrm>
              <a:off x="671351" y="2483008"/>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046;p54">
              <a:extLst>
                <a:ext uri="{FF2B5EF4-FFF2-40B4-BE49-F238E27FC236}">
                  <a16:creationId xmlns:a16="http://schemas.microsoft.com/office/drawing/2014/main" id="{7D8FAEBA-B8BE-4294-908F-9B53EAE343AB}"/>
                </a:ext>
              </a:extLst>
            </p:cNvPr>
            <p:cNvSpPr/>
            <p:nvPr/>
          </p:nvSpPr>
          <p:spPr>
            <a:xfrm>
              <a:off x="901252" y="2483008"/>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047;p54">
              <a:extLst>
                <a:ext uri="{FF2B5EF4-FFF2-40B4-BE49-F238E27FC236}">
                  <a16:creationId xmlns:a16="http://schemas.microsoft.com/office/drawing/2014/main" id="{D228E7B4-A0E5-4E3E-A2F7-BBC9A02A36E6}"/>
                </a:ext>
              </a:extLst>
            </p:cNvPr>
            <p:cNvSpPr/>
            <p:nvPr/>
          </p:nvSpPr>
          <p:spPr>
            <a:xfrm>
              <a:off x="766192" y="2539876"/>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048;p54">
              <a:extLst>
                <a:ext uri="{FF2B5EF4-FFF2-40B4-BE49-F238E27FC236}">
                  <a16:creationId xmlns:a16="http://schemas.microsoft.com/office/drawing/2014/main" id="{76999D2A-83B9-4C95-A4D3-D20E8DEAA235}"/>
                </a:ext>
              </a:extLst>
            </p:cNvPr>
            <p:cNvSpPr/>
            <p:nvPr/>
          </p:nvSpPr>
          <p:spPr>
            <a:xfrm>
              <a:off x="671351" y="2539876"/>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049;p54">
              <a:extLst>
                <a:ext uri="{FF2B5EF4-FFF2-40B4-BE49-F238E27FC236}">
                  <a16:creationId xmlns:a16="http://schemas.microsoft.com/office/drawing/2014/main" id="{88E00094-45EE-4BE5-9C77-F706295B93DF}"/>
                </a:ext>
              </a:extLst>
            </p:cNvPr>
            <p:cNvSpPr/>
            <p:nvPr/>
          </p:nvSpPr>
          <p:spPr>
            <a:xfrm>
              <a:off x="671351" y="2539876"/>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050;p54">
              <a:extLst>
                <a:ext uri="{FF2B5EF4-FFF2-40B4-BE49-F238E27FC236}">
                  <a16:creationId xmlns:a16="http://schemas.microsoft.com/office/drawing/2014/main" id="{17963825-3E42-4A70-9E21-015F6C091EB1}"/>
                </a:ext>
              </a:extLst>
            </p:cNvPr>
            <p:cNvSpPr/>
            <p:nvPr/>
          </p:nvSpPr>
          <p:spPr>
            <a:xfrm>
              <a:off x="671351" y="2672136"/>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051;p54">
              <a:extLst>
                <a:ext uri="{FF2B5EF4-FFF2-40B4-BE49-F238E27FC236}">
                  <a16:creationId xmlns:a16="http://schemas.microsoft.com/office/drawing/2014/main" id="{20133C49-C763-4BC2-9392-A3E83D3680EB}"/>
                </a:ext>
              </a:extLst>
            </p:cNvPr>
            <p:cNvSpPr/>
            <p:nvPr/>
          </p:nvSpPr>
          <p:spPr>
            <a:xfrm>
              <a:off x="671351" y="2672136"/>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052;p54">
              <a:extLst>
                <a:ext uri="{FF2B5EF4-FFF2-40B4-BE49-F238E27FC236}">
                  <a16:creationId xmlns:a16="http://schemas.microsoft.com/office/drawing/2014/main" id="{71A6A78D-8E13-41FC-B213-FDAD495B6FCD}"/>
                </a:ext>
              </a:extLst>
            </p:cNvPr>
            <p:cNvSpPr/>
            <p:nvPr/>
          </p:nvSpPr>
          <p:spPr>
            <a:xfrm>
              <a:off x="580156" y="2650774"/>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053;p54">
              <a:extLst>
                <a:ext uri="{FF2B5EF4-FFF2-40B4-BE49-F238E27FC236}">
                  <a16:creationId xmlns:a16="http://schemas.microsoft.com/office/drawing/2014/main" id="{BACA2F42-9E36-4CA6-B062-640D9F4C3A67}"/>
                </a:ext>
              </a:extLst>
            </p:cNvPr>
            <p:cNvSpPr/>
            <p:nvPr/>
          </p:nvSpPr>
          <p:spPr>
            <a:xfrm>
              <a:off x="570912" y="2849221"/>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6" name="Google Shape;1054;p54">
            <a:extLst>
              <a:ext uri="{FF2B5EF4-FFF2-40B4-BE49-F238E27FC236}">
                <a16:creationId xmlns:a16="http://schemas.microsoft.com/office/drawing/2014/main" id="{AEDD238C-1A6B-411B-9BE8-9C9E3F4B68A9}"/>
              </a:ext>
            </a:extLst>
          </p:cNvPr>
          <p:cNvGrpSpPr/>
          <p:nvPr/>
        </p:nvGrpSpPr>
        <p:grpSpPr>
          <a:xfrm rot="1872329">
            <a:off x="1558735" y="2139044"/>
            <a:ext cx="198229" cy="168801"/>
            <a:chOff x="1558742" y="2139034"/>
            <a:chExt cx="198233" cy="168803"/>
          </a:xfrm>
        </p:grpSpPr>
        <p:sp>
          <p:nvSpPr>
            <p:cNvPr id="75" name="Google Shape;1055;p54">
              <a:extLst>
                <a:ext uri="{FF2B5EF4-FFF2-40B4-BE49-F238E27FC236}">
                  <a16:creationId xmlns:a16="http://schemas.microsoft.com/office/drawing/2014/main" id="{4A9E5197-3267-4E6B-AE11-0EA95D9DDCBC}"/>
                </a:ext>
              </a:extLst>
            </p:cNvPr>
            <p:cNvSpPr/>
            <p:nvPr/>
          </p:nvSpPr>
          <p:spPr>
            <a:xfrm>
              <a:off x="1558742" y="2139034"/>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056;p54">
              <a:extLst>
                <a:ext uri="{FF2B5EF4-FFF2-40B4-BE49-F238E27FC236}">
                  <a16:creationId xmlns:a16="http://schemas.microsoft.com/office/drawing/2014/main" id="{98D7B91B-680C-4EC1-8AE9-0F378A8FF8FD}"/>
                </a:ext>
              </a:extLst>
            </p:cNvPr>
            <p:cNvSpPr/>
            <p:nvPr/>
          </p:nvSpPr>
          <p:spPr>
            <a:xfrm>
              <a:off x="1558742" y="2139034"/>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057;p54">
              <a:extLst>
                <a:ext uri="{FF2B5EF4-FFF2-40B4-BE49-F238E27FC236}">
                  <a16:creationId xmlns:a16="http://schemas.microsoft.com/office/drawing/2014/main" id="{5047F81B-46E1-4611-AF3E-1D3FA99C257C}"/>
                </a:ext>
              </a:extLst>
            </p:cNvPr>
            <p:cNvSpPr/>
            <p:nvPr/>
          </p:nvSpPr>
          <p:spPr>
            <a:xfrm>
              <a:off x="1664964" y="2151483"/>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7" name="Google Shape;1058;p54">
            <a:extLst>
              <a:ext uri="{FF2B5EF4-FFF2-40B4-BE49-F238E27FC236}">
                <a16:creationId xmlns:a16="http://schemas.microsoft.com/office/drawing/2014/main" id="{A3B870F1-1BA1-4E52-90A3-8FAD9A8894B7}"/>
              </a:ext>
            </a:extLst>
          </p:cNvPr>
          <p:cNvGrpSpPr/>
          <p:nvPr/>
        </p:nvGrpSpPr>
        <p:grpSpPr>
          <a:xfrm rot="1872329">
            <a:off x="2253445" y="3081670"/>
            <a:ext cx="93370" cy="108985"/>
            <a:chOff x="2253424" y="3081657"/>
            <a:chExt cx="93370" cy="108987"/>
          </a:xfrm>
        </p:grpSpPr>
        <p:sp>
          <p:nvSpPr>
            <p:cNvPr id="72" name="Google Shape;1059;p54">
              <a:extLst>
                <a:ext uri="{FF2B5EF4-FFF2-40B4-BE49-F238E27FC236}">
                  <a16:creationId xmlns:a16="http://schemas.microsoft.com/office/drawing/2014/main" id="{00A4E128-7BAB-4F42-8BAA-2219AFFCCA63}"/>
                </a:ext>
              </a:extLst>
            </p:cNvPr>
            <p:cNvSpPr/>
            <p:nvPr/>
          </p:nvSpPr>
          <p:spPr>
            <a:xfrm>
              <a:off x="2306645" y="3081657"/>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060;p54">
              <a:extLst>
                <a:ext uri="{FF2B5EF4-FFF2-40B4-BE49-F238E27FC236}">
                  <a16:creationId xmlns:a16="http://schemas.microsoft.com/office/drawing/2014/main" id="{A3720B40-DCB8-41CD-97C6-48B5B3314348}"/>
                </a:ext>
              </a:extLst>
            </p:cNvPr>
            <p:cNvSpPr/>
            <p:nvPr/>
          </p:nvSpPr>
          <p:spPr>
            <a:xfrm>
              <a:off x="2253424" y="3081657"/>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061;p54">
              <a:extLst>
                <a:ext uri="{FF2B5EF4-FFF2-40B4-BE49-F238E27FC236}">
                  <a16:creationId xmlns:a16="http://schemas.microsoft.com/office/drawing/2014/main" id="{DBF9BFF9-9169-4CCD-A0F4-0A65EE7A6090}"/>
                </a:ext>
              </a:extLst>
            </p:cNvPr>
            <p:cNvSpPr/>
            <p:nvPr/>
          </p:nvSpPr>
          <p:spPr>
            <a:xfrm>
              <a:off x="2253424" y="3154583"/>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8" name="Google Shape;1062;p54">
            <a:extLst>
              <a:ext uri="{FF2B5EF4-FFF2-40B4-BE49-F238E27FC236}">
                <a16:creationId xmlns:a16="http://schemas.microsoft.com/office/drawing/2014/main" id="{396A3FC2-9C46-4EBF-9DE5-02455A2637EE}"/>
              </a:ext>
            </a:extLst>
          </p:cNvPr>
          <p:cNvGrpSpPr/>
          <p:nvPr/>
        </p:nvGrpSpPr>
        <p:grpSpPr>
          <a:xfrm rot="1872329">
            <a:off x="1985780" y="3862638"/>
            <a:ext cx="315318" cy="376974"/>
            <a:chOff x="1985780" y="3862638"/>
            <a:chExt cx="315323" cy="376981"/>
          </a:xfrm>
        </p:grpSpPr>
        <p:sp>
          <p:nvSpPr>
            <p:cNvPr id="69" name="Google Shape;1063;p54">
              <a:extLst>
                <a:ext uri="{FF2B5EF4-FFF2-40B4-BE49-F238E27FC236}">
                  <a16:creationId xmlns:a16="http://schemas.microsoft.com/office/drawing/2014/main" id="{50356FE9-4324-434E-A8D9-4CB0EB53433C}"/>
                </a:ext>
              </a:extLst>
            </p:cNvPr>
            <p:cNvSpPr/>
            <p:nvPr/>
          </p:nvSpPr>
          <p:spPr>
            <a:xfrm>
              <a:off x="1985780" y="3862638"/>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064;p54">
              <a:extLst>
                <a:ext uri="{FF2B5EF4-FFF2-40B4-BE49-F238E27FC236}">
                  <a16:creationId xmlns:a16="http://schemas.microsoft.com/office/drawing/2014/main" id="{697A14FC-C9A2-4E90-A598-7545ACBE0B86}"/>
                </a:ext>
              </a:extLst>
            </p:cNvPr>
            <p:cNvSpPr/>
            <p:nvPr/>
          </p:nvSpPr>
          <p:spPr>
            <a:xfrm>
              <a:off x="2005559" y="3984329"/>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065;p54">
              <a:extLst>
                <a:ext uri="{FF2B5EF4-FFF2-40B4-BE49-F238E27FC236}">
                  <a16:creationId xmlns:a16="http://schemas.microsoft.com/office/drawing/2014/main" id="{06620FDC-6B5B-4791-92E6-E7593C363F6C}"/>
                </a:ext>
              </a:extLst>
            </p:cNvPr>
            <p:cNvSpPr/>
            <p:nvPr/>
          </p:nvSpPr>
          <p:spPr>
            <a:xfrm>
              <a:off x="1985780" y="3862638"/>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63"/>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p>
            <a:r>
              <a:rPr lang="en"/>
              <a:t>THANK YOU </a:t>
            </a:r>
          </a:p>
        </p:txBody>
      </p:sp>
      <p:cxnSp>
        <p:nvCxnSpPr>
          <p:cNvPr id="1481" name="Google Shape;1481;p63"/>
          <p:cNvCxnSpPr/>
          <p:nvPr/>
        </p:nvCxnSpPr>
        <p:spPr>
          <a:xfrm>
            <a:off x="2317950" y="338890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482" name="Google Shape;1482;p63"/>
          <p:cNvGrpSpPr/>
          <p:nvPr/>
        </p:nvGrpSpPr>
        <p:grpSpPr>
          <a:xfrm rot="10800000" flipH="1">
            <a:off x="8613563" y="2721953"/>
            <a:ext cx="1521661" cy="1635628"/>
            <a:chOff x="6990438" y="274225"/>
            <a:chExt cx="1521661" cy="1635628"/>
          </a:xfrm>
        </p:grpSpPr>
        <p:sp>
          <p:nvSpPr>
            <p:cNvPr id="1483" name="Google Shape;1483;p63"/>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3"/>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3"/>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3"/>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3"/>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3"/>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63"/>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3"/>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1" name="Google Shape;1491;p63"/>
          <p:cNvGrpSpPr/>
          <p:nvPr/>
        </p:nvGrpSpPr>
        <p:grpSpPr>
          <a:xfrm rot="5400000" flipH="1">
            <a:off x="992156" y="4201300"/>
            <a:ext cx="166385" cy="701016"/>
            <a:chOff x="8668080" y="2328029"/>
            <a:chExt cx="127488" cy="537136"/>
          </a:xfrm>
        </p:grpSpPr>
        <p:sp>
          <p:nvSpPr>
            <p:cNvPr id="1492" name="Google Shape;1492;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63"/>
          <p:cNvGrpSpPr/>
          <p:nvPr/>
        </p:nvGrpSpPr>
        <p:grpSpPr>
          <a:xfrm rot="10800000" flipH="1">
            <a:off x="6009387" y="627953"/>
            <a:ext cx="274389" cy="287882"/>
            <a:chOff x="6009387" y="4170971"/>
            <a:chExt cx="274389" cy="287882"/>
          </a:xfrm>
        </p:grpSpPr>
        <p:sp>
          <p:nvSpPr>
            <p:cNvPr id="1505" name="Google Shape;1505;p63"/>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3"/>
          <p:cNvGrpSpPr/>
          <p:nvPr/>
        </p:nvGrpSpPr>
        <p:grpSpPr>
          <a:xfrm>
            <a:off x="6720880" y="219654"/>
            <a:ext cx="1848863" cy="1750742"/>
            <a:chOff x="6720880" y="219654"/>
            <a:chExt cx="1848863" cy="1750742"/>
          </a:xfrm>
        </p:grpSpPr>
        <p:grpSp>
          <p:nvGrpSpPr>
            <p:cNvPr id="1508" name="Google Shape;1508;p63"/>
            <p:cNvGrpSpPr/>
            <p:nvPr/>
          </p:nvGrpSpPr>
          <p:grpSpPr>
            <a:xfrm rot="10800000" flipH="1">
              <a:off x="8345706" y="502825"/>
              <a:ext cx="166385" cy="701016"/>
              <a:chOff x="8668080" y="2328029"/>
              <a:chExt cx="127488" cy="537136"/>
            </a:xfrm>
          </p:grpSpPr>
          <p:sp>
            <p:nvSpPr>
              <p:cNvPr id="1509" name="Google Shape;1509;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63"/>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3"/>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3"/>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3"/>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3"/>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3"/>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3"/>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3"/>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3"/>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3"/>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3"/>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3"/>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3"/>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3"/>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63"/>
          <p:cNvGrpSpPr/>
          <p:nvPr/>
        </p:nvGrpSpPr>
        <p:grpSpPr>
          <a:xfrm rot="10623647">
            <a:off x="215001" y="329169"/>
            <a:ext cx="2060819" cy="1696064"/>
            <a:chOff x="5369742" y="603547"/>
            <a:chExt cx="1558582" cy="1282818"/>
          </a:xfrm>
        </p:grpSpPr>
        <p:sp>
          <p:nvSpPr>
            <p:cNvPr id="1538" name="Google Shape;1538;p6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357"/>
        <p:cNvGrpSpPr/>
        <p:nvPr/>
      </p:nvGrpSpPr>
      <p:grpSpPr>
        <a:xfrm>
          <a:off x="0" y="0"/>
          <a:ext cx="0" cy="0"/>
          <a:chOff x="0" y="0"/>
          <a:chExt cx="0" cy="0"/>
        </a:xfrm>
      </p:grpSpPr>
      <p:sp>
        <p:nvSpPr>
          <p:cNvPr id="358" name="Google Shape;358;p41"/>
          <p:cNvSpPr txBox="1">
            <a:spLocks noGrp="1"/>
          </p:cNvSpPr>
          <p:nvPr>
            <p:ph type="title"/>
          </p:nvPr>
        </p:nvSpPr>
        <p:spPr>
          <a:xfrm>
            <a:off x="1760915" y="1576755"/>
            <a:ext cx="2992388"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59" name="Google Shape;359;p41"/>
          <p:cNvSpPr txBox="1">
            <a:spLocks noGrp="1"/>
          </p:cNvSpPr>
          <p:nvPr>
            <p:ph type="title" idx="2"/>
          </p:nvPr>
        </p:nvSpPr>
        <p:spPr>
          <a:xfrm>
            <a:off x="892278" y="15992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60" name="Google Shape;360;p41"/>
          <p:cNvSpPr txBox="1">
            <a:spLocks noGrp="1"/>
          </p:cNvSpPr>
          <p:nvPr>
            <p:ph type="subTitle" idx="1"/>
          </p:nvPr>
        </p:nvSpPr>
        <p:spPr>
          <a:xfrm>
            <a:off x="1852427" y="2021066"/>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CPU Scheduling</a:t>
            </a:r>
            <a:endParaRPr dirty="0"/>
          </a:p>
        </p:txBody>
      </p:sp>
      <p:sp>
        <p:nvSpPr>
          <p:cNvPr id="361" name="Google Shape;361;p41"/>
          <p:cNvSpPr txBox="1">
            <a:spLocks noGrp="1"/>
          </p:cNvSpPr>
          <p:nvPr>
            <p:ph type="title" idx="3"/>
          </p:nvPr>
        </p:nvSpPr>
        <p:spPr>
          <a:xfrm>
            <a:off x="1760916" y="2908057"/>
            <a:ext cx="2519422"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Round Robin(RR)</a:t>
            </a:r>
            <a:endParaRPr dirty="0"/>
          </a:p>
        </p:txBody>
      </p:sp>
      <p:sp>
        <p:nvSpPr>
          <p:cNvPr id="362" name="Google Shape;362;p41"/>
          <p:cNvSpPr txBox="1">
            <a:spLocks noGrp="1"/>
          </p:cNvSpPr>
          <p:nvPr>
            <p:ph type="title" idx="4"/>
          </p:nvPr>
        </p:nvSpPr>
        <p:spPr>
          <a:xfrm>
            <a:off x="892278" y="2939911"/>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64" name="Google Shape;364;p41"/>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FCFS</a:t>
            </a:r>
            <a:endParaRPr dirty="0"/>
          </a:p>
        </p:txBody>
      </p:sp>
      <p:sp>
        <p:nvSpPr>
          <p:cNvPr id="365" name="Google Shape;365;p41"/>
          <p:cNvSpPr txBox="1">
            <a:spLocks noGrp="1"/>
          </p:cNvSpPr>
          <p:nvPr>
            <p:ph type="title" idx="7"/>
          </p:nvPr>
        </p:nvSpPr>
        <p:spPr>
          <a:xfrm>
            <a:off x="4697103" y="15903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67" name="Google Shape;367;p41"/>
          <p:cNvSpPr txBox="1">
            <a:spLocks noGrp="1"/>
          </p:cNvSpPr>
          <p:nvPr>
            <p:ph type="title" idx="9"/>
          </p:nvPr>
        </p:nvSpPr>
        <p:spPr>
          <a:xfrm>
            <a:off x="5570922" y="2881786"/>
            <a:ext cx="26808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SCHEDLING</a:t>
            </a:r>
            <a:endParaRPr dirty="0"/>
          </a:p>
        </p:txBody>
      </p:sp>
      <p:sp>
        <p:nvSpPr>
          <p:cNvPr id="368" name="Google Shape;368;p41"/>
          <p:cNvSpPr txBox="1">
            <a:spLocks noGrp="1"/>
          </p:cNvSpPr>
          <p:nvPr>
            <p:ph type="title" idx="13"/>
          </p:nvPr>
        </p:nvSpPr>
        <p:spPr>
          <a:xfrm>
            <a:off x="4697103" y="2915136"/>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0" name="Google Shape;370;p41"/>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71" name="Google Shape;371;p41"/>
          <p:cNvCxnSpPr/>
          <p:nvPr/>
        </p:nvCxnSpPr>
        <p:spPr>
          <a:xfrm>
            <a:off x="17094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2" name="Google Shape;372;p41"/>
          <p:cNvCxnSpPr/>
          <p:nvPr/>
        </p:nvCxnSpPr>
        <p:spPr>
          <a:xfrm>
            <a:off x="55258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3" name="Google Shape;373;p41"/>
          <p:cNvCxnSpPr/>
          <p:nvPr/>
        </p:nvCxnSpPr>
        <p:spPr>
          <a:xfrm>
            <a:off x="1706066" y="2881786"/>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4" name="Google Shape;374;p41"/>
          <p:cNvCxnSpPr/>
          <p:nvPr/>
        </p:nvCxnSpPr>
        <p:spPr>
          <a:xfrm>
            <a:off x="5524266" y="2881786"/>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375" name="Google Shape;375;p41"/>
          <p:cNvGrpSpPr/>
          <p:nvPr/>
        </p:nvGrpSpPr>
        <p:grpSpPr>
          <a:xfrm>
            <a:off x="8345706" y="3882964"/>
            <a:ext cx="166385" cy="701016"/>
            <a:chOff x="8668080" y="2328029"/>
            <a:chExt cx="127488" cy="537136"/>
          </a:xfrm>
        </p:grpSpPr>
        <p:sp>
          <p:nvSpPr>
            <p:cNvPr id="376" name="Google Shape;376;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41"/>
          <p:cNvGrpSpPr/>
          <p:nvPr/>
        </p:nvGrpSpPr>
        <p:grpSpPr>
          <a:xfrm>
            <a:off x="631906" y="532914"/>
            <a:ext cx="166385" cy="701016"/>
            <a:chOff x="8668080" y="2328029"/>
            <a:chExt cx="127488" cy="537136"/>
          </a:xfrm>
        </p:grpSpPr>
        <p:sp>
          <p:nvSpPr>
            <p:cNvPr id="389" name="Google Shape;389;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41"/>
          <p:cNvGrpSpPr/>
          <p:nvPr/>
        </p:nvGrpSpPr>
        <p:grpSpPr>
          <a:xfrm flipH="1">
            <a:off x="327786" y="4335693"/>
            <a:ext cx="470512" cy="545615"/>
            <a:chOff x="6030486" y="487493"/>
            <a:chExt cx="470512" cy="545615"/>
          </a:xfrm>
        </p:grpSpPr>
        <p:sp>
          <p:nvSpPr>
            <p:cNvPr id="402" name="Google Shape;402;p41"/>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41"/>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8;p41">
            <a:extLst>
              <a:ext uri="{FF2B5EF4-FFF2-40B4-BE49-F238E27FC236}">
                <a16:creationId xmlns:a16="http://schemas.microsoft.com/office/drawing/2014/main" id="{3006D2EB-3355-41A7-9C67-51501D544494}"/>
              </a:ext>
            </a:extLst>
          </p:cNvPr>
          <p:cNvSpPr txBox="1">
            <a:spLocks/>
          </p:cNvSpPr>
          <p:nvPr/>
        </p:nvSpPr>
        <p:spPr>
          <a:xfrm>
            <a:off x="2848509" y="4140961"/>
            <a:ext cx="817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Days One"/>
              <a:buNone/>
              <a:defRPr sz="30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9pPr>
          </a:lstStyle>
          <a:p>
            <a:r>
              <a:rPr lang="en" dirty="0"/>
              <a:t>05</a:t>
            </a:r>
          </a:p>
        </p:txBody>
      </p:sp>
      <p:sp>
        <p:nvSpPr>
          <p:cNvPr id="60" name="Google Shape;367;p41">
            <a:extLst>
              <a:ext uri="{FF2B5EF4-FFF2-40B4-BE49-F238E27FC236}">
                <a16:creationId xmlns:a16="http://schemas.microsoft.com/office/drawing/2014/main" id="{A6536048-879F-455F-838A-F90257F69722}"/>
              </a:ext>
            </a:extLst>
          </p:cNvPr>
          <p:cNvSpPr txBox="1">
            <a:spLocks/>
          </p:cNvSpPr>
          <p:nvPr/>
        </p:nvSpPr>
        <p:spPr>
          <a:xfrm>
            <a:off x="3708222" y="4238347"/>
            <a:ext cx="2905412" cy="55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a:buNone/>
              <a:defRPr sz="24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r>
              <a:rPr lang="en-US" dirty="0"/>
              <a:t>M</a:t>
            </a:r>
            <a:r>
              <a:rPr lang="en-IN" dirty="0"/>
              <a:t>ULTI LEVEL QUEUE SCHEDULING</a:t>
            </a:r>
          </a:p>
        </p:txBody>
      </p:sp>
      <p:cxnSp>
        <p:nvCxnSpPr>
          <p:cNvPr id="61" name="Google Shape;374;p41">
            <a:extLst>
              <a:ext uri="{FF2B5EF4-FFF2-40B4-BE49-F238E27FC236}">
                <a16:creationId xmlns:a16="http://schemas.microsoft.com/office/drawing/2014/main" id="{CE93435E-B4FE-4FA1-8043-53092D4D1F7F}"/>
              </a:ext>
            </a:extLst>
          </p:cNvPr>
          <p:cNvCxnSpPr/>
          <p:nvPr/>
        </p:nvCxnSpPr>
        <p:spPr>
          <a:xfrm>
            <a:off x="3665709" y="3879095"/>
            <a:ext cx="0" cy="11520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73804E-92F7-4E98-A305-70554B84C535}"/>
              </a:ext>
            </a:extLst>
          </p:cNvPr>
          <p:cNvSpPr>
            <a:spLocks noGrp="1"/>
          </p:cNvSpPr>
          <p:nvPr>
            <p:ph type="title" idx="2"/>
          </p:nvPr>
        </p:nvSpPr>
        <p:spPr>
          <a:xfrm>
            <a:off x="1033151" y="568874"/>
            <a:ext cx="7962908" cy="1632505"/>
          </a:xfrm>
        </p:spPr>
        <p:txBody>
          <a:bodyPr/>
          <a:lstStyle/>
          <a:p>
            <a:r>
              <a:rPr lang="en-US" sz="4000" b="1"/>
              <a:t>What is CPU Scheduling?</a:t>
            </a:r>
            <a:endParaRPr lang="en-US" sz="4000"/>
          </a:p>
        </p:txBody>
      </p:sp>
      <p:sp>
        <p:nvSpPr>
          <p:cNvPr id="7" name="TextBox 6">
            <a:extLst>
              <a:ext uri="{FF2B5EF4-FFF2-40B4-BE49-F238E27FC236}">
                <a16:creationId xmlns:a16="http://schemas.microsoft.com/office/drawing/2014/main" id="{39A8CCCB-517B-45F1-AE1B-66888A270C4C}"/>
              </a:ext>
            </a:extLst>
          </p:cNvPr>
          <p:cNvSpPr txBox="1"/>
          <p:nvPr/>
        </p:nvSpPr>
        <p:spPr>
          <a:xfrm>
            <a:off x="1188408" y="2045656"/>
            <a:ext cx="68376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chemeClr val="tx2"/>
                </a:solidFill>
              </a:rPr>
              <a:t>CPU Scheduling is a process of determining which process will own CPU for execution while another process is on hold. </a:t>
            </a:r>
            <a:endParaRPr lang="en-US"/>
          </a:p>
          <a:p>
            <a:pPr marL="285750" indent="-285750">
              <a:buChar char="•"/>
            </a:pPr>
            <a:endParaRPr lang="en-US" sz="1600">
              <a:solidFill>
                <a:schemeClr val="tx2"/>
              </a:solidFill>
            </a:endParaRPr>
          </a:p>
          <a:p>
            <a:pPr marL="285750" indent="-285750">
              <a:buChar char="•"/>
            </a:pPr>
            <a:r>
              <a:rPr lang="en-US" sz="1600">
                <a:solidFill>
                  <a:schemeClr val="tx2"/>
                </a:solidFill>
              </a:rPr>
              <a:t>The main task of CPU scheduling is to make sure that whenever the CPU remains idle, the OS at least select one of the processes available in the ready queue for execution. </a:t>
            </a:r>
          </a:p>
          <a:p>
            <a:pPr marL="285750" indent="-285750">
              <a:buChar char="•"/>
            </a:pPr>
            <a:endParaRPr lang="en-US" sz="1600">
              <a:solidFill>
                <a:schemeClr val="tx2"/>
              </a:solidFill>
            </a:endParaRPr>
          </a:p>
          <a:p>
            <a:pPr marL="285750" indent="-285750">
              <a:buChar char="•"/>
            </a:pPr>
            <a:r>
              <a:rPr lang="en-US" sz="1600">
                <a:solidFill>
                  <a:schemeClr val="tx2"/>
                </a:solidFill>
              </a:rPr>
              <a:t>The selection process will be carried out by the CPU scheduler. It selects one of the processes in memory that are ready for execution.</a:t>
            </a:r>
          </a:p>
        </p:txBody>
      </p:sp>
    </p:spTree>
    <p:extLst>
      <p:ext uri="{BB962C8B-B14F-4D97-AF65-F5344CB8AC3E}">
        <p14:creationId xmlns:p14="http://schemas.microsoft.com/office/powerpoint/2010/main" val="295913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9AED6D-26AD-4E8A-8C82-CA36C7ACF735}"/>
              </a:ext>
            </a:extLst>
          </p:cNvPr>
          <p:cNvSpPr>
            <a:spLocks noGrp="1"/>
          </p:cNvSpPr>
          <p:nvPr>
            <p:ph type="title" idx="2"/>
          </p:nvPr>
        </p:nvSpPr>
        <p:spPr>
          <a:xfrm>
            <a:off x="626056" y="153948"/>
            <a:ext cx="8002051" cy="841800"/>
          </a:xfrm>
        </p:spPr>
        <p:txBody>
          <a:bodyPr/>
          <a:lstStyle/>
          <a:p>
            <a:r>
              <a:rPr lang="en-US" sz="3200" b="1"/>
              <a:t>Why do we need CPU  scheduling?</a:t>
            </a:r>
            <a:endParaRPr lang="en-US" sz="3200"/>
          </a:p>
        </p:txBody>
      </p:sp>
      <p:sp>
        <p:nvSpPr>
          <p:cNvPr id="5" name="TextBox 4">
            <a:extLst>
              <a:ext uri="{FF2B5EF4-FFF2-40B4-BE49-F238E27FC236}">
                <a16:creationId xmlns:a16="http://schemas.microsoft.com/office/drawing/2014/main" id="{1E01A366-E9B4-44D7-9AF9-529BBE73E0C3}"/>
              </a:ext>
            </a:extLst>
          </p:cNvPr>
          <p:cNvSpPr txBox="1"/>
          <p:nvPr/>
        </p:nvSpPr>
        <p:spPr>
          <a:xfrm>
            <a:off x="969202" y="1286266"/>
            <a:ext cx="755006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solidFill>
                <a:latin typeface="Times New Roman"/>
              </a:rPr>
              <a:t>As we know, a process needs CPU time and I/O time both for its execution. In a multi-programming system, one process can use CPU while another process is waiting for I/O whereas, on the other hand in a </a:t>
            </a:r>
            <a:r>
              <a:rPr lang="en-US" sz="1600" err="1">
                <a:solidFill>
                  <a:schemeClr val="tx2"/>
                </a:solidFill>
                <a:latin typeface="Times New Roman"/>
              </a:rPr>
              <a:t>uni</a:t>
            </a:r>
            <a:r>
              <a:rPr lang="en-US" sz="1600">
                <a:solidFill>
                  <a:schemeClr val="tx2"/>
                </a:solidFill>
                <a:latin typeface="Times New Roman"/>
              </a:rPr>
              <a:t> programming system, all the time get wasted in waiting for I/O whereas CPU is free during that time.</a:t>
            </a:r>
          </a:p>
          <a:p>
            <a:endParaRPr lang="en-US" sz="1600">
              <a:solidFill>
                <a:schemeClr val="tx2"/>
              </a:solidFill>
              <a:latin typeface="Times New Roman"/>
            </a:endParaRPr>
          </a:p>
          <a:p>
            <a:r>
              <a:rPr lang="en-US" sz="1600">
                <a:solidFill>
                  <a:schemeClr val="tx2"/>
                </a:solidFill>
              </a:rPr>
              <a:t>Here are the reasons for using a scheduling algorithm:</a:t>
            </a:r>
          </a:p>
          <a:p>
            <a:endParaRPr lang="en-US" sz="1600">
              <a:solidFill>
                <a:schemeClr val="tx2"/>
              </a:solidFill>
            </a:endParaRPr>
          </a:p>
          <a:p>
            <a:pPr marL="285750" indent="-285750">
              <a:buChar char="•"/>
            </a:pPr>
            <a:r>
              <a:rPr lang="en-US" sz="1600">
                <a:solidFill>
                  <a:schemeClr val="tx2"/>
                </a:solidFill>
              </a:rPr>
              <a:t>The CPU uses scheduling to improve its efficiency.</a:t>
            </a:r>
            <a:endParaRPr lang="en-US">
              <a:solidFill>
                <a:schemeClr val="tx2"/>
              </a:solidFill>
            </a:endParaRPr>
          </a:p>
          <a:p>
            <a:pPr marL="285750" indent="-285750">
              <a:buChar char="•"/>
            </a:pPr>
            <a:r>
              <a:rPr lang="en-US" sz="1600">
                <a:solidFill>
                  <a:schemeClr val="tx2"/>
                </a:solidFill>
              </a:rPr>
              <a:t>It helps you to allocate resources among competing processes.</a:t>
            </a:r>
            <a:endParaRPr lang="en-US">
              <a:solidFill>
                <a:schemeClr val="tx2"/>
              </a:solidFill>
            </a:endParaRPr>
          </a:p>
          <a:p>
            <a:pPr marL="285750" indent="-285750">
              <a:buChar char="•"/>
            </a:pPr>
            <a:r>
              <a:rPr lang="en-US" sz="1600">
                <a:solidFill>
                  <a:schemeClr val="tx2"/>
                </a:solidFill>
              </a:rPr>
              <a:t>The maximum utilization of CPU can be obtained with multi-programming.</a:t>
            </a:r>
            <a:endParaRPr lang="en-US">
              <a:solidFill>
                <a:schemeClr val="tx2"/>
              </a:solidFill>
            </a:endParaRPr>
          </a:p>
          <a:p>
            <a:pPr marL="285750" indent="-285750">
              <a:buChar char="•"/>
            </a:pPr>
            <a:r>
              <a:rPr lang="en-US" sz="1600">
                <a:solidFill>
                  <a:schemeClr val="tx2"/>
                </a:solidFill>
              </a:rPr>
              <a:t>The processes which are to be executed are in ready queue</a:t>
            </a:r>
            <a:endParaRPr lang="en-US">
              <a:solidFill>
                <a:schemeClr val="tx2"/>
              </a:solidFill>
            </a:endParaRPr>
          </a:p>
          <a:p>
            <a:endParaRPr lang="en-US" sz="1600">
              <a:solidFill>
                <a:schemeClr val="tx2"/>
              </a:solidFill>
              <a:latin typeface="Times New Roman"/>
            </a:endParaRPr>
          </a:p>
        </p:txBody>
      </p:sp>
    </p:spTree>
    <p:extLst>
      <p:ext uri="{BB962C8B-B14F-4D97-AF65-F5344CB8AC3E}">
        <p14:creationId xmlns:p14="http://schemas.microsoft.com/office/powerpoint/2010/main" val="190403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99A634D9-A14E-4A14-AAE2-46FE08519859}"/>
              </a:ext>
            </a:extLst>
          </p:cNvPr>
          <p:cNvPicPr>
            <a:picLocks noChangeAspect="1"/>
          </p:cNvPicPr>
          <p:nvPr/>
        </p:nvPicPr>
        <p:blipFill>
          <a:blip r:embed="rId2"/>
          <a:stretch>
            <a:fillRect/>
          </a:stretch>
        </p:blipFill>
        <p:spPr>
          <a:xfrm>
            <a:off x="5141935" y="750171"/>
            <a:ext cx="3800081" cy="2617589"/>
          </a:xfrm>
          <a:prstGeom prst="rect">
            <a:avLst/>
          </a:prstGeom>
        </p:spPr>
      </p:pic>
      <p:sp>
        <p:nvSpPr>
          <p:cNvPr id="6" name="TextBox 5">
            <a:extLst>
              <a:ext uri="{FF2B5EF4-FFF2-40B4-BE49-F238E27FC236}">
                <a16:creationId xmlns:a16="http://schemas.microsoft.com/office/drawing/2014/main" id="{7DD7278E-5563-4788-84DD-3BCBD7144540}"/>
              </a:ext>
            </a:extLst>
          </p:cNvPr>
          <p:cNvSpPr txBox="1"/>
          <p:nvPr/>
        </p:nvSpPr>
        <p:spPr>
          <a:xfrm>
            <a:off x="92379" y="816540"/>
            <a:ext cx="477085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kern="1200">
                <a:solidFill>
                  <a:schemeClr val="tx2"/>
                </a:solidFill>
                <a:latin typeface="Times New Roman"/>
                <a:ea typeface="+mn-ea"/>
                <a:cs typeface="+mn-cs"/>
              </a:rPr>
              <a:t>CPU utilization </a:t>
            </a:r>
            <a:r>
              <a:rPr lang="en-US" sz="1800" kern="1200">
                <a:solidFill>
                  <a:schemeClr val="tx2"/>
                </a:solidFill>
                <a:latin typeface="Times New Roman"/>
                <a:ea typeface="+mn-ea"/>
                <a:cs typeface="+mn-cs"/>
              </a:rPr>
              <a:t>– keep the CPU as busy as possible</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Throughput</a:t>
            </a:r>
            <a:r>
              <a:rPr lang="en-US" sz="1800" kern="1200">
                <a:solidFill>
                  <a:schemeClr val="tx2"/>
                </a:solidFill>
                <a:latin typeface="Times New Roman"/>
                <a:ea typeface="+mn-ea"/>
                <a:cs typeface="+mn-cs"/>
              </a:rPr>
              <a:t> –  of processes that complete their execution per time unit</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Turnaround time </a:t>
            </a:r>
            <a:r>
              <a:rPr lang="en-US" sz="1800" kern="1200">
                <a:solidFill>
                  <a:schemeClr val="tx2"/>
                </a:solidFill>
                <a:latin typeface="Times New Roman"/>
                <a:ea typeface="+mn-ea"/>
                <a:cs typeface="+mn-cs"/>
              </a:rPr>
              <a:t>– amount of time to execute a particular process</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Waiting time </a:t>
            </a:r>
            <a:r>
              <a:rPr lang="en-US" sz="1800" kern="1200">
                <a:solidFill>
                  <a:schemeClr val="tx2"/>
                </a:solidFill>
                <a:latin typeface="Times New Roman"/>
                <a:ea typeface="+mn-ea"/>
                <a:cs typeface="+mn-cs"/>
              </a:rPr>
              <a:t>– amount of time a process has been waiting in the ready queue</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Response time </a:t>
            </a:r>
            <a:r>
              <a:rPr lang="en-US" sz="1800" kern="1200">
                <a:solidFill>
                  <a:schemeClr val="tx2"/>
                </a:solidFill>
                <a:latin typeface="Times New Roman"/>
                <a:ea typeface="+mn-ea"/>
                <a:cs typeface="+mn-cs"/>
              </a:rPr>
              <a:t>– amount of time it takes from when a request was submitted until the first response is produced</a:t>
            </a:r>
            <a:endParaRPr lang="en-US" sz="1800">
              <a:solidFill>
                <a:schemeClr val="tx2"/>
              </a:solidFill>
            </a:endParaRPr>
          </a:p>
        </p:txBody>
      </p:sp>
      <p:sp>
        <p:nvSpPr>
          <p:cNvPr id="7" name="TextBox 6">
            <a:extLst>
              <a:ext uri="{FF2B5EF4-FFF2-40B4-BE49-F238E27FC236}">
                <a16:creationId xmlns:a16="http://schemas.microsoft.com/office/drawing/2014/main" id="{5A6C8B0F-453F-4A26-9E03-2FE3AB259A5C}"/>
              </a:ext>
            </a:extLst>
          </p:cNvPr>
          <p:cNvSpPr txBox="1"/>
          <p:nvPr/>
        </p:nvSpPr>
        <p:spPr>
          <a:xfrm>
            <a:off x="5141933" y="3580095"/>
            <a:ext cx="3651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2"/>
                </a:solidFill>
                <a:latin typeface="Times New Roman"/>
              </a:rPr>
              <a:t>A CPU scheduling algorithm tries to maximize and minimize the above conditions.</a:t>
            </a:r>
          </a:p>
        </p:txBody>
      </p:sp>
    </p:spTree>
    <p:extLst>
      <p:ext uri="{BB962C8B-B14F-4D97-AF65-F5344CB8AC3E}">
        <p14:creationId xmlns:p14="http://schemas.microsoft.com/office/powerpoint/2010/main" val="391696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43F8-AAB0-41A0-9A84-FA9019D67A42}"/>
              </a:ext>
            </a:extLst>
          </p:cNvPr>
          <p:cNvSpPr>
            <a:spLocks noGrp="1"/>
          </p:cNvSpPr>
          <p:nvPr>
            <p:ph type="title"/>
          </p:nvPr>
        </p:nvSpPr>
        <p:spPr>
          <a:xfrm>
            <a:off x="813947" y="416420"/>
            <a:ext cx="7821989" cy="1226100"/>
          </a:xfrm>
        </p:spPr>
        <p:txBody>
          <a:bodyPr/>
          <a:lstStyle/>
          <a:p>
            <a:r>
              <a:rPr lang="en-US" sz="3600"/>
              <a:t>CPU Scheduling Algorithms</a:t>
            </a:r>
          </a:p>
        </p:txBody>
      </p:sp>
      <p:sp>
        <p:nvSpPr>
          <p:cNvPr id="4" name="Subtitle 3">
            <a:extLst>
              <a:ext uri="{FF2B5EF4-FFF2-40B4-BE49-F238E27FC236}">
                <a16:creationId xmlns:a16="http://schemas.microsoft.com/office/drawing/2014/main" id="{1F6B13B3-E1F4-4898-AAF4-EE7DAD0E5687}"/>
              </a:ext>
            </a:extLst>
          </p:cNvPr>
          <p:cNvSpPr>
            <a:spLocks noGrp="1"/>
          </p:cNvSpPr>
          <p:nvPr>
            <p:ph type="subTitle" idx="1"/>
          </p:nvPr>
        </p:nvSpPr>
        <p:spPr>
          <a:xfrm>
            <a:off x="743486" y="2920595"/>
            <a:ext cx="5064789" cy="573661"/>
          </a:xfrm>
        </p:spPr>
        <p:txBody>
          <a:bodyPr/>
          <a:lstStyle/>
          <a:p>
            <a:r>
              <a:rPr lang="en-US" sz="1800"/>
              <a:t>Types of CPU scheduling Algorithm</a:t>
            </a:r>
          </a:p>
          <a:p>
            <a:endParaRPr lang="en-US" sz="1800"/>
          </a:p>
          <a:p>
            <a:r>
              <a:rPr lang="en-US" sz="1800"/>
              <a:t>There are mainly six types of process scheduling algorithms</a:t>
            </a:r>
          </a:p>
          <a:p>
            <a:endParaRPr lang="en-US" sz="1800"/>
          </a:p>
          <a:p>
            <a:pPr>
              <a:buFont typeface="Arial"/>
              <a:buChar char="•"/>
            </a:pPr>
            <a:r>
              <a:rPr lang="en-US" sz="1800">
                <a:solidFill>
                  <a:schemeClr val="tx2"/>
                </a:solidFill>
              </a:rPr>
              <a:t>First Come First Serve (FCFS)</a:t>
            </a:r>
          </a:p>
          <a:p>
            <a:pPr>
              <a:buFont typeface="Arial"/>
              <a:buChar char="•"/>
            </a:pPr>
            <a:r>
              <a:rPr lang="en-US" sz="1800">
                <a:solidFill>
                  <a:schemeClr val="tx2"/>
                </a:solidFill>
              </a:rPr>
              <a:t>Shortest-Job-First (SJF) Scheduling</a:t>
            </a:r>
          </a:p>
          <a:p>
            <a:pPr>
              <a:buFont typeface="Arial"/>
              <a:buChar char="•"/>
            </a:pPr>
            <a:r>
              <a:rPr lang="en-US" sz="1800">
                <a:solidFill>
                  <a:schemeClr val="tx2"/>
                </a:solidFill>
              </a:rPr>
              <a:t>Shortest Remaining Time</a:t>
            </a:r>
          </a:p>
          <a:p>
            <a:pPr>
              <a:buFont typeface="Arial"/>
              <a:buChar char="•"/>
            </a:pPr>
            <a:r>
              <a:rPr lang="en-US" sz="1800">
                <a:solidFill>
                  <a:schemeClr val="tx2"/>
                </a:solidFill>
              </a:rPr>
              <a:t>Priority Scheduling</a:t>
            </a:r>
          </a:p>
          <a:p>
            <a:pPr>
              <a:buFont typeface="Arial"/>
              <a:buChar char="•"/>
            </a:pPr>
            <a:r>
              <a:rPr lang="en-US" sz="1800">
                <a:solidFill>
                  <a:schemeClr val="tx2"/>
                </a:solidFill>
              </a:rPr>
              <a:t>Round Robin Scheduling</a:t>
            </a:r>
          </a:p>
          <a:p>
            <a:pPr>
              <a:buFont typeface="Arial"/>
              <a:buChar char="•"/>
            </a:pPr>
            <a:r>
              <a:rPr lang="en-US" sz="1800">
                <a:solidFill>
                  <a:schemeClr val="tx2"/>
                </a:solidFill>
              </a:rPr>
              <a:t>Multilevel Queue Scheduling</a:t>
            </a:r>
          </a:p>
        </p:txBody>
      </p:sp>
      <p:pic>
        <p:nvPicPr>
          <p:cNvPr id="5" name="Picture 5" descr="Diagram&#10;&#10;Description automatically generated">
            <a:extLst>
              <a:ext uri="{FF2B5EF4-FFF2-40B4-BE49-F238E27FC236}">
                <a16:creationId xmlns:a16="http://schemas.microsoft.com/office/drawing/2014/main" id="{06C16482-B39E-4B1B-9F85-3A5222E97C32}"/>
              </a:ext>
            </a:extLst>
          </p:cNvPr>
          <p:cNvPicPr>
            <a:picLocks noChangeAspect="1"/>
          </p:cNvPicPr>
          <p:nvPr/>
        </p:nvPicPr>
        <p:blipFill>
          <a:blip r:embed="rId2"/>
          <a:stretch>
            <a:fillRect/>
          </a:stretch>
        </p:blipFill>
        <p:spPr>
          <a:xfrm>
            <a:off x="5541201" y="2005849"/>
            <a:ext cx="3322528" cy="2768015"/>
          </a:xfrm>
          <a:prstGeom prst="rect">
            <a:avLst/>
          </a:prstGeom>
        </p:spPr>
      </p:pic>
    </p:spTree>
    <p:extLst>
      <p:ext uri="{BB962C8B-B14F-4D97-AF65-F5344CB8AC3E}">
        <p14:creationId xmlns:p14="http://schemas.microsoft.com/office/powerpoint/2010/main" val="19676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1291499" y="495857"/>
            <a:ext cx="7704000" cy="482700"/>
          </a:xfrm>
          <a:prstGeom prst="rect">
            <a:avLst/>
          </a:prstGeom>
        </p:spPr>
        <p:txBody>
          <a:bodyPr spcFirstLastPara="1" wrap="square" lIns="91425" tIns="91425" rIns="91425" bIns="91425" anchor="ctr" anchorCtr="0">
            <a:noAutofit/>
          </a:bodyPr>
          <a:lstStyle/>
          <a:p>
            <a:r>
              <a:rPr lang="en"/>
              <a:t>Round-Robin (RR) Scheduling</a:t>
            </a:r>
            <a:endParaRPr lang="en-US"/>
          </a:p>
        </p:txBody>
      </p:sp>
      <p:grpSp>
        <p:nvGrpSpPr>
          <p:cNvPr id="499" name="Google Shape;499;p43"/>
          <p:cNvGrpSpPr/>
          <p:nvPr/>
        </p:nvGrpSpPr>
        <p:grpSpPr>
          <a:xfrm rot="5400000">
            <a:off x="7990306" y="4257989"/>
            <a:ext cx="166385" cy="701016"/>
            <a:chOff x="8668080" y="2328029"/>
            <a:chExt cx="127488" cy="537136"/>
          </a:xfrm>
        </p:grpSpPr>
        <p:sp>
          <p:nvSpPr>
            <p:cNvPr id="500" name="Google Shape;500;p4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3"/>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2" name="Google Shape;522;p43"/>
          <p:cNvGrpSpPr/>
          <p:nvPr/>
        </p:nvGrpSpPr>
        <p:grpSpPr>
          <a:xfrm>
            <a:off x="88081" y="3292812"/>
            <a:ext cx="310599" cy="294704"/>
            <a:chOff x="2327131" y="3148937"/>
            <a:chExt cx="310599" cy="294704"/>
          </a:xfrm>
        </p:grpSpPr>
        <p:sp>
          <p:nvSpPr>
            <p:cNvPr id="523" name="Google Shape;523;p4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3010921-AA7E-4B74-8B3C-3C73C2A5B07F}"/>
              </a:ext>
            </a:extLst>
          </p:cNvPr>
          <p:cNvSpPr txBox="1"/>
          <p:nvPr/>
        </p:nvSpPr>
        <p:spPr>
          <a:xfrm>
            <a:off x="781311" y="1286266"/>
            <a:ext cx="77144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2"/>
                </a:solidFill>
                <a:latin typeface="Times New Roman"/>
              </a:rPr>
              <a:t>Round-robin (RR) is one of the algorithms employed by process and network schedulers in computing. As the term is generally used, time slices (also known as time quanta) are assigned to each process in equal portions and in circular order, handling all processes without priority (also known as cyclic executive). Round-robin scheduling is simple, easy to implement, and starvation-free. Round-robin scheduling can be applied to other scheduling problems, such as data packet scheduling in computer networks. It is an operating system concept. </a:t>
            </a:r>
          </a:p>
          <a:p>
            <a:endParaRPr lang="en-US" sz="1800">
              <a:solidFill>
                <a:schemeClr val="tx2"/>
              </a:solidFill>
              <a:latin typeface="Times New Roman"/>
            </a:endParaRPr>
          </a:p>
          <a:p>
            <a:r>
              <a:rPr lang="en-US" sz="1800">
                <a:solidFill>
                  <a:schemeClr val="tx2"/>
                </a:solidFill>
                <a:latin typeface="Times New Roman"/>
              </a:rPr>
              <a:t>The algorithm's name is derived from the round-robin principle, which is used in various disciplines to ensure that everyone gets an equal share of something.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B7E-3CFE-4DBE-8CC4-F2716016BB12}"/>
              </a:ext>
            </a:extLst>
          </p:cNvPr>
          <p:cNvSpPr>
            <a:spLocks noGrp="1"/>
          </p:cNvSpPr>
          <p:nvPr>
            <p:ph type="title"/>
          </p:nvPr>
        </p:nvSpPr>
        <p:spPr>
          <a:xfrm>
            <a:off x="3050266" y="439992"/>
            <a:ext cx="7704000" cy="482700"/>
          </a:xfrm>
        </p:spPr>
        <p:txBody>
          <a:bodyPr/>
          <a:lstStyle/>
          <a:p>
            <a:r>
              <a:rPr lang="en-US"/>
              <a:t>Working</a:t>
            </a:r>
          </a:p>
        </p:txBody>
      </p:sp>
      <p:sp>
        <p:nvSpPr>
          <p:cNvPr id="3" name="Text Placeholder 2">
            <a:extLst>
              <a:ext uri="{FF2B5EF4-FFF2-40B4-BE49-F238E27FC236}">
                <a16:creationId xmlns:a16="http://schemas.microsoft.com/office/drawing/2014/main" id="{8CA9C8A5-D6F3-412A-91C4-35A813DA66B5}"/>
              </a:ext>
            </a:extLst>
          </p:cNvPr>
          <p:cNvSpPr>
            <a:spLocks noGrp="1"/>
          </p:cNvSpPr>
          <p:nvPr>
            <p:ph type="body" idx="1"/>
          </p:nvPr>
        </p:nvSpPr>
        <p:spPr>
          <a:xfrm>
            <a:off x="27009" y="1145135"/>
            <a:ext cx="8763788" cy="3493844"/>
          </a:xfrm>
        </p:spPr>
        <p:txBody>
          <a:bodyPr/>
          <a:lstStyle/>
          <a:p>
            <a:r>
              <a:rPr lang="en-US">
                <a:latin typeface="Times New Roman"/>
              </a:rPr>
              <a:t>To schedule processes fairly, a round-robin scheduler generally employs time -sharing, giving each job a time slot or quantum (its allowance of CPU time), and interrupting the job if it is not completed by then. </a:t>
            </a:r>
          </a:p>
          <a:p>
            <a:endParaRPr lang="en-US">
              <a:latin typeface="Times New Roman"/>
            </a:endParaRPr>
          </a:p>
          <a:p>
            <a:r>
              <a:rPr lang="en-US">
                <a:latin typeface="Times New Roman"/>
              </a:rPr>
              <a:t>The job is resumed next time a time slot is assigned to that process. If the process terminates or changes its state to waiting during its attributed time quantum, the scheduler selects the first process in the ready queue to execute. In the absence of time-sharing, or if the quanta were large relative to the sizes of the jobs, a process that produced large jobs would be favoured over other processes.</a:t>
            </a:r>
          </a:p>
          <a:p>
            <a:endParaRPr lang="en-US">
              <a:latin typeface="Times New Roman"/>
            </a:endParaRPr>
          </a:p>
          <a:p>
            <a:r>
              <a:rPr lang="en-US">
                <a:latin typeface="Times New Roman"/>
              </a:rPr>
              <a:t>Round-robin algorithm is a pre-emptive algorithm as the scheduler forces the process out of the CPU once the time quota expires.</a:t>
            </a:r>
          </a:p>
          <a:p>
            <a:endParaRPr lang="en-US"/>
          </a:p>
          <a:p>
            <a:endParaRPr lang="en-US"/>
          </a:p>
        </p:txBody>
      </p:sp>
    </p:spTree>
    <p:extLst>
      <p:ext uri="{BB962C8B-B14F-4D97-AF65-F5344CB8AC3E}">
        <p14:creationId xmlns:p14="http://schemas.microsoft.com/office/powerpoint/2010/main" val="3205279865"/>
      </p:ext>
    </p:extLst>
  </p:cSld>
  <p:clrMapOvr>
    <a:masterClrMapping/>
  </p:clrMapOvr>
</p:sld>
</file>

<file path=ppt/theme/theme1.xml><?xml version="1.0" encoding="utf-8"?>
<a:theme xmlns:a="http://schemas.openxmlformats.org/drawingml/2006/main"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2348</Words>
  <Application>Microsoft Office PowerPoint</Application>
  <PresentationFormat>On-screen Show (16:9)</PresentationFormat>
  <Paragraphs>203</Paragraphs>
  <Slides>25</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system-ui</vt:lpstr>
      <vt:lpstr>Wingdings</vt:lpstr>
      <vt:lpstr>Lato</vt:lpstr>
      <vt:lpstr>Roboto Condensed Light</vt:lpstr>
      <vt:lpstr>urw-din</vt:lpstr>
      <vt:lpstr>Helvetica</vt:lpstr>
      <vt:lpstr>Patrick Hand</vt:lpstr>
      <vt:lpstr>Arial</vt:lpstr>
      <vt:lpstr>Days One</vt:lpstr>
      <vt:lpstr>Poppins</vt:lpstr>
      <vt:lpstr>Bebas Neue</vt:lpstr>
      <vt:lpstr>Times New Roman</vt:lpstr>
      <vt:lpstr>Internet of Things by Slidesgo</vt:lpstr>
      <vt:lpstr>OPERATING SYSTEMS PROJECT PRESENTATION             (19AIE202)</vt:lpstr>
      <vt:lpstr>MULTI-LEVEL QUEUE SCHEDULING </vt:lpstr>
      <vt:lpstr>INTRODUCTION</vt:lpstr>
      <vt:lpstr>What is CPU Scheduling?</vt:lpstr>
      <vt:lpstr>Why do we need CPU  scheduling?</vt:lpstr>
      <vt:lpstr>PowerPoint Presentation</vt:lpstr>
      <vt:lpstr>CPU Scheduling Algorithms</vt:lpstr>
      <vt:lpstr>Round-Robin (RR) Scheduling</vt:lpstr>
      <vt:lpstr>Working</vt:lpstr>
      <vt:lpstr>We will take an example to demonstrate how Round Robin CPU Scheduling works.</vt:lpstr>
      <vt:lpstr>First- Come, First-Served (FCFS) Scheduling </vt:lpstr>
      <vt:lpstr>Working </vt:lpstr>
      <vt:lpstr>We will take an example to demonstrate how FCFS CPU Scheduling works.</vt:lpstr>
      <vt:lpstr>Priority Scheduling </vt:lpstr>
      <vt:lpstr>Working</vt:lpstr>
      <vt:lpstr>We will take an example to demonstrate how Priority CPU Scheduling works. </vt:lpstr>
      <vt:lpstr>INTRODUCTION TO MULTI LEVEL SCHEDULING</vt:lpstr>
      <vt:lpstr>Multi-level queue scheduling</vt:lpstr>
      <vt:lpstr>Multi-level Queue Scheduling (MLQ) </vt:lpstr>
      <vt:lpstr>PowerPoint Presentation</vt:lpstr>
      <vt:lpstr>OUTLINE OF MULTI LEVEL QUEUE SCHEDULING</vt:lpstr>
      <vt:lpstr>Here, we will take 3 different types of processes called system processes, interactive processes and Batch processes. </vt:lpstr>
      <vt:lpstr>PowerPoint Presentation</vt:lpstr>
      <vt:lpstr>IMPLEMENTATION IN C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c:title>
  <dc:creator>KARTHIKEYAN M</dc:creator>
  <cp:lastModifiedBy>M Karthikeyan - [CB.EN.U4AIE20029]</cp:lastModifiedBy>
  <cp:revision>4</cp:revision>
  <dcterms:modified xsi:type="dcterms:W3CDTF">2022-08-18T16:56:32Z</dcterms:modified>
</cp:coreProperties>
</file>