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655" autoAdjust="0"/>
  </p:normalViewPr>
  <p:slideViewPr>
    <p:cSldViewPr snapToGrid="0">
      <p:cViewPr varScale="1">
        <p:scale>
          <a:sx n="88" d="100"/>
          <a:sy n="88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96D7C22-2245-438D-B8AA-0400DE96328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CED1FDC-1E09-4505-A548-D5195C7A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5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7C22-2245-438D-B8AA-0400DE96328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1FDC-1E09-4505-A548-D5195C7A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3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7C22-2245-438D-B8AA-0400DE96328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1FDC-1E09-4505-A548-D5195C7A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99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7C22-2245-438D-B8AA-0400DE96328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1FDC-1E09-4505-A548-D5195C7A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11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7C22-2245-438D-B8AA-0400DE96328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1FDC-1E09-4505-A548-D5195C7A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13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7C22-2245-438D-B8AA-0400DE96328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1FDC-1E09-4505-A548-D5195C7A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6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7C22-2245-438D-B8AA-0400DE96328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1FDC-1E09-4505-A548-D5195C7A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96D7C22-2245-438D-B8AA-0400DE96328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1FDC-1E09-4505-A548-D5195C7A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5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96D7C22-2245-438D-B8AA-0400DE96328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1FDC-1E09-4505-A548-D5195C7A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7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7C22-2245-438D-B8AA-0400DE96328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1FDC-1E09-4505-A548-D5195C7A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7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7C22-2245-438D-B8AA-0400DE96328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1FDC-1E09-4505-A548-D5195C7A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7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7C22-2245-438D-B8AA-0400DE96328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1FDC-1E09-4505-A548-D5195C7A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6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7C22-2245-438D-B8AA-0400DE96328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1FDC-1E09-4505-A548-D5195C7A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2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7C22-2245-438D-B8AA-0400DE96328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1FDC-1E09-4505-A548-D5195C7A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6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7C22-2245-438D-B8AA-0400DE96328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1FDC-1E09-4505-A548-D5195C7A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2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7C22-2245-438D-B8AA-0400DE96328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1FDC-1E09-4505-A548-D5195C7A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5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7C22-2245-438D-B8AA-0400DE96328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1FDC-1E09-4505-A548-D5195C7A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0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6D7C22-2245-438D-B8AA-0400DE96328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CED1FDC-1E09-4505-A548-D5195C7A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2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E798-B14C-EBC2-371F-5BD663618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0967"/>
            <a:ext cx="9144000" cy="1884949"/>
          </a:xfrm>
        </p:spPr>
        <p:txBody>
          <a:bodyPr>
            <a:normAutofit/>
          </a:bodyPr>
          <a:lstStyle/>
          <a:p>
            <a:r>
              <a:rPr lang="en-US" b="1" dirty="0">
                <a:highlight>
                  <a:srgbClr val="C0C0C0"/>
                </a:highlight>
                <a:latin typeface="Arial Black" panose="020B0A04020102020204" pitchFamily="34" charset="0"/>
              </a:rPr>
              <a:t>MEDICAL INVENTORY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D8B24-EBA1-03C5-9A00-7AF28A5AD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5706"/>
            <a:ext cx="9144000" cy="1443790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Creating By KARTHIKEYAN R</a:t>
            </a:r>
          </a:p>
        </p:txBody>
      </p:sp>
    </p:spTree>
    <p:extLst>
      <p:ext uri="{BB962C8B-B14F-4D97-AF65-F5344CB8AC3E}">
        <p14:creationId xmlns:p14="http://schemas.microsoft.com/office/powerpoint/2010/main" val="174801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D3A0-1779-E4D3-36F8-05EBC85A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highlight>
                  <a:srgbClr val="808080"/>
                </a:highlight>
              </a:rPr>
              <a:t>INTRODUCTION</a:t>
            </a:r>
            <a:endParaRPr lang="en-US" b="1" dirty="0">
              <a:highlight>
                <a:srgbClr val="808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495D-9A4C-D107-7AAD-E12B7AFE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0" i="0" dirty="0">
                <a:effectLst/>
                <a:latin typeface="Arial Narrow" panose="020B0606020202030204" pitchFamily="34" charset="0"/>
              </a:rPr>
              <a:t>The Medical Inventory Optimization project aims to address the increasing bounce rate, a key concern for patient satisfaction. The objective is to minimize bounce rate while adhering to the business constraint of minimizing inventory cost.</a:t>
            </a:r>
            <a:endParaRPr lang="en-IN" sz="3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7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6EEE-C4A8-9C56-599B-F7FF5568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highlight>
                  <a:srgbClr val="C0C0C0"/>
                </a:highlight>
              </a:rPr>
              <a:t>PROJECT PROBLEM STATEMENT</a:t>
            </a:r>
            <a:endParaRPr lang="en-US" b="1" dirty="0"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DB88-6B2B-5A59-E979-5B087F91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rial Narrow" panose="020B0606020202030204" pitchFamily="34" charset="0"/>
              </a:rPr>
              <a:t>Problem: The bounce rate is increasing significantly leading to patient dissatisfaction.</a:t>
            </a:r>
          </a:p>
          <a:p>
            <a:pPr algn="l"/>
            <a:r>
              <a:rPr lang="en-US" b="0" i="0" dirty="0">
                <a:effectLst/>
                <a:latin typeface="Arial Narrow" panose="020B0606020202030204" pitchFamily="34" charset="0"/>
              </a:rPr>
              <a:t>Objective: Minimize bounce rate.</a:t>
            </a:r>
          </a:p>
          <a:p>
            <a:pPr algn="l"/>
            <a:r>
              <a:rPr lang="en-US" b="0" i="0" dirty="0">
                <a:effectLst/>
                <a:latin typeface="Arial Narrow" panose="020B0606020202030204" pitchFamily="34" charset="0"/>
              </a:rPr>
              <a:t>Constraint: Minimize inventory cost.</a:t>
            </a:r>
          </a:p>
          <a:p>
            <a:pPr algn="l"/>
            <a:r>
              <a:rPr lang="en-US" b="0" i="0" dirty="0">
                <a:effectLst/>
                <a:latin typeface="Arial Narrow" panose="020B0606020202030204" pitchFamily="34" charset="0"/>
              </a:rPr>
              <a:t>Success Criteria: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 Narrow" panose="020B0606020202030204" pitchFamily="34" charset="0"/>
              </a:rPr>
              <a:t>Business Success Criteria: Reduce bounce rate by at least 30%.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 Narrow" panose="020B0606020202030204" pitchFamily="34" charset="0"/>
              </a:rPr>
              <a:t>Economic Success Criteria: Increase revenue by at least 20 lacs INR by reducing the bounce rate.</a:t>
            </a:r>
            <a:br>
              <a:rPr lang="en-US" dirty="0"/>
            </a:b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4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50DD-F71D-D403-778B-690A0480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highlight>
                  <a:srgbClr val="C0C0C0"/>
                </a:highlight>
              </a:rPr>
              <a:t>OVERVIEW OF PROJECT DATA SET</a:t>
            </a:r>
            <a:endParaRPr lang="en-US" b="1" dirty="0"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E335E-6598-73B6-7BCB-BD798D41E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100" kern="1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cleaning a data, transform a valid data set final insights will be given</a:t>
            </a:r>
            <a:endParaRPr lang="en-IN" sz="31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31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 rows: 14218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31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Rows after removing nulls: 12037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31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Rows after removing duplicates:12022</a:t>
            </a:r>
          </a:p>
          <a:p>
            <a:pPr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1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Rows : 14218</a:t>
            </a:r>
          </a:p>
          <a:p>
            <a:pPr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1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Duplicates : 26</a:t>
            </a:r>
          </a:p>
          <a:p>
            <a:pPr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1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Features : 14</a:t>
            </a:r>
          </a:p>
          <a:p>
            <a:pPr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1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Categorical Columns : 8   ("Typeofsales","Specialisation","Dept","Dateofbill","Formulation","DrugName","SubCat","SubCat1")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31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Continuous Columns :6  ("Patient_ID","Quantity","ReturnQuantity","Final_Cost","Final_Sales","RtnMRP")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5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F2FB-B85E-D01E-A6E9-60C31ED4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C0C0C0"/>
                </a:highlight>
              </a:rPr>
              <a:t>Overview of finding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48943-38CB-95F3-6486-E4A6E5A6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Diverse Inventory:   - Range of medical items from bandages to specialized drugs.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Utilization Upward Trend: Increasing demand for medical supplies and medications.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Departmental Variation: Utilization varies by department.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Department1 Dynamics:    Highest sales but notable returns, requires focused management.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Patent' Formulations Challenge: High return rates, warrants investigation.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Supplier Impact: Procurement strategies crucial for cost-effectiveness.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Strong Cost-Sales Link: Positive correlation (0.90) emphasizes pricing strategy importance.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Strategies' Potential Impact: - Predicted reduction in bounce rates and cost savings.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2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952A-8C60-EB09-F149-76CFA628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SOLUTIONS: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7D2382E-2788-CF51-CA37-2C5258EB2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386183"/>
              </p:ext>
            </p:extLst>
          </p:nvPr>
        </p:nvGraphicFramePr>
        <p:xfrm>
          <a:off x="949233" y="1968137"/>
          <a:ext cx="9971316" cy="4889866"/>
        </p:xfrm>
        <a:graphic>
          <a:graphicData uri="http://schemas.openxmlformats.org/drawingml/2006/table">
            <a:tbl>
              <a:tblPr/>
              <a:tblGrid>
                <a:gridCol w="4985658">
                  <a:extLst>
                    <a:ext uri="{9D8B030D-6E8A-4147-A177-3AD203B41FA5}">
                      <a16:colId xmlns:a16="http://schemas.microsoft.com/office/drawing/2014/main" val="3116514939"/>
                    </a:ext>
                  </a:extLst>
                </a:gridCol>
                <a:gridCol w="4985658">
                  <a:extLst>
                    <a:ext uri="{9D8B030D-6E8A-4147-A177-3AD203B41FA5}">
                      <a16:colId xmlns:a16="http://schemas.microsoft.com/office/drawing/2014/main" val="3635185783"/>
                    </a:ext>
                  </a:extLst>
                </a:gridCol>
              </a:tblGrid>
              <a:tr h="311316"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solidFill>
                            <a:srgbClr val="00B0F0"/>
                          </a:solidFill>
                          <a:effectLst/>
                        </a:rPr>
                        <a:t>Strategy</a:t>
                      </a:r>
                    </a:p>
                  </a:txBody>
                  <a:tcPr marL="41840" marR="41840" marT="20920" marB="20920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rgbClr val="00B0F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1840" marR="41840" marT="20920" marB="20920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43500"/>
                  </a:ext>
                </a:extLst>
              </a:tr>
              <a:tr h="31131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B0F0"/>
                          </a:solidFill>
                          <a:effectLst/>
                        </a:rPr>
                        <a:t>Cost-Effective Procurement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00B0F0"/>
                          </a:solidFill>
                          <a:effectLst/>
                        </a:rPr>
                        <a:t>Evaluate suppliers for cost-effective options.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798978"/>
                  </a:ext>
                </a:extLst>
              </a:tr>
              <a:tr h="31131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B0F0"/>
                          </a:solidFill>
                          <a:effectLst/>
                        </a:rPr>
                        <a:t>Standardize High-Return Items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00B0F0"/>
                          </a:solidFill>
                          <a:effectLst/>
                        </a:rPr>
                        <a:t>Standardize usage of high-return items.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14333"/>
                  </a:ext>
                </a:extLst>
              </a:tr>
              <a:tr h="57703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B0F0"/>
                          </a:solidFill>
                          <a:effectLst/>
                        </a:rPr>
                        <a:t>Specialization-Focused Strategy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B0F0"/>
                          </a:solidFill>
                          <a:effectLst/>
                        </a:rPr>
                        <a:t>Tailor strategy based on specialization performance.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688499"/>
                  </a:ext>
                </a:extLst>
              </a:tr>
              <a:tr h="57703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00B0F0"/>
                          </a:solidFill>
                          <a:effectLst/>
                        </a:rPr>
                        <a:t>Optimize Departmental Inventory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B0F0"/>
                          </a:solidFill>
                          <a:effectLst/>
                        </a:rPr>
                        <a:t>Implement targeted strategies for high-sales departments.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463412"/>
                  </a:ext>
                </a:extLst>
              </a:tr>
              <a:tr h="31131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B0F0"/>
                          </a:solidFill>
                          <a:effectLst/>
                        </a:rPr>
                        <a:t>Formulation-Level Analysis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B0F0"/>
                          </a:solidFill>
                          <a:effectLst/>
                        </a:rPr>
                        <a:t>Investigate high-return formulations.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732558"/>
                  </a:ext>
                </a:extLst>
              </a:tr>
              <a:tr h="31131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B0F0"/>
                          </a:solidFill>
                          <a:effectLst/>
                        </a:rPr>
                        <a:t>Periodic Inventory Audits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B0F0"/>
                          </a:solidFill>
                          <a:effectLst/>
                        </a:rPr>
                        <a:t>Identify obsolete inventory for cost savings.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393890"/>
                  </a:ext>
                </a:extLst>
              </a:tr>
              <a:tr h="31131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B0F0"/>
                          </a:solidFill>
                          <a:effectLst/>
                        </a:rPr>
                        <a:t>Forecasting and Demand Planning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B0F0"/>
                          </a:solidFill>
                          <a:effectLst/>
                        </a:rPr>
                        <a:t>Align inventory with actual patient needs.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850832"/>
                  </a:ext>
                </a:extLst>
              </a:tr>
              <a:tr h="31131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B0F0"/>
                          </a:solidFill>
                          <a:effectLst/>
                        </a:rPr>
                        <a:t>Vendor Negotiations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B0F0"/>
                          </a:solidFill>
                          <a:effectLst/>
                        </a:rPr>
                        <a:t>Negotiate for better pricing and discounts.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61564"/>
                  </a:ext>
                </a:extLst>
              </a:tr>
              <a:tr h="31131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B0F0"/>
                          </a:solidFill>
                          <a:effectLst/>
                        </a:rPr>
                        <a:t>Automate Inventory Management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B0F0"/>
                          </a:solidFill>
                          <a:effectLst/>
                        </a:rPr>
                        <a:t>Use systems for efficient tracking and ordering.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160866"/>
                  </a:ext>
                </a:extLst>
              </a:tr>
              <a:tr h="31131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B0F0"/>
                          </a:solidFill>
                          <a:effectLst/>
                        </a:rPr>
                        <a:t>Training and Education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B0F0"/>
                          </a:solidFill>
                          <a:effectLst/>
                        </a:rPr>
                        <a:t>Train staff on effective inventory management.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952154"/>
                  </a:ext>
                </a:extLst>
              </a:tr>
              <a:tr h="31131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B0F0"/>
                          </a:solidFill>
                          <a:effectLst/>
                        </a:rPr>
                        <a:t>Implement JIT (Just-In-Time)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B0F0"/>
                          </a:solidFill>
                          <a:effectLst/>
                        </a:rPr>
                        <a:t>Use JIT for high-turnover items.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05211"/>
                  </a:ext>
                </a:extLst>
              </a:tr>
              <a:tr h="31131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B0F0"/>
                          </a:solidFill>
                          <a:effectLst/>
                        </a:rPr>
                        <a:t>Review Supplier Contracts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B0F0"/>
                          </a:solidFill>
                          <a:effectLst/>
                        </a:rPr>
                        <a:t>Ensure contracts align with cost goals.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355451"/>
                  </a:ext>
                </a:extLst>
              </a:tr>
              <a:tr h="31131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B0F0"/>
                          </a:solidFill>
                          <a:effectLst/>
                        </a:rPr>
                        <a:t>Monitor Return Trends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00B0F0"/>
                          </a:solidFill>
                          <a:effectLst/>
                        </a:rPr>
                        <a:t>Identify recurring issues for proactive measures.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85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58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2968-0436-447C-8AB2-4934D6AC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491;p60" descr="Attitudes 2 Animal Cognition Survey – The Anthrozoologist">
            <a:extLst>
              <a:ext uri="{FF2B5EF4-FFF2-40B4-BE49-F238E27FC236}">
                <a16:creationId xmlns:a16="http://schemas.microsoft.com/office/drawing/2014/main" id="{D230117E-6F16-A571-F0B5-B88F72C07277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1178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127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</TotalTime>
  <Words>427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Arial Narrow</vt:lpstr>
      <vt:lpstr>Calibri</vt:lpstr>
      <vt:lpstr>Century Gothic</vt:lpstr>
      <vt:lpstr>Symbol</vt:lpstr>
      <vt:lpstr>Wingdings</vt:lpstr>
      <vt:lpstr>Wingdings 3</vt:lpstr>
      <vt:lpstr>Ion Boardroom</vt:lpstr>
      <vt:lpstr>MEDICAL INVENTORY OPTIMIZATION</vt:lpstr>
      <vt:lpstr>INTRODUCTION</vt:lpstr>
      <vt:lpstr>PROJECT PROBLEM STATEMENT</vt:lpstr>
      <vt:lpstr>OVERVIEW OF PROJECT DATA SET</vt:lpstr>
      <vt:lpstr>Overview of finding insights</vt:lpstr>
      <vt:lpstr>SOLUTIONS: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INVENTORY OPTIMIZATION</dc:title>
  <dc:creator>Karthikeyan R</dc:creator>
  <cp:lastModifiedBy>Karthikeyan R</cp:lastModifiedBy>
  <cp:revision>3</cp:revision>
  <dcterms:created xsi:type="dcterms:W3CDTF">2023-10-16T16:01:26Z</dcterms:created>
  <dcterms:modified xsi:type="dcterms:W3CDTF">2023-10-17T14:43:04Z</dcterms:modified>
</cp:coreProperties>
</file>