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60" r:id="rId3"/>
    <p:sldId id="279" r:id="rId4"/>
    <p:sldId id="280" r:id="rId5"/>
    <p:sldId id="281" r:id="rId6"/>
    <p:sldId id="264" r:id="rId7"/>
    <p:sldId id="322" r:id="rId8"/>
    <p:sldId id="265" r:id="rId9"/>
    <p:sldId id="285" r:id="rId10"/>
    <p:sldId id="337" r:id="rId11"/>
    <p:sldId id="338" r:id="rId12"/>
    <p:sldId id="339" r:id="rId13"/>
    <p:sldId id="341" r:id="rId14"/>
    <p:sldId id="288" r:id="rId15"/>
    <p:sldId id="343" r:id="rId16"/>
    <p:sldId id="349" r:id="rId17"/>
    <p:sldId id="348" r:id="rId18"/>
    <p:sldId id="344" r:id="rId19"/>
    <p:sldId id="345" r:id="rId20"/>
    <p:sldId id="346" r:id="rId21"/>
    <p:sldId id="347" r:id="rId22"/>
    <p:sldId id="342" r:id="rId23"/>
    <p:sldId id="319" r:id="rId24"/>
    <p:sldId id="340" r:id="rId25"/>
    <p:sldId id="305"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94982" autoAdjust="0"/>
  </p:normalViewPr>
  <p:slideViewPr>
    <p:cSldViewPr snapToGrid="0">
      <p:cViewPr>
        <p:scale>
          <a:sx n="69" d="100"/>
          <a:sy n="69" d="100"/>
        </p:scale>
        <p:origin x="-738"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A96C7F-E6F9-4BE4-AD2E-A3537848FA74}" type="datetime1">
              <a:rPr lang="en-US" smtClean="0"/>
              <a:pPr/>
              <a:t>8/2/2021</a:t>
            </a:fld>
            <a:endParaRPr lang="en-US"/>
          </a:p>
        </p:txBody>
      </p:sp>
      <p:sp>
        <p:nvSpPr>
          <p:cNvPr id="5" name="Footer Placeholder 4"/>
          <p:cNvSpPr>
            <a:spLocks noGrp="1"/>
          </p:cNvSpPr>
          <p:nvPr>
            <p:ph type="ftr" sz="quarter" idx="11"/>
          </p:nvPr>
        </p:nvSpPr>
        <p:spPr/>
        <p:txBody>
          <a:bodyPr/>
          <a:lstStyle/>
          <a:p>
            <a:r>
              <a:rPr lang="en-US" smtClean="0"/>
              <a:t>project</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08EDF-F347-47E4-B1AA-E163C7E15B76}" type="datetime1">
              <a:rPr lang="en-US" smtClean="0"/>
              <a:pPr/>
              <a:t>8/2/2021</a:t>
            </a:fld>
            <a:endParaRPr lang="en-US"/>
          </a:p>
        </p:txBody>
      </p:sp>
      <p:sp>
        <p:nvSpPr>
          <p:cNvPr id="5" name="Footer Placeholder 4"/>
          <p:cNvSpPr>
            <a:spLocks noGrp="1"/>
          </p:cNvSpPr>
          <p:nvPr>
            <p:ph type="ftr" sz="quarter" idx="11"/>
          </p:nvPr>
        </p:nvSpPr>
        <p:spPr/>
        <p:txBody>
          <a:bodyPr/>
          <a:lstStyle/>
          <a:p>
            <a:r>
              <a:rPr lang="en-US" smtClean="0"/>
              <a:t>project</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C6E278-4DC2-4F39-8097-6BABBBB5B631}" type="datetime1">
              <a:rPr lang="en-US" smtClean="0"/>
              <a:pPr/>
              <a:t>8/2/2021</a:t>
            </a:fld>
            <a:endParaRPr lang="en-US"/>
          </a:p>
        </p:txBody>
      </p:sp>
      <p:sp>
        <p:nvSpPr>
          <p:cNvPr id="5" name="Footer Placeholder 4"/>
          <p:cNvSpPr>
            <a:spLocks noGrp="1"/>
          </p:cNvSpPr>
          <p:nvPr>
            <p:ph type="ftr" sz="quarter" idx="11"/>
          </p:nvPr>
        </p:nvSpPr>
        <p:spPr/>
        <p:txBody>
          <a:bodyPr/>
          <a:lstStyle/>
          <a:p>
            <a:r>
              <a:rPr lang="en-US" smtClean="0"/>
              <a:t>project</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6BB40-1654-4A88-B2F4-6EF408B84A71}" type="datetime1">
              <a:rPr lang="en-US" smtClean="0"/>
              <a:pPr/>
              <a:t>8/2/2021</a:t>
            </a:fld>
            <a:endParaRPr lang="en-US"/>
          </a:p>
        </p:txBody>
      </p:sp>
      <p:sp>
        <p:nvSpPr>
          <p:cNvPr id="5" name="Footer Placeholder 4"/>
          <p:cNvSpPr>
            <a:spLocks noGrp="1"/>
          </p:cNvSpPr>
          <p:nvPr>
            <p:ph type="ftr" sz="quarter" idx="11"/>
          </p:nvPr>
        </p:nvSpPr>
        <p:spPr/>
        <p:txBody>
          <a:bodyPr/>
          <a:lstStyle/>
          <a:p>
            <a:r>
              <a:rPr lang="en-US" smtClean="0"/>
              <a:t>project</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E9F967-E75B-4889-916F-F0FA9CCD4649}" type="datetime1">
              <a:rPr lang="en-US" smtClean="0"/>
              <a:pPr/>
              <a:t>8/2/2021</a:t>
            </a:fld>
            <a:endParaRPr lang="en-US"/>
          </a:p>
        </p:txBody>
      </p:sp>
      <p:sp>
        <p:nvSpPr>
          <p:cNvPr id="5" name="Footer Placeholder 4"/>
          <p:cNvSpPr>
            <a:spLocks noGrp="1"/>
          </p:cNvSpPr>
          <p:nvPr>
            <p:ph type="ftr" sz="quarter" idx="11"/>
          </p:nvPr>
        </p:nvSpPr>
        <p:spPr/>
        <p:txBody>
          <a:bodyPr/>
          <a:lstStyle/>
          <a:p>
            <a:r>
              <a:rPr lang="en-US" smtClean="0"/>
              <a:t>project</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F213CC-4FFC-4149-AC74-21C1666C3111}" type="datetime1">
              <a:rPr lang="en-US" smtClean="0"/>
              <a:pPr/>
              <a:t>8/2/2021</a:t>
            </a:fld>
            <a:endParaRPr lang="en-US"/>
          </a:p>
        </p:txBody>
      </p:sp>
      <p:sp>
        <p:nvSpPr>
          <p:cNvPr id="6" name="Footer Placeholder 5"/>
          <p:cNvSpPr>
            <a:spLocks noGrp="1"/>
          </p:cNvSpPr>
          <p:nvPr>
            <p:ph type="ftr" sz="quarter" idx="11"/>
          </p:nvPr>
        </p:nvSpPr>
        <p:spPr/>
        <p:txBody>
          <a:bodyPr/>
          <a:lstStyle/>
          <a:p>
            <a:r>
              <a:rPr lang="en-US" smtClean="0"/>
              <a:t>project</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D8629D-E3E9-4EF5-8F75-D8A85F873696}" type="datetime1">
              <a:rPr lang="en-US" smtClean="0"/>
              <a:pPr/>
              <a:t>8/2/2021</a:t>
            </a:fld>
            <a:endParaRPr lang="en-US"/>
          </a:p>
        </p:txBody>
      </p:sp>
      <p:sp>
        <p:nvSpPr>
          <p:cNvPr id="8" name="Footer Placeholder 7"/>
          <p:cNvSpPr>
            <a:spLocks noGrp="1"/>
          </p:cNvSpPr>
          <p:nvPr>
            <p:ph type="ftr" sz="quarter" idx="11"/>
          </p:nvPr>
        </p:nvSpPr>
        <p:spPr/>
        <p:txBody>
          <a:bodyPr/>
          <a:lstStyle/>
          <a:p>
            <a:r>
              <a:rPr lang="en-US" smtClean="0"/>
              <a:t>project</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8B3E5D-1128-4E9D-955F-FD5FDE94C944}" type="datetime1">
              <a:rPr lang="en-US" smtClean="0"/>
              <a:pPr/>
              <a:t>8/2/2021</a:t>
            </a:fld>
            <a:endParaRPr lang="en-US"/>
          </a:p>
        </p:txBody>
      </p:sp>
      <p:sp>
        <p:nvSpPr>
          <p:cNvPr id="4" name="Footer Placeholder 3"/>
          <p:cNvSpPr>
            <a:spLocks noGrp="1"/>
          </p:cNvSpPr>
          <p:nvPr>
            <p:ph type="ftr" sz="quarter" idx="11"/>
          </p:nvPr>
        </p:nvSpPr>
        <p:spPr/>
        <p:txBody>
          <a:bodyPr/>
          <a:lstStyle/>
          <a:p>
            <a:r>
              <a:rPr lang="en-US" smtClean="0"/>
              <a:t>project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9974B-6E98-4A3A-8656-B240CD20754D}" type="datetime1">
              <a:rPr lang="en-US" smtClean="0"/>
              <a:pPr/>
              <a:t>8/2/2021</a:t>
            </a:fld>
            <a:endParaRPr lang="en-US"/>
          </a:p>
        </p:txBody>
      </p:sp>
      <p:sp>
        <p:nvSpPr>
          <p:cNvPr id="3" name="Footer Placeholder 2"/>
          <p:cNvSpPr>
            <a:spLocks noGrp="1"/>
          </p:cNvSpPr>
          <p:nvPr>
            <p:ph type="ftr" sz="quarter" idx="11"/>
          </p:nvPr>
        </p:nvSpPr>
        <p:spPr/>
        <p:txBody>
          <a:bodyPr/>
          <a:lstStyle/>
          <a:p>
            <a:r>
              <a:rPr lang="en-US" smtClean="0"/>
              <a:t>project</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A0D7D-8840-4C02-9C0C-558706311AFD}" type="datetime1">
              <a:rPr lang="en-US" smtClean="0"/>
              <a:pPr/>
              <a:t>8/2/2021</a:t>
            </a:fld>
            <a:endParaRPr lang="en-US"/>
          </a:p>
        </p:txBody>
      </p:sp>
      <p:sp>
        <p:nvSpPr>
          <p:cNvPr id="6" name="Footer Placeholder 5"/>
          <p:cNvSpPr>
            <a:spLocks noGrp="1"/>
          </p:cNvSpPr>
          <p:nvPr>
            <p:ph type="ftr" sz="quarter" idx="11"/>
          </p:nvPr>
        </p:nvSpPr>
        <p:spPr/>
        <p:txBody>
          <a:bodyPr/>
          <a:lstStyle/>
          <a:p>
            <a:r>
              <a:rPr lang="en-US" smtClean="0"/>
              <a:t>project</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252F8-8C21-45CD-AC16-C58F608926DC}" type="datetime1">
              <a:rPr lang="en-US" smtClean="0"/>
              <a:pPr/>
              <a:t>8/2/2021</a:t>
            </a:fld>
            <a:endParaRPr lang="en-US"/>
          </a:p>
        </p:txBody>
      </p:sp>
      <p:sp>
        <p:nvSpPr>
          <p:cNvPr id="6" name="Footer Placeholder 5"/>
          <p:cNvSpPr>
            <a:spLocks noGrp="1"/>
          </p:cNvSpPr>
          <p:nvPr>
            <p:ph type="ftr" sz="quarter" idx="11"/>
          </p:nvPr>
        </p:nvSpPr>
        <p:spPr/>
        <p:txBody>
          <a:bodyPr/>
          <a:lstStyle/>
          <a:p>
            <a:r>
              <a:rPr lang="en-US" smtClean="0"/>
              <a:t>project</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D79B2-A31B-47F3-AE3D-61E7EF4E0B3B}" type="datetime1">
              <a:rPr lang="en-US" smtClean="0"/>
              <a:pPr/>
              <a:t>8/2/2021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 y="470264"/>
            <a:ext cx="11051177" cy="5917474"/>
          </a:xfrm>
        </p:spPr>
        <p:txBody>
          <a:bodyPr>
            <a:normAutofit lnSpcReduction="10000"/>
          </a:bodyPr>
          <a:lstStyle/>
          <a:p>
            <a:pPr algn="just">
              <a:lnSpc>
                <a:spcPct val="150000"/>
              </a:lnSpc>
            </a:pPr>
            <a:r>
              <a:rPr lang="en-US" dirty="0">
                <a:latin typeface="Times New Roman" panose="02020603050405020304" charset="0"/>
                <a:cs typeface="Times New Roman" panose="02020603050405020304" charset="0"/>
              </a:rPr>
              <a:t>	</a:t>
            </a:r>
            <a:r>
              <a:rPr lang="en-US" b="1" dirty="0">
                <a:latin typeface="Times New Roman" panose="02020603050405020304" charset="0"/>
                <a:cs typeface="Times New Roman" panose="02020603050405020304" charset="0"/>
              </a:rPr>
              <a:t>	</a:t>
            </a:r>
            <a:r>
              <a:rPr lang="en-US" sz="2800" b="1" dirty="0">
                <a:latin typeface="Times New Roman" panose="02020603050405020304" charset="0"/>
                <a:cs typeface="Times New Roman" panose="02020603050405020304" charset="0"/>
              </a:rPr>
              <a:t>ST.ANNE’S COLLEGE OF ENGINEERING AND 			TECHNOLOGY,ANGUCHETTYPALAYAM</a:t>
            </a:r>
            <a:r>
              <a:rPr lang="en-US" b="1" dirty="0">
                <a:latin typeface="Times New Roman" panose="02020603050405020304" charset="0"/>
                <a:cs typeface="Times New Roman" panose="02020603050405020304" charset="0"/>
              </a:rPr>
              <a:t>		</a:t>
            </a:r>
          </a:p>
          <a:p>
            <a:pPr algn="just"/>
            <a:r>
              <a:rPr lang="en-US" b="1"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DEPARTMENT OF COMPUTER SCIENCE </a:t>
            </a:r>
          </a:p>
          <a:p>
            <a:pPr algn="just"/>
            <a:r>
              <a:rPr lang="en-US" dirty="0">
                <a:latin typeface="Times New Roman" panose="02020603050405020304" charset="0"/>
                <a:cs typeface="Times New Roman" panose="02020603050405020304" charset="0"/>
              </a:rPr>
              <a:t>					&amp; ENGINEERING</a:t>
            </a:r>
            <a:endParaRPr lang="en-US" b="1"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					</a:t>
            </a:r>
            <a:r>
              <a:rPr lang="en-US" b="1" dirty="0" smtClean="0">
                <a:latin typeface="Times New Roman" panose="02020603050405020304" charset="0"/>
                <a:cs typeface="Times New Roman" panose="02020603050405020304" charset="0"/>
              </a:rPr>
              <a:t>FINAL REVIEW</a:t>
            </a:r>
            <a:endParaRPr lang="en-US" b="1"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	</a:t>
            </a:r>
            <a:r>
              <a:rPr lang="en-US" b="1" u="sng" dirty="0">
                <a:latin typeface="Times New Roman" panose="02020603050405020304" charset="0"/>
                <a:cs typeface="Times New Roman" panose="02020603050405020304" charset="0"/>
                <a:sym typeface="+mn-ea"/>
              </a:rPr>
              <a:t>FACE MASK DETECTION AND PERSON IDENTIFICATION</a:t>
            </a:r>
          </a:p>
          <a:p>
            <a:pPr algn="just"/>
            <a:r>
              <a:rPr lang="en-US" sz="2200" b="1" dirty="0">
                <a:latin typeface="Times New Roman" panose="02020603050405020304" charset="0"/>
                <a:cs typeface="Times New Roman" panose="02020603050405020304" charset="0"/>
              </a:rPr>
              <a:t>					</a:t>
            </a:r>
            <a:r>
              <a:rPr lang="en-US" b="1" dirty="0">
                <a:latin typeface="Times New Roman" panose="02020603050405020304" charset="0"/>
                <a:cs typeface="Times New Roman" panose="02020603050405020304" charset="0"/>
              </a:rPr>
              <a:t>BATCH-11</a:t>
            </a:r>
            <a:endParaRPr lang="en-US" sz="2200" b="1" dirty="0">
              <a:latin typeface="Times New Roman" panose="02020603050405020304" charset="0"/>
              <a:cs typeface="Times New Roman" panose="02020603050405020304" charset="0"/>
            </a:endParaRPr>
          </a:p>
          <a:p>
            <a:pPr algn="just"/>
            <a:endParaRPr lang="en-US" sz="2200" b="1" dirty="0">
              <a:latin typeface="Times New Roman" panose="02020603050405020304" charset="0"/>
              <a:cs typeface="Times New Roman" panose="02020603050405020304" charset="0"/>
            </a:endParaRPr>
          </a:p>
          <a:p>
            <a:pPr algn="just"/>
            <a:r>
              <a:rPr lang="en-US" sz="2200" b="1" dirty="0">
                <a:latin typeface="Times New Roman" panose="02020603050405020304" charset="0"/>
                <a:cs typeface="Times New Roman" panose="02020603050405020304" charset="0"/>
              </a:rPr>
              <a:t>	</a:t>
            </a:r>
            <a:r>
              <a:rPr lang="en-US" sz="2200" b="1" dirty="0" smtClean="0">
                <a:latin typeface="Times New Roman" panose="02020603050405020304" charset="0"/>
                <a:cs typeface="Times New Roman" panose="02020603050405020304" charset="0"/>
              </a:rPr>
              <a:t>TEAM MEMBERS</a:t>
            </a:r>
            <a:r>
              <a:rPr lang="en-US" sz="2200" b="1" dirty="0">
                <a:latin typeface="Times New Roman" panose="02020603050405020304" charset="0"/>
                <a:cs typeface="Times New Roman" panose="02020603050405020304" charset="0"/>
              </a:rPr>
              <a:t>					GUIDED BY,</a:t>
            </a:r>
            <a:endParaRPr lang="en-US"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N.KARTHIKEYAN(</a:t>
            </a:r>
            <a:r>
              <a:rPr lang="en-US" sz="2000" dirty="0" smtClean="0">
                <a:latin typeface="Times New Roman" panose="02020603050405020304" charset="0"/>
                <a:cs typeface="Times New Roman" panose="02020603050405020304" charset="0"/>
              </a:rPr>
              <a:t>422117104022)			</a:t>
            </a:r>
            <a:r>
              <a:rPr lang="en-US" sz="2000" dirty="0" smtClean="0">
                <a:latin typeface="Times New Roman" panose="02020603050405020304" charset="0"/>
                <a:cs typeface="Times New Roman" panose="02020603050405020304" charset="0"/>
                <a:sym typeface="+mn-ea"/>
              </a:rPr>
              <a:t>Sr.A.PUNITHA </a:t>
            </a:r>
            <a:r>
              <a:rPr lang="en-US" sz="2000" dirty="0">
                <a:latin typeface="Times New Roman" panose="02020603050405020304" charset="0"/>
                <a:cs typeface="Times New Roman" panose="02020603050405020304" charset="0"/>
                <a:sym typeface="+mn-ea"/>
              </a:rPr>
              <a:t>JILT,</a:t>
            </a:r>
            <a:endParaRPr lang="en-US" sz="2000" dirty="0">
              <a:latin typeface="Times New Roman" panose="02020603050405020304" charset="0"/>
              <a:cs typeface="Times New Roman" panose="02020603050405020304" charset="0"/>
            </a:endParaRPr>
          </a:p>
          <a:p>
            <a:pPr algn="just"/>
            <a:r>
              <a:rPr lang="en-US" sz="2000" dirty="0">
                <a:latin typeface="Times New Roman" panose="02020603050405020304" charset="0"/>
                <a:cs typeface="Times New Roman" panose="02020603050405020304" charset="0"/>
              </a:rPr>
              <a:t>	S.ARUNPANDIYAN(422117104007)			ASSOCIATE PROFESSOR,</a:t>
            </a:r>
            <a:endParaRPr lang="en-US" sz="1800" dirty="0">
              <a:latin typeface="Times New Roman" panose="02020603050405020304" charset="0"/>
              <a:cs typeface="Times New Roman" panose="02020603050405020304" charset="0"/>
            </a:endParaRPr>
          </a:p>
          <a:p>
            <a:pPr algn="just"/>
            <a:r>
              <a:rPr lang="en-US" sz="18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S.SANTHOSH(422117104045)				ST.ANNE’S COLLEGE OF</a:t>
            </a:r>
          </a:p>
          <a:p>
            <a:pPr algn="just"/>
            <a:r>
              <a:rPr lang="en-US" sz="2000" dirty="0">
                <a:latin typeface="Times New Roman" panose="02020603050405020304" charset="0"/>
                <a:cs typeface="Times New Roman" panose="02020603050405020304" charset="0"/>
              </a:rPr>
              <a:t>	G.P.VADALARASAN(422117104304)			ENGINEERING AND 	</a:t>
            </a:r>
          </a:p>
        </p:txBody>
      </p:sp>
      <p:pic>
        <p:nvPicPr>
          <p:cNvPr id="5" name="Picture 4"/>
          <p:cNvPicPr>
            <a:picLocks noChangeAspect="1"/>
          </p:cNvPicPr>
          <p:nvPr/>
        </p:nvPicPr>
        <p:blipFill>
          <a:blip r:embed="rId3" cstate="print"/>
          <a:stretch>
            <a:fillRect/>
          </a:stretch>
        </p:blipFill>
        <p:spPr>
          <a:xfrm>
            <a:off x="870989" y="462280"/>
            <a:ext cx="1378585" cy="1583055"/>
          </a:xfrm>
          <a:prstGeom prst="rect">
            <a:avLst/>
          </a:prstGeom>
        </p:spPr>
      </p:pic>
      <p:pic>
        <p:nvPicPr>
          <p:cNvPr id="9" name="Picture 8" descr="Untitled (2).png"/>
          <p:cNvPicPr>
            <a:picLocks noChangeAspect="1"/>
          </p:cNvPicPr>
          <p:nvPr/>
        </p:nvPicPr>
        <p:blipFill>
          <a:blip r:embed="rId4" cstate="print"/>
          <a:stretch>
            <a:fillRect/>
          </a:stretch>
        </p:blipFill>
        <p:spPr>
          <a:xfrm>
            <a:off x="9711951" y="1490996"/>
            <a:ext cx="1219370" cy="1409897"/>
          </a:xfrm>
          <a:prstGeom prst="rect">
            <a:avLst/>
          </a:prstGeom>
        </p:spPr>
      </p:pic>
    </p:spTree>
  </p:cSld>
  <p:clrMapOvr>
    <a:masterClrMapping/>
  </p:clrMapOvr>
  <p:transition>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0" y="554355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637309" y="568036"/>
            <a:ext cx="10917382" cy="5666509"/>
          </a:xfrm>
        </p:spPr>
        <p:txBody>
          <a:bodyPr>
            <a:normAutofit/>
          </a:bodyPr>
          <a:lstStyle/>
          <a:p>
            <a:pPr>
              <a:buNone/>
            </a:pPr>
            <a:r>
              <a:rPr lang="en-US" sz="2400" b="1" dirty="0" smtClean="0">
                <a:latin typeface="Times New Roman" pitchFamily="18" charset="0"/>
                <a:cs typeface="Times New Roman" pitchFamily="18" charset="0"/>
              </a:rPr>
              <a:t>BLOCK DIAGRAM</a:t>
            </a:r>
          </a:p>
          <a:p>
            <a:pPr>
              <a:buNone/>
            </a:pPr>
            <a:endParaRPr lang="en-US" sz="2400" b="1" dirty="0">
              <a:latin typeface="Times New Roman" pitchFamily="18" charset="0"/>
              <a:cs typeface="Times New Roman" pitchFamily="18" charset="0"/>
            </a:endParaRPr>
          </a:p>
        </p:txBody>
      </p:sp>
      <p:pic>
        <p:nvPicPr>
          <p:cNvPr id="10" name="Picture 9" descr="IMG-20210415-WA0023 (2).jpg"/>
          <p:cNvPicPr>
            <a:picLocks noChangeAspect="1"/>
          </p:cNvPicPr>
          <p:nvPr/>
        </p:nvPicPr>
        <p:blipFill>
          <a:blip r:embed="rId3" cstate="print"/>
          <a:stretch>
            <a:fillRect/>
          </a:stretch>
        </p:blipFill>
        <p:spPr>
          <a:xfrm>
            <a:off x="554182" y="1107065"/>
            <a:ext cx="11042073" cy="51149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909" y="484908"/>
            <a:ext cx="11139055" cy="5888183"/>
          </a:xfrm>
        </p:spPr>
        <p:txBody>
          <a:bodyPr>
            <a:normAutofit fontScale="25000" lnSpcReduction="20000"/>
          </a:bodyPr>
          <a:lstStyle/>
          <a:p>
            <a:pPr marL="0" indent="0" algn="ctr">
              <a:lnSpc>
                <a:spcPct val="150000"/>
              </a:lnSpc>
              <a:buNone/>
            </a:pPr>
            <a:r>
              <a:rPr lang="en-US" sz="9600" b="1" dirty="0" smtClean="0">
                <a:latin typeface="Times New Roman" panose="02020603050405020304" charset="0"/>
                <a:cs typeface="Times New Roman" panose="02020603050405020304" charset="0"/>
              </a:rPr>
              <a:t>IMPLEMENTATION</a:t>
            </a:r>
            <a:endParaRPr lang="en-US" sz="5100" dirty="0">
              <a:latin typeface="Times New Roman" panose="02020603050405020304" charset="0"/>
              <a:cs typeface="Times New Roman" panose="02020603050405020304" charset="0"/>
            </a:endParaRPr>
          </a:p>
          <a:p>
            <a:pPr>
              <a:buNone/>
            </a:pPr>
            <a:r>
              <a:rPr lang="en-US" sz="9600" b="1" dirty="0" smtClean="0">
                <a:latin typeface="Times New Roman" panose="02020603050405020304" charset="0"/>
                <a:cs typeface="Times New Roman" panose="02020603050405020304" charset="0"/>
              </a:rPr>
              <a:t> </a:t>
            </a:r>
            <a:r>
              <a:rPr lang="en-US" sz="8800" b="1" dirty="0" smtClean="0">
                <a:latin typeface="Times New Roman" panose="02020603050405020304" charset="0"/>
                <a:cs typeface="Times New Roman" panose="02020603050405020304" charset="0"/>
              </a:rPr>
              <a:t>MODULES</a:t>
            </a:r>
            <a:endParaRPr lang="en-US" sz="4000" dirty="0" smtClean="0">
              <a:latin typeface="Times New Roman" panose="02020603050405020304" charset="0"/>
              <a:cs typeface="Times New Roman" panose="02020603050405020304" charset="0"/>
            </a:endParaRPr>
          </a:p>
          <a:p>
            <a:pPr>
              <a:lnSpc>
                <a:spcPct val="170000"/>
              </a:lnSpc>
              <a:buNone/>
            </a:pPr>
            <a:r>
              <a:rPr lang="en-US" sz="8800" dirty="0" smtClean="0">
                <a:latin typeface="Times New Roman" panose="02020603050405020304" charset="0"/>
                <a:cs typeface="Times New Roman" panose="02020603050405020304" charset="0"/>
              </a:rPr>
              <a:t>	Here, using three modules. They are,</a:t>
            </a:r>
          </a:p>
          <a:p>
            <a:pPr marL="514350" indent="-514350">
              <a:lnSpc>
                <a:spcPct val="120000"/>
              </a:lnSpc>
              <a:buFont typeface="Wingdings" panose="05000000000000000000" pitchFamily="2" charset="2"/>
              <a:buChar char="Ø"/>
            </a:pPr>
            <a:r>
              <a:rPr lang="en-US" sz="8800" dirty="0" smtClean="0">
                <a:latin typeface="Times New Roman" panose="02020603050405020304" charset="0"/>
                <a:cs typeface="Times New Roman" panose="02020603050405020304" charset="0"/>
              </a:rPr>
              <a:t>Feature extraction</a:t>
            </a:r>
          </a:p>
          <a:p>
            <a:pPr marL="514350" indent="-514350">
              <a:lnSpc>
                <a:spcPct val="120000"/>
              </a:lnSpc>
              <a:buFont typeface="Wingdings" panose="05000000000000000000" pitchFamily="2" charset="2"/>
              <a:buChar char="Ø"/>
            </a:pPr>
            <a:r>
              <a:rPr lang="en-US" sz="8800" dirty="0" smtClean="0">
                <a:latin typeface="Times New Roman" panose="02020603050405020304" charset="0"/>
                <a:cs typeface="Times New Roman" panose="02020603050405020304" charset="0"/>
              </a:rPr>
              <a:t>Face detection</a:t>
            </a:r>
          </a:p>
          <a:p>
            <a:pPr marL="514350" indent="-514350">
              <a:lnSpc>
                <a:spcPct val="120000"/>
              </a:lnSpc>
              <a:buFont typeface="Wingdings" panose="05000000000000000000" pitchFamily="2" charset="2"/>
              <a:buChar char="Ø"/>
            </a:pPr>
            <a:r>
              <a:rPr lang="en-US" sz="8800" dirty="0" smtClean="0">
                <a:latin typeface="Times New Roman" panose="02020603050405020304" charset="0"/>
                <a:cs typeface="Times New Roman" panose="02020603050405020304" charset="0"/>
              </a:rPr>
              <a:t>Person identification</a:t>
            </a:r>
          </a:p>
          <a:p>
            <a:pPr>
              <a:buNone/>
            </a:pPr>
            <a:r>
              <a:rPr lang="en-US" sz="8800" dirty="0" smtClean="0">
                <a:latin typeface="Times New Roman" panose="02020603050405020304" charset="0"/>
                <a:cs typeface="Times New Roman" panose="02020603050405020304" charset="0"/>
              </a:rPr>
              <a:t> </a:t>
            </a:r>
          </a:p>
          <a:p>
            <a:pPr>
              <a:buNone/>
            </a:pPr>
            <a:r>
              <a:rPr lang="en-US" sz="8800" b="1" dirty="0" smtClean="0">
                <a:latin typeface="Times New Roman" panose="02020603050405020304" charset="0"/>
                <a:cs typeface="Times New Roman" panose="02020603050405020304" charset="0"/>
              </a:rPr>
              <a:t> MODULES DESCRIPTION</a:t>
            </a:r>
            <a:endParaRPr lang="en-US" sz="8800" dirty="0" smtClean="0">
              <a:latin typeface="Times New Roman" panose="02020603050405020304" charset="0"/>
              <a:cs typeface="Times New Roman" panose="02020603050405020304" charset="0"/>
            </a:endParaRPr>
          </a:p>
          <a:p>
            <a:pPr>
              <a:buNone/>
            </a:pPr>
            <a:r>
              <a:rPr lang="en-US" sz="8800" b="1" dirty="0" smtClean="0">
                <a:latin typeface="Times New Roman" panose="02020603050405020304" charset="0"/>
                <a:cs typeface="Times New Roman" panose="02020603050405020304" charset="0"/>
              </a:rPr>
              <a:t>	 Feature extraction</a:t>
            </a:r>
            <a:endParaRPr lang="en-US" sz="8800" dirty="0" smtClean="0">
              <a:latin typeface="Times New Roman" panose="02020603050405020304" charset="0"/>
              <a:cs typeface="Times New Roman" panose="02020603050405020304" charset="0"/>
            </a:endParaRPr>
          </a:p>
          <a:p>
            <a:pPr algn="just">
              <a:lnSpc>
                <a:spcPct val="170000"/>
              </a:lnSpc>
              <a:buNone/>
            </a:pPr>
            <a:r>
              <a:rPr lang="en-US" sz="8800" dirty="0" smtClean="0">
                <a:latin typeface="Times New Roman" panose="02020603050405020304" charset="0"/>
                <a:cs typeface="Times New Roman" panose="02020603050405020304" charset="0"/>
              </a:rPr>
              <a:t>		In this first module, it get the input image like masked face or unmasked face from the user. Then it crop the input image and extract the image feature using the deep learning algorithms convolution neural networks. After extract the image it goes to the second module.</a:t>
            </a:r>
          </a:p>
          <a:p>
            <a:pPr>
              <a:lnSpc>
                <a:spcPct val="170000"/>
              </a:lnSpc>
              <a:buNone/>
            </a:pPr>
            <a:r>
              <a:rPr lang="en-US" sz="5000" dirty="0" smtClean="0">
                <a:latin typeface="Times New Roman" panose="02020603050405020304" charset="0"/>
                <a:cs typeface="Times New Roman" panose="02020603050405020304" charset="0"/>
              </a:rPr>
              <a:t> </a:t>
            </a:r>
            <a:endParaRPr lang="en-US" sz="5000" dirty="0">
              <a:latin typeface="Times New Roman" panose="02020603050405020304" charset="0"/>
              <a:cs typeface="Times New Roman" panose="02020603050405020304" charset="0"/>
            </a:endParaRPr>
          </a:p>
          <a:p>
            <a:pPr marL="0" indent="0" algn="just">
              <a:lnSpc>
                <a:spcPct val="150000"/>
              </a:lnSpc>
              <a:buFont typeface="Wingdings" panose="05000000000000000000" charset="0"/>
              <a:buNone/>
            </a:pPr>
            <a:endParaRPr lang="en-US" sz="24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74" y="496390"/>
            <a:ext cx="10986653" cy="5835138"/>
          </a:xfrm>
        </p:spPr>
        <p:txBody>
          <a:bodyPr>
            <a:normAutofit/>
          </a:bodyPr>
          <a:lstStyle/>
          <a:p>
            <a:pPr algn="just">
              <a:buNone/>
            </a:pPr>
            <a:r>
              <a:rPr lang="en-US" sz="2200" b="1" dirty="0" smtClean="0">
                <a:latin typeface="Times New Roman" panose="02020603050405020304" charset="0"/>
                <a:cs typeface="Times New Roman" panose="02020603050405020304" charset="0"/>
              </a:rPr>
              <a:t>Face Detection</a:t>
            </a:r>
            <a:endParaRPr lang="en-US" sz="2200" dirty="0" smtClean="0">
              <a:latin typeface="Times New Roman" panose="02020603050405020304" charset="0"/>
              <a:cs typeface="Times New Roman" panose="02020603050405020304" charset="0"/>
            </a:endParaRPr>
          </a:p>
          <a:p>
            <a:pPr algn="just">
              <a:lnSpc>
                <a:spcPct val="150000"/>
              </a:lnSpc>
              <a:buNone/>
            </a:pPr>
            <a:r>
              <a:rPr lang="en-US" sz="2200" dirty="0" smtClean="0">
                <a:latin typeface="Times New Roman" panose="02020603050405020304" charset="0"/>
                <a:cs typeface="Times New Roman" panose="02020603050405020304" charset="0"/>
              </a:rPr>
              <a:t>		In this second module the input image that is the result of feature extraction image going to recognize with the datasets to classify the image type. After classified the image it show the image type. Then it goes to the third module for the further process. </a:t>
            </a:r>
          </a:p>
          <a:p>
            <a:pPr algn="just">
              <a:lnSpc>
                <a:spcPct val="150000"/>
              </a:lnSpc>
              <a:buNone/>
            </a:pPr>
            <a:r>
              <a:rPr lang="en-US" sz="2200" b="1" dirty="0" smtClean="0">
                <a:latin typeface="Times New Roman" panose="02020603050405020304" charset="0"/>
                <a:cs typeface="Times New Roman" panose="02020603050405020304" charset="0"/>
              </a:rPr>
              <a:t> Person Identification</a:t>
            </a:r>
            <a:endParaRPr lang="en-US" sz="2200" dirty="0" smtClean="0">
              <a:latin typeface="Times New Roman" panose="02020603050405020304" charset="0"/>
              <a:cs typeface="Times New Roman" panose="02020603050405020304" charset="0"/>
            </a:endParaRPr>
          </a:p>
          <a:p>
            <a:pPr algn="just">
              <a:lnSpc>
                <a:spcPct val="150000"/>
              </a:lnSpc>
              <a:buNone/>
            </a:pPr>
            <a:r>
              <a:rPr lang="en-US" sz="2200" dirty="0" smtClean="0">
                <a:latin typeface="Times New Roman" panose="02020603050405020304" charset="0"/>
                <a:cs typeface="Times New Roman" panose="02020603050405020304" charset="0"/>
              </a:rPr>
              <a:t>		In third module, the detected image is compared to the database to find the real face of the masked face. After compared the faces finally it show the output of owner of the masked face image. Finally it stops their process.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81891"/>
            <a:ext cx="10577945" cy="5595389"/>
          </a:xfrm>
        </p:spPr>
        <p:txBody>
          <a:bodyPr>
            <a:noAutofit/>
          </a:bodyPr>
          <a:lstStyle/>
          <a:p>
            <a:pPr marL="0" indent="0">
              <a:lnSpc>
                <a:spcPct val="100000"/>
              </a:lnSpc>
              <a:buNone/>
            </a:pPr>
            <a:r>
              <a:rPr lang="en-US" sz="2400" b="1" dirty="0">
                <a:latin typeface="Times New Roman" panose="02020603050405020304" charset="0"/>
                <a:cs typeface="Times New Roman" panose="02020603050405020304" charset="0"/>
              </a:rPr>
              <a:t>				SYSTEM REQUIREMENTS</a:t>
            </a:r>
          </a:p>
          <a:p>
            <a:pPr marL="0" indent="0">
              <a:lnSpc>
                <a:spcPct val="100000"/>
              </a:lnSpc>
              <a:buNone/>
            </a:pPr>
            <a:endParaRPr lang="en-US" sz="2400" b="1" dirty="0">
              <a:latin typeface="Times New Roman" panose="02020603050405020304" charset="0"/>
              <a:cs typeface="Times New Roman" panose="02020603050405020304" charset="0"/>
            </a:endParaRPr>
          </a:p>
          <a:p>
            <a:pPr marL="0" indent="0">
              <a:lnSpc>
                <a:spcPct val="100000"/>
              </a:lnSpc>
              <a:buNone/>
            </a:pPr>
            <a:r>
              <a:rPr lang="en-US" sz="2200" b="1" dirty="0">
                <a:latin typeface="Times New Roman" panose="02020603050405020304" charset="0"/>
                <a:cs typeface="Times New Roman" panose="02020603050405020304" charset="0"/>
              </a:rPr>
              <a:t>SOFTWARE REQUIREMENT : </a:t>
            </a:r>
          </a:p>
          <a:p>
            <a:pPr lvl="2" algn="just">
              <a:lnSpc>
                <a:spcPct val="100000"/>
              </a:lnSpc>
              <a:buFont typeface="Wingdings" panose="05000000000000000000" pitchFamily="2" charset="2"/>
              <a:buChar char="Ø"/>
            </a:pPr>
            <a:r>
              <a:rPr lang="en-US" sz="2200" dirty="0">
                <a:latin typeface="Times New Roman" panose="02020603050405020304" charset="0"/>
                <a:cs typeface="Times New Roman" panose="02020603050405020304" charset="0"/>
              </a:rPr>
              <a:t>Language : Matlab c programming</a:t>
            </a:r>
          </a:p>
          <a:p>
            <a:pPr lvl="2" algn="just">
              <a:lnSpc>
                <a:spcPct val="100000"/>
              </a:lnSpc>
              <a:buFont typeface="Wingdings" panose="05000000000000000000" pitchFamily="2" charset="2"/>
              <a:buChar char="Ø"/>
            </a:pPr>
            <a:r>
              <a:rPr lang="en-US" sz="2200" dirty="0">
                <a:latin typeface="Times New Roman" panose="02020603050405020304" charset="0"/>
                <a:cs typeface="Times New Roman" panose="02020603050405020304" charset="0"/>
              </a:rPr>
              <a:t>Software  : Matlab R2013a version</a:t>
            </a:r>
          </a:p>
          <a:p>
            <a:pPr marL="914400" lvl="2" indent="0">
              <a:lnSpc>
                <a:spcPct val="100000"/>
              </a:lnSpc>
              <a:buNone/>
            </a:pPr>
            <a:endParaRPr lang="en-US" sz="2200" dirty="0">
              <a:latin typeface="Times New Roman" panose="02020603050405020304" charset="0"/>
              <a:cs typeface="Times New Roman" panose="02020603050405020304" charset="0"/>
            </a:endParaRPr>
          </a:p>
          <a:p>
            <a:pPr marL="0" lvl="0" indent="0">
              <a:lnSpc>
                <a:spcPct val="100000"/>
              </a:lnSpc>
              <a:buNone/>
            </a:pPr>
            <a:r>
              <a:rPr lang="en-US" sz="2200" b="1" dirty="0">
                <a:latin typeface="Times New Roman" panose="02020603050405020304" charset="0"/>
                <a:cs typeface="Times New Roman" panose="02020603050405020304" charset="0"/>
              </a:rPr>
              <a:t>HARDWARE REQUIREMENT : </a:t>
            </a:r>
          </a:p>
          <a:p>
            <a:pPr lvl="2" algn="just">
              <a:lnSpc>
                <a:spcPct val="100000"/>
              </a:lnSpc>
              <a:buFont typeface="Wingdings" panose="05000000000000000000" pitchFamily="2" charset="2"/>
              <a:buChar char="Ø"/>
            </a:pPr>
            <a:r>
              <a:rPr lang="en-US" sz="2200" dirty="0">
                <a:latin typeface="Times New Roman" panose="02020603050405020304" charset="0"/>
                <a:cs typeface="Times New Roman" panose="02020603050405020304" charset="0"/>
              </a:rPr>
              <a:t>Processor	 : AMD PRO A4-3350B APU with Radeon R4 Graphics  </a:t>
            </a:r>
            <a:r>
              <a:rPr lang="en-US" sz="2200" dirty="0" smtClean="0">
                <a:latin typeface="Times New Roman" panose="02020603050405020304" charset="0"/>
                <a:cs typeface="Times New Roman" panose="02020603050405020304" charset="0"/>
              </a:rPr>
              <a:t>2.00 GHz</a:t>
            </a:r>
            <a:endParaRPr lang="en-US" sz="2200" dirty="0">
              <a:latin typeface="Times New Roman" panose="02020603050405020304" charset="0"/>
              <a:cs typeface="Times New Roman" panose="02020603050405020304" charset="0"/>
            </a:endParaRPr>
          </a:p>
          <a:p>
            <a:pPr lvl="2" algn="just">
              <a:lnSpc>
                <a:spcPct val="100000"/>
              </a:lnSpc>
              <a:buFont typeface="Wingdings" panose="05000000000000000000" pitchFamily="2" charset="2"/>
              <a:buChar char="Ø"/>
            </a:pPr>
            <a:r>
              <a:rPr lang="en-US" sz="2200" dirty="0">
                <a:latin typeface="Times New Roman" panose="02020603050405020304" charset="0"/>
                <a:cs typeface="Times New Roman" panose="02020603050405020304" charset="0"/>
              </a:rPr>
              <a:t>RAM   	 : 4.00 GB</a:t>
            </a:r>
          </a:p>
          <a:p>
            <a:pPr lvl="2" algn="just">
              <a:lnSpc>
                <a:spcPct val="100000"/>
              </a:lnSpc>
              <a:buFont typeface="Wingdings" panose="05000000000000000000" pitchFamily="2" charset="2"/>
              <a:buChar char="Ø"/>
            </a:pPr>
            <a:r>
              <a:rPr lang="en-US" sz="2200" dirty="0">
                <a:latin typeface="Times New Roman" panose="02020603050405020304" charset="0"/>
                <a:cs typeface="Times New Roman" panose="02020603050405020304" charset="0"/>
              </a:rPr>
              <a:t>Hard disk	 : 500  GB</a:t>
            </a:r>
          </a:p>
          <a:p>
            <a:pPr lvl="2" algn="just">
              <a:lnSpc>
                <a:spcPct val="100000"/>
              </a:lnSpc>
              <a:buFont typeface="Wingdings" panose="05000000000000000000" pitchFamily="2" charset="2"/>
              <a:buChar char="Ø"/>
            </a:pPr>
            <a:r>
              <a:rPr lang="en-US" sz="2200" dirty="0">
                <a:latin typeface="Times New Roman" panose="02020603050405020304" charset="0"/>
                <a:cs typeface="Times New Roman" panose="02020603050405020304" charset="0"/>
              </a:rPr>
              <a:t>System type	 : 64-bit Operating System, x64 based processor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725" y="509905"/>
            <a:ext cx="10933257" cy="5849331"/>
          </a:xfrm>
        </p:spPr>
        <p:txBody>
          <a:bodyPr>
            <a:noAutofit/>
          </a:bodyPr>
          <a:lstStyle/>
          <a:p>
            <a:pPr marL="0" indent="0" algn="ctr">
              <a:lnSpc>
                <a:spcPct val="100000"/>
              </a:lnSpc>
              <a:buNone/>
            </a:pPr>
            <a:r>
              <a:rPr lang="en-US" sz="2400" b="1" dirty="0">
                <a:latin typeface="Times New Roman" panose="02020603050405020304" charset="0"/>
                <a:cs typeface="Times New Roman" panose="02020603050405020304" charset="0"/>
              </a:rPr>
              <a:t>ALGORITHM </a:t>
            </a:r>
          </a:p>
          <a:p>
            <a:pPr marL="0" indent="0" algn="just">
              <a:lnSpc>
                <a:spcPct val="100000"/>
              </a:lnSpc>
              <a:buFont typeface="Wingdings" panose="05000000000000000000" charset="0"/>
              <a:buNone/>
            </a:pPr>
            <a:r>
              <a:rPr lang="en-US" sz="2200" b="1" dirty="0">
                <a:latin typeface="Times New Roman" panose="02020603050405020304" charset="0"/>
                <a:cs typeface="Times New Roman" panose="02020603050405020304" charset="0"/>
                <a:sym typeface="+mn-ea"/>
              </a:rPr>
              <a:t>Artificial Neural Network:</a:t>
            </a:r>
            <a:r>
              <a:rPr lang="en-US" sz="2200" dirty="0">
                <a:latin typeface="Times New Roman" panose="02020603050405020304" charset="0"/>
                <a:cs typeface="Times New Roman" panose="02020603050405020304" charset="0"/>
                <a:sym typeface="+mn-ea"/>
              </a:rPr>
              <a:t> </a:t>
            </a:r>
          </a:p>
          <a:p>
            <a:pPr algn="just">
              <a:lnSpc>
                <a:spcPct val="100000"/>
              </a:lnSpc>
              <a:buFont typeface="Wingdings" panose="05000000000000000000" charset="0"/>
              <a:buChar char="Ø"/>
            </a:pPr>
            <a:r>
              <a:rPr lang="en-US" sz="2200" dirty="0">
                <a:latin typeface="Times New Roman" panose="02020603050405020304" charset="0"/>
                <a:cs typeface="Times New Roman" panose="02020603050405020304" charset="0"/>
                <a:sym typeface="+mn-ea"/>
              </a:rPr>
              <a:t>Artificial Neural Networks arguably works close enough to the </a:t>
            </a:r>
            <a:r>
              <a:rPr lang="en-US" sz="2200" dirty="0" smtClean="0">
                <a:latin typeface="Times New Roman" panose="02020603050405020304" charset="0"/>
                <a:cs typeface="Times New Roman" panose="02020603050405020304" charset="0"/>
                <a:sym typeface="+mn-ea"/>
              </a:rPr>
              <a:t>human </a:t>
            </a:r>
            <a:r>
              <a:rPr lang="en-US" sz="2200" dirty="0">
                <a:latin typeface="Times New Roman" panose="02020603050405020304" charset="0"/>
                <a:cs typeface="Times New Roman" panose="02020603050405020304" charset="0"/>
                <a:sym typeface="+mn-ea"/>
              </a:rPr>
              <a:t>brain, Conceptually artificial neural networks are inspired by neural networks in the brain but the actual implementation in machine learning is way far from reality. </a:t>
            </a:r>
          </a:p>
          <a:p>
            <a:pPr algn="just">
              <a:lnSpc>
                <a:spcPct val="100000"/>
              </a:lnSpc>
              <a:buFont typeface="Wingdings" panose="05000000000000000000" charset="0"/>
              <a:buChar char="Ø"/>
            </a:pPr>
            <a:r>
              <a:rPr lang="en-US" sz="2200" dirty="0">
                <a:latin typeface="Times New Roman" panose="02020603050405020304" charset="0"/>
                <a:cs typeface="Times New Roman" panose="02020603050405020304" charset="0"/>
                <a:sym typeface="+mn-ea"/>
              </a:rPr>
              <a:t>ANN take in multiple inputs and produce a single output</a:t>
            </a:r>
            <a:r>
              <a:rPr lang="en-US" sz="2200" dirty="0" smtClean="0">
                <a:latin typeface="Times New Roman" panose="02020603050405020304" charset="0"/>
                <a:cs typeface="Times New Roman" panose="02020603050405020304" charset="0"/>
                <a:sym typeface="+mn-ea"/>
              </a:rPr>
              <a:t>.</a:t>
            </a:r>
          </a:p>
          <a:p>
            <a:pPr algn="just">
              <a:lnSpc>
                <a:spcPct val="100000"/>
              </a:lnSpc>
              <a:buNone/>
            </a:pPr>
            <a:endParaRPr lang="en-US" sz="2200" dirty="0">
              <a:latin typeface="Times New Roman" panose="02020603050405020304" charset="0"/>
              <a:cs typeface="Times New Roman" panose="02020603050405020304" charset="0"/>
              <a:sym typeface="+mn-ea"/>
            </a:endParaRPr>
          </a:p>
          <a:p>
            <a:pPr marL="0" indent="0" algn="just">
              <a:lnSpc>
                <a:spcPct val="100000"/>
              </a:lnSpc>
              <a:buFont typeface="Wingdings" panose="05000000000000000000" charset="0"/>
              <a:buNone/>
            </a:pPr>
            <a:r>
              <a:rPr lang="en-US" sz="2200" b="1" dirty="0">
                <a:latin typeface="Times New Roman" panose="02020603050405020304" charset="0"/>
                <a:cs typeface="Times New Roman" panose="02020603050405020304" charset="0"/>
                <a:sym typeface="+mn-ea"/>
              </a:rPr>
              <a:t>Convolutional Neural Network :</a:t>
            </a:r>
            <a:r>
              <a:rPr lang="en-US" sz="2200" dirty="0">
                <a:latin typeface="Times New Roman" panose="02020603050405020304" charset="0"/>
                <a:cs typeface="Times New Roman" panose="02020603050405020304" charset="0"/>
                <a:sym typeface="+mn-ea"/>
              </a:rPr>
              <a:t> </a:t>
            </a:r>
          </a:p>
          <a:p>
            <a:pPr algn="just">
              <a:lnSpc>
                <a:spcPct val="100000"/>
              </a:lnSpc>
              <a:buFont typeface="Wingdings" panose="05000000000000000000" charset="0"/>
              <a:buChar char="Ø"/>
            </a:pPr>
            <a:r>
              <a:rPr lang="en-US" sz="2200" dirty="0">
                <a:latin typeface="Times New Roman" panose="02020603050405020304" charset="0"/>
                <a:cs typeface="Times New Roman" panose="02020603050405020304" charset="0"/>
                <a:sym typeface="+mn-ea"/>
              </a:rPr>
              <a:t> In this planned method, the mask detection model is constructed victimization the successive API of the Keras library. </a:t>
            </a:r>
          </a:p>
          <a:p>
            <a:pPr algn="just">
              <a:lnSpc>
                <a:spcPct val="100000"/>
              </a:lnSpc>
              <a:buFont typeface="Wingdings" panose="05000000000000000000" charset="0"/>
              <a:buChar char="Ø"/>
            </a:pPr>
            <a:r>
              <a:rPr lang="en-US" sz="2200" dirty="0">
                <a:latin typeface="Times New Roman" panose="02020603050405020304" charset="0"/>
                <a:cs typeface="Times New Roman" panose="02020603050405020304" charset="0"/>
                <a:sym typeface="+mn-ea"/>
              </a:rPr>
              <a:t>This permits us to make the new layers for our model step by step. The assorted layers used for our CNN model is represented below.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017" y="734291"/>
            <a:ext cx="10848109" cy="5611091"/>
          </a:xfrm>
        </p:spPr>
        <p:txBody>
          <a:bodyPr>
            <a:normAutofit/>
          </a:bodyPr>
          <a:lstStyle/>
          <a:p>
            <a:pPr>
              <a:buNone/>
            </a:pPr>
            <a:r>
              <a:rPr lang="en-US" sz="2400" b="1" dirty="0" smtClean="0">
                <a:latin typeface="Times New Roman" pitchFamily="18" charset="0"/>
                <a:cs typeface="Times New Roman" pitchFamily="18" charset="0"/>
              </a:rPr>
              <a:t>					OUTPUT </a:t>
            </a:r>
            <a:r>
              <a:rPr lang="en-US" sz="2200" b="1" dirty="0" smtClean="0">
                <a:latin typeface="Times New Roman" pitchFamily="18" charset="0"/>
                <a:cs typeface="Times New Roman" pitchFamily="18" charset="0"/>
              </a:rPr>
              <a:t>SCREENSHOTS</a:t>
            </a:r>
            <a:endParaRPr lang="en-US" sz="2400" b="1" dirty="0" smtClean="0">
              <a:latin typeface="Times New Roman" pitchFamily="18" charset="0"/>
              <a:cs typeface="Times New Roman" pitchFamily="18" charset="0"/>
            </a:endParaRPr>
          </a:p>
          <a:p>
            <a:pPr>
              <a:buNone/>
            </a:pPr>
            <a:r>
              <a:rPr lang="en-US" sz="2400" b="1" smtClean="0">
                <a:latin typeface="Times New Roman" pitchFamily="18" charset="0"/>
                <a:cs typeface="Times New Roman" pitchFamily="18" charset="0"/>
              </a:rPr>
              <a:t>Upload and Run </a:t>
            </a:r>
            <a:r>
              <a:rPr lang="en-US" sz="2400" b="1" dirty="0" smtClean="0">
                <a:latin typeface="Times New Roman" pitchFamily="18" charset="0"/>
                <a:cs typeface="Times New Roman" pitchFamily="18" charset="0"/>
              </a:rPr>
              <a:t>the file </a:t>
            </a:r>
            <a:endParaRPr lang="en-US" sz="2400" b="1" dirty="0">
              <a:latin typeface="Times New Roman" pitchFamily="18" charset="0"/>
              <a:cs typeface="Times New Roman" pitchFamily="18" charset="0"/>
            </a:endParaRPr>
          </a:p>
        </p:txBody>
      </p:sp>
      <p:pic>
        <p:nvPicPr>
          <p:cNvPr id="5" name="Picture 4" descr="Screenshot (44).png"/>
          <p:cNvPicPr/>
          <p:nvPr/>
        </p:nvPicPr>
        <p:blipFill>
          <a:blip r:embed="rId2" cstate="print"/>
          <a:stretch>
            <a:fillRect/>
          </a:stretch>
        </p:blipFill>
        <p:spPr>
          <a:xfrm>
            <a:off x="1676401" y="1676400"/>
            <a:ext cx="8728364" cy="44888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4291"/>
            <a:ext cx="10515600" cy="5442672"/>
          </a:xfrm>
        </p:spPr>
        <p:txBody>
          <a:bodyPr/>
          <a:lstStyle/>
          <a:p>
            <a:pPr>
              <a:buNone/>
            </a:pPr>
            <a:r>
              <a:rPr lang="en-US" sz="2400" b="1" dirty="0" smtClean="0">
                <a:latin typeface="Times New Roman" pitchFamily="18" charset="0"/>
                <a:cs typeface="Times New Roman" pitchFamily="18" charset="0"/>
              </a:rPr>
              <a:t>Image add to database</a:t>
            </a:r>
          </a:p>
          <a:p>
            <a:pPr>
              <a:buNone/>
            </a:pPr>
            <a:endParaRPr lang="en-US" sz="2200" b="1" dirty="0">
              <a:latin typeface="Times New Roman" pitchFamily="18" charset="0"/>
              <a:cs typeface="Times New Roman" pitchFamily="18" charset="0"/>
            </a:endParaRPr>
          </a:p>
        </p:txBody>
      </p:sp>
      <p:pic>
        <p:nvPicPr>
          <p:cNvPr id="4" name="Picture 3" descr="Screenshot (46).png"/>
          <p:cNvPicPr/>
          <p:nvPr/>
        </p:nvPicPr>
        <p:blipFill>
          <a:blip r:embed="rId2" cstate="print"/>
          <a:stretch>
            <a:fillRect/>
          </a:stretch>
        </p:blipFill>
        <p:spPr>
          <a:xfrm>
            <a:off x="1025236" y="1440873"/>
            <a:ext cx="10155382" cy="4572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6582"/>
            <a:ext cx="10515600" cy="5470381"/>
          </a:xfrm>
        </p:spPr>
        <p:txBody>
          <a:bodyPr/>
          <a:lstStyle/>
          <a:p>
            <a:pPr>
              <a:buNone/>
            </a:pPr>
            <a:r>
              <a:rPr lang="en-US" sz="2400" b="1" dirty="0" smtClean="0">
                <a:latin typeface="Times New Roman" pitchFamily="18" charset="0"/>
                <a:cs typeface="Times New Roman" pitchFamily="18" charset="0"/>
              </a:rPr>
              <a:t>Face recognition</a:t>
            </a:r>
            <a:endParaRPr lang="en-US" sz="2400" b="1" dirty="0">
              <a:latin typeface="Times New Roman" pitchFamily="18" charset="0"/>
              <a:cs typeface="Times New Roman" pitchFamily="18" charset="0"/>
            </a:endParaRPr>
          </a:p>
        </p:txBody>
      </p:sp>
      <p:pic>
        <p:nvPicPr>
          <p:cNvPr id="4" name="Picture 3" descr="Screenshot (48).png"/>
          <p:cNvPicPr/>
          <p:nvPr/>
        </p:nvPicPr>
        <p:blipFill>
          <a:blip r:embed="rId3" cstate="print"/>
          <a:stretch>
            <a:fillRect/>
          </a:stretch>
        </p:blipFill>
        <p:spPr>
          <a:xfrm>
            <a:off x="1122217" y="1314970"/>
            <a:ext cx="9975272" cy="471175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581891"/>
            <a:ext cx="10515600" cy="5595072"/>
          </a:xfrm>
        </p:spPr>
        <p:txBody>
          <a:bodyPr/>
          <a:lstStyle/>
          <a:p>
            <a:pPr>
              <a:buNone/>
            </a:pPr>
            <a:r>
              <a:rPr lang="en-US" sz="2400" b="1" dirty="0" smtClean="0">
                <a:latin typeface="Times New Roman" pitchFamily="18" charset="0"/>
                <a:cs typeface="Times New Roman" pitchFamily="18" charset="0"/>
              </a:rPr>
              <a:t>Person Identification screen</a:t>
            </a:r>
          </a:p>
          <a:p>
            <a:pPr>
              <a:buNone/>
            </a:pPr>
            <a:endParaRPr lang="en-US" sz="2200" dirty="0">
              <a:latin typeface="Times New Roman" pitchFamily="18" charset="0"/>
              <a:cs typeface="Times New Roman" pitchFamily="18" charset="0"/>
            </a:endParaRPr>
          </a:p>
        </p:txBody>
      </p:sp>
      <p:pic>
        <p:nvPicPr>
          <p:cNvPr id="8" name="Content Placeholder 3" descr="Screenshot (50).png"/>
          <p:cNvPicPr>
            <a:picLocks/>
          </p:cNvPicPr>
          <p:nvPr/>
        </p:nvPicPr>
        <p:blipFill>
          <a:blip r:embed="rId2" cstate="print"/>
          <a:stretch>
            <a:fillRect/>
          </a:stretch>
        </p:blipFill>
        <p:spPr>
          <a:xfrm>
            <a:off x="1206935" y="1094510"/>
            <a:ext cx="9778129" cy="508245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651164"/>
            <a:ext cx="10515600" cy="5525799"/>
          </a:xfrm>
        </p:spPr>
        <p:txBody>
          <a:bodyPr>
            <a:normAutofit/>
          </a:bodyPr>
          <a:lstStyle/>
          <a:p>
            <a:pPr>
              <a:buNone/>
            </a:pPr>
            <a:r>
              <a:rPr lang="en-US" sz="2400" b="1" dirty="0" smtClean="0">
                <a:latin typeface="Times New Roman" pitchFamily="18" charset="0"/>
                <a:cs typeface="Times New Roman" pitchFamily="18" charset="0"/>
              </a:rPr>
              <a:t>Upload input image</a:t>
            </a:r>
          </a:p>
          <a:p>
            <a:pPr>
              <a:buNone/>
            </a:pPr>
            <a:r>
              <a:rPr lang="en-US" sz="2200" b="1" dirty="0" smtClean="0">
                <a:latin typeface="Times New Roman" pitchFamily="18" charset="0"/>
                <a:cs typeface="Times New Roman" pitchFamily="18" charset="0"/>
              </a:rPr>
              <a:t> </a:t>
            </a:r>
            <a:endParaRPr lang="en-US" sz="2200" b="1" dirty="0">
              <a:latin typeface="Times New Roman" pitchFamily="18" charset="0"/>
              <a:cs typeface="Times New Roman" pitchFamily="18" charset="0"/>
            </a:endParaRPr>
          </a:p>
        </p:txBody>
      </p:sp>
      <p:pic>
        <p:nvPicPr>
          <p:cNvPr id="6" name="Content Placeholder 3" descr="Screenshot (51).png"/>
          <p:cNvPicPr>
            <a:picLocks/>
          </p:cNvPicPr>
          <p:nvPr/>
        </p:nvPicPr>
        <p:blipFill>
          <a:blip r:embed="rId2" cstate="print"/>
          <a:stretch>
            <a:fillRect/>
          </a:stretch>
        </p:blipFill>
        <p:spPr>
          <a:xfrm>
            <a:off x="1243642" y="1191491"/>
            <a:ext cx="9704715" cy="498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4" y="431074"/>
            <a:ext cx="11247120" cy="5900453"/>
          </a:xfrm>
        </p:spPr>
        <p:txBody>
          <a:bodyPr>
            <a:noAutofit/>
          </a:bodyPr>
          <a:lstStyle/>
          <a:p>
            <a:pPr marL="0" indent="0" algn="ctr">
              <a:lnSpc>
                <a:spcPct val="150000"/>
              </a:lnSpc>
              <a:buNone/>
            </a:pPr>
            <a:r>
              <a:rPr lang="en-US" sz="2400" b="1" dirty="0">
                <a:latin typeface="Times New Roman" panose="02020603050405020304" charset="0"/>
                <a:cs typeface="Times New Roman" panose="02020603050405020304" charset="0"/>
              </a:rPr>
              <a:t>ABSTRACT </a:t>
            </a:r>
            <a:endParaRPr lang="en-US" sz="2400" dirty="0">
              <a:latin typeface="Times New Roman" panose="02020603050405020304" charset="0"/>
              <a:cs typeface="Times New Roman" panose="02020603050405020304" charset="0"/>
            </a:endParaRP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 In this pandemic period of COVID-19 disease, more number of countries should be </a:t>
            </a:r>
            <a:r>
              <a:rPr lang="en-US" sz="2200" dirty="0" smtClean="0">
                <a:latin typeface="Times New Roman" panose="02020603050405020304" charset="0"/>
                <a:cs typeface="Times New Roman" panose="02020603050405020304" charset="0"/>
              </a:rPr>
              <a:t>affected and lakhs of peoples died by this disease. </a:t>
            </a:r>
            <a:endParaRPr lang="en-US" sz="2200" dirty="0">
              <a:latin typeface="Times New Roman" panose="02020603050405020304" charset="0"/>
              <a:cs typeface="Times New Roman" panose="02020603050405020304" charset="0"/>
            </a:endParaRP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This model can be utilized for well being purpose since it is very asset effective to convey.</a:t>
            </a: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 This </a:t>
            </a:r>
            <a:r>
              <a:rPr lang="en-US" sz="2200" dirty="0" smtClean="0">
                <a:latin typeface="Times New Roman" panose="02020603050405020304" charset="0"/>
                <a:cs typeface="Times New Roman" panose="02020603050405020304" charset="0"/>
              </a:rPr>
              <a:t>project </a:t>
            </a:r>
            <a:r>
              <a:rPr lang="en-US" sz="2200" dirty="0">
                <a:latin typeface="Times New Roman" panose="02020603050405020304" charset="0"/>
                <a:cs typeface="Times New Roman" panose="02020603050405020304" charset="0"/>
              </a:rPr>
              <a:t>detect the face mask who wear or not and </a:t>
            </a:r>
            <a:r>
              <a:rPr lang="en-US" sz="2200" dirty="0" smtClean="0">
                <a:latin typeface="Times New Roman" panose="02020603050405020304" charset="0"/>
                <a:cs typeface="Times New Roman" panose="02020603050405020304" charset="0"/>
              </a:rPr>
              <a:t>identified the person </a:t>
            </a:r>
            <a:r>
              <a:rPr lang="en-US" sz="2200" dirty="0">
                <a:latin typeface="Times New Roman" panose="02020603050405020304" charset="0"/>
                <a:cs typeface="Times New Roman" panose="02020603050405020304" charset="0"/>
              </a:rPr>
              <a:t>the owner of the masked face .</a:t>
            </a: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The datasets </a:t>
            </a:r>
            <a:r>
              <a:rPr lang="en-US" sz="2200" dirty="0" smtClean="0">
                <a:latin typeface="Times New Roman" panose="02020603050405020304" charset="0"/>
                <a:cs typeface="Times New Roman" panose="02020603050405020304" charset="0"/>
              </a:rPr>
              <a:t>given </a:t>
            </a:r>
            <a:r>
              <a:rPr lang="en-US" sz="2200" dirty="0">
                <a:latin typeface="Times New Roman" panose="02020603050405020304" charset="0"/>
                <a:cs typeface="Times New Roman" panose="02020603050405020304" charset="0"/>
              </a:rPr>
              <a:t>in this paper, was gathered from different sources, can be utilized by different analysts for additional high level models like those of face acknowledgment, and facial part recognition measure.</a:t>
            </a: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The proposed approach in this paper utilizes profound learning, TensorFlow, Keras, and OpenCV to identify face veils. </a:t>
            </a:r>
          </a:p>
          <a:p>
            <a:pPr lvl="1" algn="just">
              <a:lnSpc>
                <a:spcPct val="150000"/>
              </a:lnSpc>
              <a:buNone/>
            </a:pPr>
            <a:endParaRPr lang="en-US" sz="24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720436"/>
            <a:ext cx="10515600" cy="5456527"/>
          </a:xfrm>
        </p:spPr>
        <p:txBody>
          <a:bodyPr/>
          <a:lstStyle/>
          <a:p>
            <a:pPr>
              <a:buNone/>
            </a:pPr>
            <a:r>
              <a:rPr lang="en-US" sz="2400" b="1" dirty="0" smtClean="0">
                <a:latin typeface="Times New Roman" pitchFamily="18" charset="0"/>
                <a:cs typeface="Times New Roman" pitchFamily="18" charset="0"/>
              </a:rPr>
              <a:t>Got Grey scale image</a:t>
            </a:r>
          </a:p>
          <a:p>
            <a:pPr>
              <a:buNone/>
            </a:pPr>
            <a:endParaRPr lang="en-US" sz="2200" b="1" dirty="0">
              <a:latin typeface="Times New Roman" pitchFamily="18" charset="0"/>
              <a:cs typeface="Times New Roman" pitchFamily="18" charset="0"/>
            </a:endParaRPr>
          </a:p>
        </p:txBody>
      </p:sp>
      <p:pic>
        <p:nvPicPr>
          <p:cNvPr id="6" name="Content Placeholder 3" descr="Screenshot (53).png"/>
          <p:cNvPicPr>
            <a:picLocks/>
          </p:cNvPicPr>
          <p:nvPr/>
        </p:nvPicPr>
        <p:blipFill>
          <a:blip r:embed="rId2" cstate="print"/>
          <a:stretch>
            <a:fillRect/>
          </a:stretch>
        </p:blipFill>
        <p:spPr>
          <a:xfrm>
            <a:off x="1243642" y="1219200"/>
            <a:ext cx="9704715" cy="49577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748145"/>
            <a:ext cx="10515600" cy="5428818"/>
          </a:xfrm>
        </p:spPr>
        <p:txBody>
          <a:bodyPr/>
          <a:lstStyle/>
          <a:p>
            <a:pPr>
              <a:buNone/>
            </a:pPr>
            <a:r>
              <a:rPr lang="en-US" sz="2400" b="1" dirty="0" smtClean="0">
                <a:latin typeface="Times New Roman" pitchFamily="18" charset="0"/>
                <a:cs typeface="Times New Roman" pitchFamily="18" charset="0"/>
              </a:rPr>
              <a:t>Final image</a:t>
            </a:r>
          </a:p>
          <a:p>
            <a:pPr>
              <a:buNone/>
            </a:pPr>
            <a:endParaRPr lang="en-US" sz="2200" b="1" dirty="0">
              <a:latin typeface="Times New Roman" pitchFamily="18" charset="0"/>
              <a:cs typeface="Times New Roman" pitchFamily="18" charset="0"/>
            </a:endParaRPr>
          </a:p>
        </p:txBody>
      </p:sp>
      <p:pic>
        <p:nvPicPr>
          <p:cNvPr id="6" name="Content Placeholder 3" descr="Screenshot (54).png"/>
          <p:cNvPicPr>
            <a:picLocks/>
          </p:cNvPicPr>
          <p:nvPr/>
        </p:nvPicPr>
        <p:blipFill>
          <a:blip r:embed="rId2" cstate="print"/>
          <a:stretch>
            <a:fillRect/>
          </a:stretch>
        </p:blipFill>
        <p:spPr>
          <a:xfrm>
            <a:off x="1120816" y="1288473"/>
            <a:ext cx="9950367" cy="49439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2" y="498764"/>
            <a:ext cx="10917382" cy="5818910"/>
          </a:xfrm>
        </p:spPr>
        <p:txBody>
          <a:bodyPr/>
          <a:lstStyle/>
          <a:p>
            <a:pPr algn="ctr">
              <a:buNone/>
            </a:pPr>
            <a:r>
              <a:rPr lang="en-IN" sz="2400" b="1" dirty="0" smtClean="0">
                <a:latin typeface="Times New Roman" panose="02020603050405020304" charset="0"/>
                <a:cs typeface="Times New Roman" panose="02020603050405020304" charset="0"/>
              </a:rPr>
              <a:t>FUTURE ENHANCEMENT</a:t>
            </a:r>
            <a:endParaRPr lang="en-US" dirty="0" smtClean="0"/>
          </a:p>
          <a:p>
            <a:pPr>
              <a:lnSpc>
                <a:spcPct val="150000"/>
              </a:lnSpc>
              <a:buFont typeface="Wingdings" panose="05000000000000000000" pitchFamily="2" charset="2"/>
              <a:buChar char="Ø"/>
            </a:pPr>
            <a:r>
              <a:rPr lang="en-IN" sz="2200" dirty="0" smtClean="0">
                <a:latin typeface="Times New Roman" panose="02020603050405020304" charset="0"/>
                <a:cs typeface="Times New Roman" panose="02020603050405020304" charset="0"/>
              </a:rPr>
              <a:t>Further this system development, we could improve the range of the public place. Because this project will helpful for small places like school, industrial organizations, exam centre and etc... And here after the future enhancement is add the people details that are the details of the person.</a:t>
            </a:r>
            <a:endParaRPr lang="en-US" sz="2200" dirty="0" smtClean="0">
              <a:latin typeface="Times New Roman" panose="02020603050405020304" charset="0"/>
              <a:cs typeface="Times New Roman" panose="02020603050405020304" charset="0"/>
            </a:endParaRPr>
          </a:p>
          <a:p>
            <a:pPr>
              <a:lnSpc>
                <a:spcPct val="150000"/>
              </a:lnSpc>
              <a:buFont typeface="Wingdings" panose="05000000000000000000" pitchFamily="2" charset="2"/>
              <a:buChar char="Ø"/>
            </a:pPr>
            <a:r>
              <a:rPr lang="en-IN" sz="2200" dirty="0" smtClean="0">
                <a:latin typeface="Times New Roman" panose="02020603050405020304" charset="0"/>
                <a:cs typeface="Times New Roman" panose="02020603050405020304" charset="0"/>
              </a:rPr>
              <a:t>These features are added in this project then this project goes to be a very important thing for this society. Because this project goes to help for the college/school, companies, other places and it is very helpful to the police department also.</a:t>
            </a:r>
            <a:endParaRPr lang="en-US" sz="2200" dirty="0" smtClean="0">
              <a:latin typeface="Times New Roman" panose="02020603050405020304" charset="0"/>
              <a:cs typeface="Times New Roman" panose="02020603050405020304" charset="0"/>
            </a:endParaRPr>
          </a:p>
          <a:p>
            <a:pPr>
              <a:buNone/>
            </a:pPr>
            <a:endParaRPr lang="en-US" sz="2200" dirty="0" smtClean="0">
              <a:latin typeface="Times New Roman" panose="02020603050405020304" charset="0"/>
              <a:cs typeface="Times New Roman" panose="02020603050405020304" charset="0"/>
            </a:endParaRP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2" y="581891"/>
            <a:ext cx="11055926" cy="5666510"/>
          </a:xfrm>
        </p:spPr>
        <p:txBody>
          <a:bodyPr>
            <a:normAutofit/>
          </a:bodyPr>
          <a:lstStyle/>
          <a:p>
            <a:pPr marL="0" indent="0" algn="ctr">
              <a:buNone/>
            </a:pPr>
            <a:r>
              <a:rPr lang="en-US" sz="2400" b="1" dirty="0" smtClean="0">
                <a:latin typeface="Times New Roman" panose="02020603050405020304" charset="0"/>
                <a:cs typeface="Times New Roman" panose="02020603050405020304" charset="0"/>
              </a:rPr>
              <a:t>CONCLUSION</a:t>
            </a:r>
            <a:endParaRPr lang="en-US" sz="5100" b="1" dirty="0" smtClean="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200" dirty="0" smtClean="0">
                <a:latin typeface="Times New Roman" panose="02020603050405020304" charset="0"/>
                <a:cs typeface="Times New Roman" panose="02020603050405020304" charset="0"/>
                <a:sym typeface="+mn-ea"/>
              </a:rPr>
              <a:t>The current study used OpenCV, Pytorch and CNN to detect whether people were wearing face masks or not and identify the person face .</a:t>
            </a:r>
          </a:p>
          <a:p>
            <a:pPr algn="just">
              <a:lnSpc>
                <a:spcPct val="150000"/>
              </a:lnSpc>
              <a:buFont typeface="Wingdings" panose="05000000000000000000" charset="0"/>
              <a:buChar char="Ø"/>
            </a:pPr>
            <a:r>
              <a:rPr lang="en-US" sz="2200" dirty="0" smtClean="0">
                <a:latin typeface="Times New Roman" panose="02020603050405020304" charset="0"/>
                <a:cs typeface="Times New Roman" panose="02020603050405020304" charset="0"/>
                <a:sym typeface="+mn-ea"/>
              </a:rPr>
              <a:t> The models were tested with images and real-time video streams. Even though we increase the accuracy of the model, the optimization of the model is a continuous process.</a:t>
            </a:r>
          </a:p>
          <a:p>
            <a:pPr algn="just">
              <a:lnSpc>
                <a:spcPct val="150000"/>
              </a:lnSpc>
              <a:buFont typeface="Wingdings" panose="05000000000000000000" charset="0"/>
              <a:buChar char="Ø"/>
            </a:pPr>
            <a:r>
              <a:rPr lang="en-US" sz="2200" dirty="0" smtClean="0">
                <a:latin typeface="Times New Roman" panose="02020603050405020304" charset="0"/>
                <a:cs typeface="Times New Roman" panose="02020603050405020304" charset="0"/>
                <a:sym typeface="+mn-ea"/>
              </a:rPr>
              <a:t> This project is really helpful and make secure the people’s, environment in this pandemic period.</a:t>
            </a:r>
            <a:endParaRPr lang="en-US" sz="2200" dirty="0" smtClean="0">
              <a:latin typeface="Times New Roman" panose="02020603050405020304" charset="0"/>
              <a:cs typeface="Times New Roman" panose="02020603050405020304" charset="0"/>
            </a:endParaRPr>
          </a:p>
          <a:p>
            <a:endParaRPr lang="en-US" sz="22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509451"/>
            <a:ext cx="10470515" cy="5667829"/>
          </a:xfrm>
        </p:spPr>
        <p:txBody>
          <a:bodyPr>
            <a:normAutofit/>
          </a:bodyPr>
          <a:lstStyle/>
          <a:p>
            <a:pPr marL="0" indent="0" algn="ctr">
              <a:lnSpc>
                <a:spcPct val="150000"/>
              </a:lnSpc>
              <a:buNone/>
            </a:pPr>
            <a:r>
              <a:rPr lang="en-US" sz="2400" b="1" dirty="0">
                <a:latin typeface="Times New Roman" panose="02020603050405020304" charset="0"/>
                <a:cs typeface="Times New Roman" panose="02020603050405020304" charset="0"/>
              </a:rPr>
              <a:t>CONFERENCE / JORNAL </a:t>
            </a:r>
            <a:r>
              <a:rPr lang="en-US" sz="2400" b="1" dirty="0" smtClean="0">
                <a:latin typeface="Times New Roman" panose="02020603050405020304" charset="0"/>
                <a:cs typeface="Times New Roman" panose="02020603050405020304" charset="0"/>
              </a:rPr>
              <a:t>STATUS</a:t>
            </a:r>
          </a:p>
          <a:p>
            <a:pPr lvl="1" algn="just">
              <a:lnSpc>
                <a:spcPct val="150000"/>
              </a:lnSpc>
              <a:buFont typeface="Wingdings" panose="05000000000000000000" charset="0"/>
              <a:buChar char="Ø"/>
            </a:pPr>
            <a:r>
              <a:rPr lang="en-US" sz="2200" dirty="0" smtClean="0">
                <a:latin typeface="Times New Roman" panose="02020603050405020304" charset="0"/>
                <a:cs typeface="Times New Roman" panose="02020603050405020304" charset="0"/>
              </a:rPr>
              <a:t> </a:t>
            </a:r>
            <a:r>
              <a:rPr lang="en-US" sz="2200" dirty="0">
                <a:latin typeface="Times New Roman" panose="02020603050405020304" charset="0"/>
                <a:cs typeface="Times New Roman" panose="02020603050405020304" charset="0"/>
              </a:rPr>
              <a:t>I applied and attended this paper in International Conference on Research and Development in Science Engineering and Technology(ICRDSET) on 5</a:t>
            </a:r>
            <a:r>
              <a:rPr lang="en-US" sz="2200" baseline="30000" dirty="0">
                <a:latin typeface="Times New Roman" panose="02020603050405020304" charset="0"/>
                <a:cs typeface="Times New Roman" panose="02020603050405020304" charset="0"/>
              </a:rPr>
              <a:t>th</a:t>
            </a:r>
            <a:r>
              <a:rPr lang="en-US" sz="2200" dirty="0">
                <a:latin typeface="Times New Roman" panose="02020603050405020304" charset="0"/>
                <a:cs typeface="Times New Roman" panose="02020603050405020304" charset="0"/>
              </a:rPr>
              <a:t> March 2021.</a:t>
            </a:r>
            <a:endParaRPr lang="en-US" sz="2200" b="1" dirty="0">
              <a:latin typeface="Times New Roman" panose="02020603050405020304" charset="0"/>
              <a:cs typeface="Times New Roman" panose="02020603050405020304" charset="0"/>
            </a:endParaRPr>
          </a:p>
          <a:p>
            <a:pPr marL="0" indent="0" algn="just">
              <a:lnSpc>
                <a:spcPct val="150000"/>
              </a:lnSpc>
              <a:buNone/>
            </a:pPr>
            <a:endParaRPr lang="en-US" sz="1800" b="1" dirty="0"/>
          </a:p>
          <a:p>
            <a:pPr marL="0" indent="0" algn="just">
              <a:lnSpc>
                <a:spcPct val="150000"/>
              </a:lnSpc>
              <a:buNone/>
            </a:pPr>
            <a:endParaRPr lang="en-US" sz="18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39633"/>
            <a:ext cx="11234057" cy="6113417"/>
          </a:xfrm>
        </p:spPr>
        <p:txBody>
          <a:bodyPr>
            <a:noAutofit/>
          </a:bodyPr>
          <a:lstStyle/>
          <a:p>
            <a:pPr marL="0" indent="0" algn="just">
              <a:lnSpc>
                <a:spcPct val="150000"/>
              </a:lnSpc>
              <a:buNone/>
            </a:pPr>
            <a:r>
              <a:rPr lang="en-US" sz="2200" b="1" dirty="0" smtClean="0">
                <a:latin typeface="Times New Roman" panose="02020603050405020304" charset="0"/>
                <a:cs typeface="Times New Roman" panose="02020603050405020304" charset="0"/>
              </a:rPr>
              <a:t>REFERENCE :</a:t>
            </a:r>
          </a:p>
          <a:p>
            <a:pPr marL="0" indent="0" algn="just">
              <a:lnSpc>
                <a:spcPct val="150000"/>
              </a:lnSpc>
              <a:buNone/>
            </a:pPr>
            <a:r>
              <a:rPr lang="en-US" sz="2200" dirty="0" smtClean="0">
                <a:latin typeface="Times New Roman" panose="02020603050405020304" charset="0"/>
                <a:cs typeface="Times New Roman" panose="02020603050405020304" charset="0"/>
              </a:rPr>
              <a:t>[1] R. Girshick, J. Donahue, T. Darrell, and J. Malik, “Rich feature hierarchies for accurate object detection and semantic segmentation,” in Proceedings of the IEEE conference on computer vision and pattern recognition,2014, pp. 580–587.</a:t>
            </a:r>
          </a:p>
          <a:p>
            <a:pPr marL="0" indent="0" algn="just">
              <a:lnSpc>
                <a:spcPct val="150000"/>
              </a:lnSpc>
              <a:buNone/>
            </a:pPr>
            <a:r>
              <a:rPr lang="en-US" sz="2200" dirty="0" smtClean="0">
                <a:latin typeface="Times New Roman" panose="02020603050405020304" charset="0"/>
                <a:cs typeface="Times New Roman" panose="02020603050405020304" charset="0"/>
              </a:rPr>
              <a:t>[2] R. Girshick, “Fast r-</a:t>
            </a:r>
            <a:r>
              <a:rPr lang="en-US" sz="2200" dirty="0" err="1" smtClean="0">
                <a:latin typeface="Times New Roman" panose="02020603050405020304" charset="0"/>
                <a:cs typeface="Times New Roman" panose="02020603050405020304" charset="0"/>
              </a:rPr>
              <a:t>cnn</a:t>
            </a:r>
            <a:r>
              <a:rPr lang="en-US" sz="2200" dirty="0" smtClean="0">
                <a:latin typeface="Times New Roman" panose="02020603050405020304" charset="0"/>
                <a:cs typeface="Times New Roman" panose="02020603050405020304" charset="0"/>
              </a:rPr>
              <a:t>,” in Proceedings of the IEEE international conference on computer vision, 2015,pp. 1440–1448.</a:t>
            </a:r>
          </a:p>
          <a:p>
            <a:pPr marL="0" indent="0" algn="just">
              <a:lnSpc>
                <a:spcPct val="150000"/>
              </a:lnSpc>
              <a:buNone/>
            </a:pPr>
            <a:r>
              <a:rPr lang="en-US" sz="2200" dirty="0" smtClean="0">
                <a:latin typeface="Times New Roman" panose="02020603050405020304" charset="0"/>
                <a:cs typeface="Times New Roman" panose="02020603050405020304" charset="0"/>
              </a:rPr>
              <a:t>[3] S. Ren, K. He, R. Girshick, and J. Sun, “Faster r-</a:t>
            </a:r>
            <a:r>
              <a:rPr lang="en-US" sz="2200" dirty="0" err="1" smtClean="0">
                <a:latin typeface="Times New Roman" panose="02020603050405020304" charset="0"/>
                <a:cs typeface="Times New Roman" panose="02020603050405020304" charset="0"/>
              </a:rPr>
              <a:t>cnn</a:t>
            </a:r>
            <a:r>
              <a:rPr lang="en-US" sz="2200" dirty="0" smtClean="0">
                <a:latin typeface="Times New Roman" panose="02020603050405020304" charset="0"/>
                <a:cs typeface="Times New Roman" panose="02020603050405020304" charset="0"/>
              </a:rPr>
              <a:t>: Towards real-time object detection with region proposal networks,” in Advances in neural information processing systems, 2015, pp. 91–99.</a:t>
            </a:r>
          </a:p>
          <a:p>
            <a:pPr marL="0" indent="0" algn="just">
              <a:lnSpc>
                <a:spcPct val="150000"/>
              </a:lnSpc>
              <a:buNone/>
            </a:pPr>
            <a:r>
              <a:rPr lang="en-US" sz="2200" dirty="0" smtClean="0">
                <a:latin typeface="Times New Roman" panose="02020603050405020304" charset="0"/>
                <a:cs typeface="Times New Roman" panose="02020603050405020304" charset="0"/>
              </a:rPr>
              <a:t>[4] W. Liu, D. Anguelov, D. Erhan, C. Szegedy, S. Reed, C.-Y. Fu, and A. C. Berg, “Ssd: Single shot multibox detector,” in European conference on computer vision. Springer, 2016, pp. 21–37.</a:t>
            </a:r>
            <a:endParaRPr lang="en-US" sz="2200" b="1" dirty="0" smtClean="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756285"/>
            <a:ext cx="10532745" cy="5420995"/>
          </a:xfrm>
        </p:spPr>
        <p:txBody>
          <a:bodyPr/>
          <a:lstStyle/>
          <a:p>
            <a:pPr marL="0" indent="0">
              <a:buNone/>
            </a:pPr>
            <a:r>
              <a:rPr lang="en-US"/>
              <a:t>			</a:t>
            </a:r>
          </a:p>
          <a:p>
            <a:pPr marL="0" indent="0">
              <a:buNone/>
            </a:pPr>
            <a:endParaRPr lang="en-US"/>
          </a:p>
          <a:p>
            <a:pPr marL="0" indent="0">
              <a:buNone/>
            </a:pPr>
            <a:endParaRPr lang="en-US"/>
          </a:p>
          <a:p>
            <a:pPr marL="0" indent="0">
              <a:buNone/>
            </a:pPr>
            <a:endParaRPr lang="en-US"/>
          </a:p>
          <a:p>
            <a:pPr marL="0" indent="0">
              <a:buNone/>
            </a:pPr>
            <a:r>
              <a:rPr lang="en-US"/>
              <a:t>			</a:t>
            </a:r>
            <a:r>
              <a:rPr lang="en-US" sz="5000" i="1">
                <a:latin typeface="Times New Roman" panose="02020603050405020304" charset="0"/>
                <a:cs typeface="Times New Roman" panose="02020603050405020304"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036" y="401782"/>
            <a:ext cx="11069782" cy="6025144"/>
          </a:xfrm>
        </p:spPr>
        <p:txBody>
          <a:bodyPr vert="horz">
            <a:normAutofit fontScale="90000" lnSpcReduction="20000"/>
          </a:bodyPr>
          <a:lstStyle/>
          <a:p>
            <a:pPr marL="0" indent="0" algn="ctr">
              <a:lnSpc>
                <a:spcPct val="160000"/>
              </a:lnSpc>
              <a:buNone/>
            </a:pPr>
            <a:r>
              <a:rPr lang="en-US" sz="2665" b="1" dirty="0" smtClean="0">
                <a:latin typeface="Times New Roman" panose="02020603050405020304" charset="0"/>
                <a:cs typeface="Times New Roman" panose="02020603050405020304" charset="0"/>
              </a:rPr>
              <a:t>INTRODUCTION </a:t>
            </a:r>
            <a:endParaRPr lang="en-US" sz="2445" b="1" dirty="0" smtClean="0">
              <a:latin typeface="Times New Roman" panose="02020603050405020304" charset="0"/>
              <a:cs typeface="Times New Roman" panose="02020603050405020304" charset="0"/>
            </a:endParaRPr>
          </a:p>
          <a:p>
            <a:pPr marL="0" indent="0">
              <a:lnSpc>
                <a:spcPct val="160000"/>
              </a:lnSpc>
              <a:buFont typeface="Wingdings" pitchFamily="2" charset="2"/>
              <a:buChar char="Ø"/>
            </a:pPr>
            <a:r>
              <a:rPr lang="en-US" sz="2445" dirty="0" smtClean="0">
                <a:latin typeface="Times New Roman" panose="02020603050405020304" charset="0"/>
                <a:cs typeface="Times New Roman" panose="02020603050405020304" charset="0"/>
              </a:rPr>
              <a:t>Affecting </a:t>
            </a:r>
            <a:r>
              <a:rPr lang="en-US" sz="2445" dirty="0">
                <a:latin typeface="Times New Roman" panose="02020603050405020304" charset="0"/>
                <a:cs typeface="Times New Roman" panose="02020603050405020304" charset="0"/>
              </a:rPr>
              <a:t>the health and lives of masses, COVID-19 has called for strict measures to be followed in order to prevent spread of </a:t>
            </a:r>
            <a:r>
              <a:rPr lang="en-US" sz="2445" dirty="0" smtClean="0">
                <a:latin typeface="Times New Roman" panose="02020603050405020304" charset="0"/>
                <a:cs typeface="Times New Roman" panose="02020603050405020304" charset="0"/>
              </a:rPr>
              <a:t>disease.</a:t>
            </a:r>
          </a:p>
          <a:p>
            <a:pPr marL="0" indent="0">
              <a:lnSpc>
                <a:spcPct val="160000"/>
              </a:lnSpc>
              <a:buFont typeface="Wingdings" pitchFamily="2" charset="2"/>
              <a:buChar char="Ø"/>
            </a:pPr>
            <a:r>
              <a:rPr lang="en-US" sz="2445" b="1" dirty="0" smtClean="0">
                <a:latin typeface="Times New Roman" panose="02020603050405020304" charset="0"/>
                <a:cs typeface="Times New Roman" panose="02020603050405020304" charset="0"/>
              </a:rPr>
              <a:t> </a:t>
            </a:r>
            <a:r>
              <a:rPr lang="en-US" sz="2445" dirty="0">
                <a:latin typeface="Times New Roman" panose="02020603050405020304" charset="0"/>
                <a:cs typeface="Times New Roman" panose="02020603050405020304" charset="0"/>
              </a:rPr>
              <a:t>Because crucial reason is more number of peoples affect by without wearing the mask in this pandemic period. In this type, this project is very </a:t>
            </a:r>
            <a:r>
              <a:rPr lang="en-US" sz="2445" dirty="0" smtClean="0">
                <a:latin typeface="Times New Roman" panose="02020603050405020304" charset="0"/>
                <a:cs typeface="Times New Roman" panose="02020603050405020304" charset="0"/>
              </a:rPr>
              <a:t>useful.</a:t>
            </a:r>
          </a:p>
          <a:p>
            <a:pPr marL="0" indent="0">
              <a:lnSpc>
                <a:spcPct val="160000"/>
              </a:lnSpc>
              <a:buFont typeface="Wingdings" pitchFamily="2" charset="2"/>
              <a:buChar char="Ø"/>
            </a:pPr>
            <a:r>
              <a:rPr lang="en-US" sz="2445" dirty="0" smtClean="0">
                <a:latin typeface="Times New Roman" panose="02020603050405020304" charset="0"/>
                <a:cs typeface="Times New Roman" panose="02020603050405020304" charset="0"/>
              </a:rPr>
              <a:t>This </a:t>
            </a:r>
            <a:r>
              <a:rPr lang="en-US" sz="2445" dirty="0">
                <a:latin typeface="Times New Roman" panose="02020603050405020304" charset="0"/>
                <a:cs typeface="Times New Roman" panose="02020603050405020304" charset="0"/>
              </a:rPr>
              <a:t>system is analyze the person's face that the mask wore </a:t>
            </a:r>
            <a:r>
              <a:rPr lang="en-US" sz="2445">
                <a:latin typeface="Times New Roman" panose="02020603050405020304" charset="0"/>
                <a:cs typeface="Times New Roman" panose="02020603050405020304" charset="0"/>
              </a:rPr>
              <a:t>or </a:t>
            </a:r>
            <a:r>
              <a:rPr lang="en-US" sz="2445" smtClean="0">
                <a:latin typeface="Times New Roman" panose="02020603050405020304" charset="0"/>
                <a:cs typeface="Times New Roman" panose="02020603050405020304" charset="0"/>
              </a:rPr>
              <a:t>not. </a:t>
            </a:r>
            <a:r>
              <a:rPr lang="en-US" sz="2445" dirty="0" smtClean="0">
                <a:latin typeface="Times New Roman" panose="02020603050405020304" charset="0"/>
                <a:cs typeface="Times New Roman" panose="02020603050405020304" charset="0"/>
              </a:rPr>
              <a:t>The </a:t>
            </a:r>
            <a:r>
              <a:rPr lang="en-US" sz="2445" dirty="0">
                <a:latin typeface="Times New Roman" panose="02020603050405020304" charset="0"/>
                <a:cs typeface="Times New Roman" panose="02020603050405020304" charset="0"/>
              </a:rPr>
              <a:t>face-eye-based multi-granularity model achieves 95 % recognition </a:t>
            </a:r>
            <a:r>
              <a:rPr lang="en-US" sz="2445" dirty="0" smtClean="0">
                <a:latin typeface="Times New Roman" panose="02020603050405020304" charset="0"/>
                <a:cs typeface="Times New Roman" panose="02020603050405020304" charset="0"/>
              </a:rPr>
              <a:t>accuracy.</a:t>
            </a:r>
          </a:p>
          <a:p>
            <a:pPr marL="0" indent="0">
              <a:lnSpc>
                <a:spcPct val="160000"/>
              </a:lnSpc>
              <a:buFont typeface="Wingdings" pitchFamily="2" charset="2"/>
              <a:buChar char="Ø"/>
            </a:pPr>
            <a:r>
              <a:rPr lang="en-US" sz="2445" dirty="0" smtClean="0">
                <a:latin typeface="Times New Roman" panose="02020603050405020304" charset="0"/>
                <a:cs typeface="Times New Roman" panose="02020603050405020304" charset="0"/>
              </a:rPr>
              <a:t>This </a:t>
            </a:r>
            <a:r>
              <a:rPr lang="en-US" sz="2445" dirty="0">
                <a:latin typeface="Times New Roman" panose="02020603050405020304" charset="0"/>
                <a:cs typeface="Times New Roman" panose="02020603050405020304" charset="0"/>
              </a:rPr>
              <a:t>technology is more relevant today because it is used to detect faces not only in static images and videos but also in real-time inspection and supervision. </a:t>
            </a:r>
            <a:endParaRPr lang="en-US" sz="2445" dirty="0" smtClean="0">
              <a:latin typeface="Times New Roman" panose="02020603050405020304" charset="0"/>
              <a:cs typeface="Times New Roman" panose="02020603050405020304" charset="0"/>
            </a:endParaRPr>
          </a:p>
          <a:p>
            <a:pPr marL="0" indent="0">
              <a:lnSpc>
                <a:spcPct val="160000"/>
              </a:lnSpc>
              <a:buFont typeface="Wingdings" pitchFamily="2" charset="2"/>
              <a:buChar char="Ø"/>
            </a:pPr>
            <a:r>
              <a:rPr lang="en-US" sz="2445" dirty="0" smtClean="0">
                <a:latin typeface="Times New Roman" panose="02020603050405020304" charset="0"/>
                <a:cs typeface="Times New Roman" panose="02020603050405020304" charset="0"/>
              </a:rPr>
              <a:t>They </a:t>
            </a:r>
            <a:r>
              <a:rPr lang="en-US" sz="2445" dirty="0">
                <a:latin typeface="Times New Roman" panose="02020603050405020304" charset="0"/>
                <a:cs typeface="Times New Roman" panose="02020603050405020304" charset="0"/>
              </a:rPr>
              <a:t>are used to facilitate self-focusing , the interaction between humans and computers, and managing image database. </a:t>
            </a:r>
          </a:p>
          <a:p>
            <a:pPr lvl="2" algn="just">
              <a:lnSpc>
                <a:spcPct val="100000"/>
              </a:lnSpc>
              <a:buFont typeface="Wingdings" panose="05000000000000000000" charset="0"/>
              <a:buChar char="Ø"/>
            </a:pPr>
            <a:endParaRPr lang="en-US" sz="2445" dirty="0">
              <a:latin typeface="Times New Roman" panose="02020603050405020304" charset="0"/>
              <a:cs typeface="Times New Roman" panose="02020603050405020304" charset="0"/>
            </a:endParaRPr>
          </a:p>
          <a:p>
            <a:pPr lvl="2">
              <a:buFont typeface="Wingdings" panose="05000000000000000000" charset="0"/>
              <a:buChar char="Ø"/>
            </a:pPr>
            <a:endParaRPr lang="en-US" sz="2445" dirty="0">
              <a:latin typeface="Times New Roman" panose="02020603050405020304" charset="0"/>
              <a:cs typeface="Times New Roman" panose="02020603050405020304" charset="0"/>
            </a:endParaRPr>
          </a:p>
          <a:p>
            <a:pPr marL="0" indent="0">
              <a:buNone/>
            </a:pPr>
            <a:endParaRPr lang="en-US" sz="2445" dirty="0">
              <a:latin typeface="Times New Roman" panose="02020603050405020304" charset="0"/>
              <a:cs typeface="Times New Roman" panose="0202060305040502030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722630" y="902335"/>
          <a:ext cx="11027410" cy="5454015"/>
        </p:xfrm>
        <a:graphic>
          <a:graphicData uri="http://schemas.openxmlformats.org/drawingml/2006/table">
            <a:tbl>
              <a:tblPr firstRow="1" bandRow="1">
                <a:tableStyleId>{5C22544A-7EE6-4342-B048-85BDC9FD1C3A}</a:tableStyleId>
              </a:tblPr>
              <a:tblGrid>
                <a:gridCol w="765810"/>
                <a:gridCol w="2874010"/>
                <a:gridCol w="3809365"/>
                <a:gridCol w="3578225"/>
              </a:tblGrid>
              <a:tr h="609600">
                <a:tc>
                  <a:txBody>
                    <a:bodyPr/>
                    <a:lstStyle/>
                    <a:p>
                      <a:pPr algn="l"/>
                      <a:r>
                        <a:rPr lang="en-IN" sz="1800" dirty="0" smtClean="0">
                          <a:effectLst/>
                          <a:latin typeface="Times New Roman" panose="02020603050405020304" charset="0"/>
                          <a:cs typeface="Times New Roman" panose="02020603050405020304" charset="0"/>
                        </a:rPr>
                        <a:t>S.NO</a:t>
                      </a:r>
                    </a:p>
                  </a:txBody>
                  <a:tcPr/>
                </a:tc>
                <a:tc>
                  <a:txBody>
                    <a:bodyPr/>
                    <a:lstStyle/>
                    <a:p>
                      <a:pPr algn="l"/>
                      <a:r>
                        <a:rPr lang="en-US" altLang="en-IN" sz="1800" dirty="0" smtClean="0">
                          <a:effectLst/>
                          <a:latin typeface="Times New Roman" panose="02020603050405020304" charset="0"/>
                          <a:cs typeface="Times New Roman" panose="02020603050405020304" charset="0"/>
                        </a:rPr>
                        <a:t>     </a:t>
                      </a:r>
                      <a:r>
                        <a:rPr lang="en-IN" sz="1800" dirty="0" smtClean="0">
                          <a:effectLst/>
                          <a:latin typeface="Times New Roman" panose="02020603050405020304" charset="0"/>
                          <a:cs typeface="Times New Roman" panose="02020603050405020304" charset="0"/>
                        </a:rPr>
                        <a:t>T</a:t>
                      </a:r>
                      <a:r>
                        <a:rPr lang="en-US" altLang="en-IN" sz="1800" dirty="0" smtClean="0">
                          <a:effectLst/>
                          <a:latin typeface="Times New Roman" panose="02020603050405020304" charset="0"/>
                          <a:cs typeface="Times New Roman" panose="02020603050405020304" charset="0"/>
                        </a:rPr>
                        <a:t>ITLE</a:t>
                      </a:r>
                    </a:p>
                  </a:txBody>
                  <a:tcPr/>
                </a:tc>
                <a:tc>
                  <a:txBody>
                    <a:bodyPr/>
                    <a:lstStyle/>
                    <a:p>
                      <a:pPr algn="l"/>
                      <a:r>
                        <a:rPr lang="en-US" altLang="en-IN" sz="1800" dirty="0" smtClean="0">
                          <a:effectLst/>
                          <a:latin typeface="Times New Roman" panose="02020603050405020304" charset="0"/>
                          <a:cs typeface="Times New Roman" panose="02020603050405020304" charset="0"/>
                        </a:rPr>
                        <a:t>        DESCRIPTION</a:t>
                      </a:r>
                    </a:p>
                  </a:txBody>
                  <a:tcPr/>
                </a:tc>
                <a:tc>
                  <a:txBody>
                    <a:bodyPr/>
                    <a:lstStyle/>
                    <a:p>
                      <a:pPr algn="l">
                        <a:buNone/>
                      </a:pPr>
                      <a:r>
                        <a:rPr lang="en-US" altLang="en-IN" sz="1800" dirty="0" smtClean="0">
                          <a:effectLst/>
                          <a:latin typeface="Times New Roman" panose="02020603050405020304" charset="0"/>
                          <a:cs typeface="Times New Roman" panose="02020603050405020304" charset="0"/>
                        </a:rPr>
                        <a:t>PUBLICATION DETAILS</a:t>
                      </a:r>
                    </a:p>
                  </a:txBody>
                  <a:tcPr/>
                </a:tc>
              </a:tr>
              <a:tr h="1188720">
                <a:tc>
                  <a:txBody>
                    <a:bodyPr/>
                    <a:lstStyle/>
                    <a:p>
                      <a:pPr algn="l"/>
                      <a:r>
                        <a:rPr lang="en-US" sz="1800" dirty="0">
                          <a:latin typeface="Times New Roman" panose="02020603050405020304" charset="0"/>
                          <a:cs typeface="Times New Roman" panose="02020603050405020304" charset="0"/>
                        </a:rPr>
                        <a:t>1.</a:t>
                      </a:r>
                    </a:p>
                  </a:txBody>
                  <a:tcPr/>
                </a:tc>
                <a:tc>
                  <a:txBody>
                    <a:bodyPr/>
                    <a:lstStyle/>
                    <a:p>
                      <a:pPr algn="l"/>
                      <a:r>
                        <a:rPr lang="en-US" altLang="en-IN" sz="1800" dirty="0" smtClean="0">
                          <a:latin typeface="Times New Roman" panose="02020603050405020304" charset="0"/>
                          <a:cs typeface="Times New Roman" panose="02020603050405020304" charset="0"/>
                          <a:sym typeface="+mn-ea"/>
                        </a:rPr>
                        <a:t>Facial mask detection using semantic segmentation</a:t>
                      </a:r>
                      <a:endParaRPr lang="en-IN" sz="1800" dirty="0" smtClean="0">
                        <a:latin typeface="Times New Roman" panose="02020603050405020304" charset="0"/>
                        <a:cs typeface="Times New Roman" panose="02020603050405020304" charset="0"/>
                        <a:sym typeface="+mn-ea"/>
                      </a:endParaRPr>
                    </a:p>
                    <a:p>
                      <a:pPr algn="l"/>
                      <a:endParaRPr lang="en-US" sz="1800" dirty="0" smtClean="0">
                        <a:latin typeface="Times New Roman" panose="02020603050405020304" charset="0"/>
                        <a:cs typeface="Times New Roman" panose="02020603050405020304" charset="0"/>
                        <a:sym typeface="+mn-ea"/>
                      </a:endParaRPr>
                    </a:p>
                  </a:txBody>
                  <a:tcPr/>
                </a:tc>
                <a:tc>
                  <a:txBody>
                    <a:bodyPr/>
                    <a:lstStyle/>
                    <a:p>
                      <a:pPr algn="l"/>
                      <a:r>
                        <a:rPr lang="en-US" sz="1800" dirty="0">
                          <a:latin typeface="Times New Roman" panose="02020603050405020304" charset="0"/>
                          <a:cs typeface="Times New Roman" panose="02020603050405020304" charset="0"/>
                        </a:rPr>
                        <a:t>to design a binary face classifier which can detect any face present in the frame irrespective of its alignment.</a:t>
                      </a:r>
                    </a:p>
                  </a:txBody>
                  <a:tcPr/>
                </a:tc>
                <a:tc>
                  <a:txBody>
                    <a:bodyPr/>
                    <a:lstStyle/>
                    <a:p>
                      <a:pPr algn="l">
                        <a:buNone/>
                      </a:pPr>
                      <a:r>
                        <a:rPr lang="en-US" sz="1800">
                          <a:latin typeface="Times New Roman" panose="02020603050405020304" charset="0"/>
                          <a:cs typeface="Times New Roman" panose="02020603050405020304" charset="0"/>
                        </a:rPr>
                        <a:t>Publisher : Scholarly articles</a:t>
                      </a:r>
                    </a:p>
                    <a:p>
                      <a:pPr algn="l">
                        <a:buNone/>
                      </a:pPr>
                      <a:r>
                        <a:rPr lang="en-US" sz="1800">
                          <a:latin typeface="Times New Roman" panose="02020603050405020304" charset="0"/>
                          <a:cs typeface="Times New Roman" panose="02020603050405020304" charset="0"/>
                        </a:rPr>
                        <a:t>Year of publication:2019</a:t>
                      </a:r>
                    </a:p>
                  </a:txBody>
                  <a:tcPr/>
                </a:tc>
              </a:tr>
              <a:tr h="1569085">
                <a:tc>
                  <a:txBody>
                    <a:bodyPr/>
                    <a:lstStyle/>
                    <a:p>
                      <a:pPr algn="l"/>
                      <a:r>
                        <a:rPr lang="en-IN" sz="1800" dirty="0" smtClean="0">
                          <a:latin typeface="Times New Roman" panose="02020603050405020304" charset="0"/>
                          <a:cs typeface="Times New Roman" panose="02020603050405020304" charset="0"/>
                        </a:rPr>
                        <a:t>2.</a:t>
                      </a:r>
                    </a:p>
                  </a:txBody>
                  <a:tcPr/>
                </a:tc>
                <a:tc>
                  <a:txBody>
                    <a:bodyPr/>
                    <a:lstStyle/>
                    <a:p>
                      <a:pPr algn="l"/>
                      <a:r>
                        <a:rPr lang="en-US" sz="1800" dirty="0">
                          <a:latin typeface="Times New Roman" panose="02020603050405020304" charset="0"/>
                          <a:cs typeface="Times New Roman" panose="02020603050405020304" charset="0"/>
                        </a:rPr>
                        <a:t>COVID-19 Face mask</a:t>
                      </a:r>
                    </a:p>
                    <a:p>
                      <a:pPr algn="l"/>
                      <a:r>
                        <a:rPr lang="en-US" sz="1800" dirty="0">
                          <a:latin typeface="Times New Roman" panose="02020603050405020304" charset="0"/>
                          <a:cs typeface="Times New Roman" panose="02020603050405020304" charset="0"/>
                        </a:rPr>
                        <a:t>detection with deep learning and computer vision</a:t>
                      </a:r>
                    </a:p>
                  </a:txBody>
                  <a:tcPr/>
                </a:tc>
                <a:tc>
                  <a:txBody>
                    <a:bodyPr/>
                    <a:lstStyle/>
                    <a:p>
                      <a:pPr algn="l"/>
                      <a:r>
                        <a:rPr lang="en-US" sz="1800" dirty="0">
                          <a:latin typeface="Times New Roman" panose="02020603050405020304" charset="0"/>
                          <a:cs typeface="Times New Roman" panose="02020603050405020304" charset="0"/>
                        </a:rPr>
                        <a:t>Use openCV to do real time face detection from a live stream via our </a:t>
                      </a:r>
                      <a:r>
                        <a:rPr lang="en-US" sz="1800" dirty="0" smtClean="0">
                          <a:latin typeface="Times New Roman" panose="02020603050405020304" charset="0"/>
                          <a:cs typeface="Times New Roman" panose="02020603050405020304" charset="0"/>
                        </a:rPr>
                        <a:t>webcam for </a:t>
                      </a:r>
                      <a:r>
                        <a:rPr lang="en-US" sz="1800" dirty="0">
                          <a:latin typeface="Times New Roman" panose="02020603050405020304" charset="0"/>
                          <a:cs typeface="Times New Roman" panose="02020603050405020304" charset="0"/>
                        </a:rPr>
                        <a:t>the facemask detection data consist of with and without mask</a:t>
                      </a:r>
                    </a:p>
                  </a:txBody>
                  <a:tcPr/>
                </a:tc>
                <a:tc>
                  <a:txBody>
                    <a:bodyPr/>
                    <a:lstStyle/>
                    <a:p>
                      <a:pPr algn="l">
                        <a:buNone/>
                      </a:pPr>
                      <a:r>
                        <a:rPr lang="en-US" sz="1800">
                          <a:latin typeface="Times New Roman" panose="02020603050405020304" charset="0"/>
                          <a:cs typeface="Times New Roman" panose="02020603050405020304" charset="0"/>
                        </a:rPr>
                        <a:t>Publisher : IEEE</a:t>
                      </a:r>
                    </a:p>
                    <a:p>
                      <a:pPr algn="l">
                        <a:buNone/>
                      </a:pPr>
                      <a:r>
                        <a:rPr lang="en-US" sz="1800">
                          <a:latin typeface="Times New Roman" panose="02020603050405020304" charset="0"/>
                          <a:cs typeface="Times New Roman" panose="02020603050405020304" charset="0"/>
                        </a:rPr>
                        <a:t> </a:t>
                      </a:r>
                      <a:r>
                        <a:rPr lang="en-US" sz="1800">
                          <a:latin typeface="Times New Roman" panose="02020603050405020304" charset="0"/>
                          <a:cs typeface="Times New Roman" panose="02020603050405020304" charset="0"/>
                          <a:sym typeface="+mn-ea"/>
                        </a:rPr>
                        <a:t>Year of publication:2019</a:t>
                      </a:r>
                      <a:endParaRPr lang="en-US" sz="1800">
                        <a:latin typeface="Times New Roman" panose="02020603050405020304" charset="0"/>
                        <a:cs typeface="Times New Roman" panose="02020603050405020304" charset="0"/>
                      </a:endParaRPr>
                    </a:p>
                  </a:txBody>
                  <a:tcPr/>
                </a:tc>
              </a:tr>
              <a:tr h="2086610">
                <a:tc>
                  <a:txBody>
                    <a:bodyPr/>
                    <a:lstStyle/>
                    <a:p>
                      <a:pPr algn="l"/>
                      <a:r>
                        <a:rPr lang="en-IN" sz="1800" dirty="0" smtClean="0">
                          <a:latin typeface="Times New Roman" panose="02020603050405020304" charset="0"/>
                          <a:cs typeface="Times New Roman" panose="02020603050405020304" charset="0"/>
                        </a:rPr>
                        <a:t>3.</a:t>
                      </a:r>
                    </a:p>
                  </a:txBody>
                  <a:tcPr/>
                </a:tc>
                <a:tc>
                  <a:txBody>
                    <a:bodyPr/>
                    <a:lstStyle/>
                    <a:p>
                      <a:pPr algn="l"/>
                      <a:r>
                        <a:rPr lang="en-US" sz="1800" dirty="0">
                          <a:latin typeface="Times New Roman" panose="02020603050405020304" charset="0"/>
                          <a:cs typeface="Times New Roman" panose="02020603050405020304" charset="0"/>
                        </a:rPr>
                        <a:t>Face detection and recognition using openCV</a:t>
                      </a:r>
                    </a:p>
                    <a:p>
                      <a:pPr algn="l"/>
                      <a:endParaRPr lang="en-US" sz="1800" dirty="0">
                        <a:latin typeface="Times New Roman" panose="02020603050405020304" charset="0"/>
                        <a:cs typeface="Times New Roman" panose="02020603050405020304" charset="0"/>
                      </a:endParaRPr>
                    </a:p>
                  </a:txBody>
                  <a:tcPr/>
                </a:tc>
                <a:tc>
                  <a:txBody>
                    <a:bodyPr/>
                    <a:lstStyle/>
                    <a:p>
                      <a:pPr algn="l"/>
                      <a:r>
                        <a:rPr lang="en-US" sz="1800" dirty="0">
                          <a:latin typeface="Times New Roman" panose="02020603050405020304" charset="0"/>
                          <a:cs typeface="Times New Roman" panose="02020603050405020304" charset="0"/>
                        </a:rPr>
                        <a:t>Finding face recognition downside and concatenated into one feature vector that is employed to coach the system recognize among the prevailing photos with it </a:t>
                      </a:r>
                    </a:p>
                  </a:txBody>
                  <a:tcPr/>
                </a:tc>
                <a:tc>
                  <a:txBody>
                    <a:bodyPr/>
                    <a:lstStyle/>
                    <a:p>
                      <a:pPr algn="l">
                        <a:buNone/>
                      </a:pPr>
                      <a:r>
                        <a:rPr lang="en-US" sz="1800">
                          <a:latin typeface="Times New Roman" panose="02020603050405020304" charset="0"/>
                          <a:cs typeface="Times New Roman" panose="02020603050405020304" charset="0"/>
                          <a:sym typeface="+mn-ea"/>
                        </a:rPr>
                        <a:t>Publisher : IEEE</a:t>
                      </a:r>
                      <a:endParaRPr lang="en-US" sz="1800">
                        <a:latin typeface="Times New Roman" panose="02020603050405020304" charset="0"/>
                        <a:cs typeface="Times New Roman" panose="02020603050405020304" charset="0"/>
                      </a:endParaRPr>
                    </a:p>
                    <a:p>
                      <a:pPr algn="l">
                        <a:buNone/>
                      </a:pPr>
                      <a:r>
                        <a:rPr lang="en-US" sz="1800">
                          <a:latin typeface="Times New Roman" panose="02020603050405020304" charset="0"/>
                          <a:cs typeface="Times New Roman" panose="02020603050405020304" charset="0"/>
                          <a:sym typeface="+mn-ea"/>
                        </a:rPr>
                        <a:t> Year of publication:2019</a:t>
                      </a:r>
                      <a:endParaRPr lang="en-US" sz="1800">
                        <a:latin typeface="Times New Roman" panose="02020603050405020304" charset="0"/>
                        <a:cs typeface="Times New Roman" panose="02020603050405020304" charset="0"/>
                      </a:endParaRPr>
                    </a:p>
                  </a:txBody>
                  <a:tcPr/>
                </a:tc>
              </a:tr>
            </a:tbl>
          </a:graphicData>
        </a:graphic>
      </p:graphicFrame>
      <p:sp>
        <p:nvSpPr>
          <p:cNvPr id="9" name="TextBox 8"/>
          <p:cNvSpPr txBox="1"/>
          <p:nvPr/>
        </p:nvSpPr>
        <p:spPr>
          <a:xfrm>
            <a:off x="313690" y="156845"/>
            <a:ext cx="11436350" cy="460375"/>
          </a:xfrm>
          <a:prstGeom prst="rect">
            <a:avLst/>
          </a:prstGeom>
          <a:noFill/>
        </p:spPr>
        <p:txBody>
          <a:bodyPr wrap="square" rtlCol="0">
            <a:spAutoFit/>
          </a:bodyPr>
          <a:lstStyle/>
          <a:p>
            <a:pPr algn="ctr"/>
            <a:r>
              <a:rPr lang="en-IN" sz="2400" b="1" dirty="0" smtClean="0">
                <a:latin typeface="Times New Roman" panose="02020603050405020304" charset="0"/>
                <a:cs typeface="Times New Roman" panose="02020603050405020304" charset="0"/>
              </a:rPr>
              <a:t>LITERATURE SURVEY</a:t>
            </a:r>
            <a:r>
              <a:rPr lang="en-IN" sz="2200" b="1" dirty="0" smtClean="0">
                <a:latin typeface="Times New Roman" panose="02020603050405020304" charset="0"/>
                <a:cs typeface="Times New Roman" panose="02020603050405020304" charset="0"/>
              </a:rPr>
              <a:t> </a:t>
            </a:r>
            <a:endParaRPr lang="en-US" sz="2200" b="1"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607695" y="546735"/>
          <a:ext cx="10977413" cy="5427345"/>
        </p:xfrm>
        <a:graphic>
          <a:graphicData uri="http://schemas.openxmlformats.org/drawingml/2006/table">
            <a:tbl>
              <a:tblPr firstRow="1" bandRow="1">
                <a:tableStyleId>{5C22544A-7EE6-4342-B048-85BDC9FD1C3A}</a:tableStyleId>
              </a:tblPr>
              <a:tblGrid>
                <a:gridCol w="737235"/>
                <a:gridCol w="3109763"/>
                <a:gridCol w="3879215"/>
                <a:gridCol w="3251200"/>
              </a:tblGrid>
              <a:tr h="704215">
                <a:tc>
                  <a:txBody>
                    <a:bodyPr/>
                    <a:lstStyle/>
                    <a:p>
                      <a:pPr algn="l">
                        <a:buNone/>
                      </a:pPr>
                      <a:r>
                        <a:rPr lang="en-US" sz="1800" dirty="0">
                          <a:latin typeface="Times New Roman" panose="02020603050405020304" charset="0"/>
                          <a:cs typeface="Times New Roman" panose="02020603050405020304" charset="0"/>
                        </a:rPr>
                        <a:t>S.NO.</a:t>
                      </a:r>
                    </a:p>
                  </a:txBody>
                  <a:tcPr/>
                </a:tc>
                <a:tc>
                  <a:txBody>
                    <a:bodyPr/>
                    <a:lstStyle/>
                    <a:p>
                      <a:pPr algn="l">
                        <a:buNone/>
                      </a:pPr>
                      <a:r>
                        <a:rPr lang="en-US" sz="1800" dirty="0">
                          <a:latin typeface="Times New Roman" panose="02020603050405020304" charset="0"/>
                          <a:cs typeface="Times New Roman" panose="02020603050405020304" charset="0"/>
                        </a:rPr>
                        <a:t>     TITLE</a:t>
                      </a:r>
                    </a:p>
                  </a:txBody>
                  <a:tcPr/>
                </a:tc>
                <a:tc>
                  <a:txBody>
                    <a:bodyPr/>
                    <a:lstStyle/>
                    <a:p>
                      <a:pPr algn="l">
                        <a:buNone/>
                      </a:pPr>
                      <a:r>
                        <a:rPr lang="en-US" sz="1800">
                          <a:latin typeface="Times New Roman" panose="02020603050405020304" charset="0"/>
                          <a:cs typeface="Times New Roman" panose="02020603050405020304" charset="0"/>
                        </a:rPr>
                        <a:t>        DESCRIPTION</a:t>
                      </a:r>
                    </a:p>
                  </a:txBody>
                  <a:tcPr/>
                </a:tc>
                <a:tc>
                  <a:txBody>
                    <a:bodyPr/>
                    <a:lstStyle/>
                    <a:p>
                      <a:pPr algn="l">
                        <a:buNone/>
                      </a:pPr>
                      <a:r>
                        <a:rPr lang="en-US" sz="1800">
                          <a:latin typeface="Times New Roman" panose="02020603050405020304" charset="0"/>
                          <a:cs typeface="Times New Roman" panose="02020603050405020304" charset="0"/>
                        </a:rPr>
                        <a:t>PUBLICATION DETAILS</a:t>
                      </a:r>
                    </a:p>
                  </a:txBody>
                  <a:tcPr/>
                </a:tc>
              </a:tr>
              <a:tr h="2361565">
                <a:tc>
                  <a:txBody>
                    <a:bodyPr/>
                    <a:lstStyle/>
                    <a:p>
                      <a:pPr algn="l"/>
                      <a:r>
                        <a:rPr lang="en-US" sz="1800" dirty="0">
                          <a:latin typeface="Times New Roman" panose="02020603050405020304" charset="0"/>
                          <a:cs typeface="Times New Roman" panose="02020603050405020304" charset="0"/>
                        </a:rPr>
                        <a:t>4.</a:t>
                      </a:r>
                    </a:p>
                  </a:txBody>
                  <a:tcPr/>
                </a:tc>
                <a:tc>
                  <a:txBody>
                    <a:bodyPr/>
                    <a:lstStyle/>
                    <a:p>
                      <a:pPr algn="l"/>
                      <a:r>
                        <a:rPr lang="en-US" sz="1800" dirty="0">
                          <a:latin typeface="Times New Roman" panose="02020603050405020304" charset="0"/>
                          <a:cs typeface="Times New Roman" panose="02020603050405020304" charset="0"/>
                        </a:rPr>
                        <a:t> An automated system to limit COVID-19 using  facial mask detection in smart city network</a:t>
                      </a:r>
                    </a:p>
                  </a:txBody>
                  <a:tcPr/>
                </a:tc>
                <a:tc>
                  <a:txBody>
                    <a:bodyPr/>
                    <a:lstStyle/>
                    <a:p>
                      <a:pPr algn="l"/>
                      <a:r>
                        <a:rPr lang="en-US" sz="1800">
                          <a:latin typeface="Times New Roman" panose="02020603050405020304" charset="0"/>
                          <a:cs typeface="Times New Roman" panose="02020603050405020304" charset="0"/>
                        </a:rPr>
                        <a:t>Public places are monitored with CCTV camera that who are not wearing mask in the pandemic time </a:t>
                      </a:r>
                    </a:p>
                  </a:txBody>
                  <a:tcPr/>
                </a:tc>
                <a:tc>
                  <a:txBody>
                    <a:bodyPr/>
                    <a:lstStyle/>
                    <a:p>
                      <a:pPr algn="l">
                        <a:buNone/>
                      </a:pPr>
                      <a:r>
                        <a:rPr lang="en-US" sz="1800">
                          <a:latin typeface="Times New Roman" panose="02020603050405020304" charset="0"/>
                          <a:cs typeface="Times New Roman" panose="02020603050405020304" charset="0"/>
                          <a:sym typeface="+mn-ea"/>
                        </a:rPr>
                        <a:t>Publisher : IEEE</a:t>
                      </a:r>
                      <a:endParaRPr lang="en-US" sz="1800">
                        <a:latin typeface="Times New Roman" panose="02020603050405020304" charset="0"/>
                        <a:cs typeface="Times New Roman" panose="02020603050405020304" charset="0"/>
                      </a:endParaRPr>
                    </a:p>
                    <a:p>
                      <a:pPr algn="l">
                        <a:buNone/>
                      </a:pPr>
                      <a:r>
                        <a:rPr lang="en-US" sz="1800">
                          <a:latin typeface="Times New Roman" panose="02020603050405020304" charset="0"/>
                          <a:cs typeface="Times New Roman" panose="02020603050405020304" charset="0"/>
                          <a:sym typeface="+mn-ea"/>
                        </a:rPr>
                        <a:t>Year of publication:2020</a:t>
                      </a:r>
                      <a:endParaRPr lang="en-US" sz="1800">
                        <a:latin typeface="Times New Roman" panose="02020603050405020304" charset="0"/>
                        <a:cs typeface="Times New Roman" panose="02020603050405020304" charset="0"/>
                      </a:endParaRPr>
                    </a:p>
                  </a:txBody>
                  <a:tcPr/>
                </a:tc>
              </a:tr>
              <a:tr h="2361565">
                <a:tc>
                  <a:txBody>
                    <a:bodyPr/>
                    <a:lstStyle/>
                    <a:p>
                      <a:pPr algn="l">
                        <a:buNone/>
                      </a:pPr>
                      <a:r>
                        <a:rPr lang="en-US" sz="1800" b="0" dirty="0">
                          <a:latin typeface="Times New Roman" panose="02020603050405020304" charset="0"/>
                          <a:cs typeface="Times New Roman" panose="02020603050405020304" charset="0"/>
                        </a:rPr>
                        <a:t>5.</a:t>
                      </a:r>
                    </a:p>
                  </a:txBody>
                  <a:tcPr/>
                </a:tc>
                <a:tc>
                  <a:txBody>
                    <a:bodyPr/>
                    <a:lstStyle/>
                    <a:p>
                      <a:pPr algn="l">
                        <a:buNone/>
                      </a:pPr>
                      <a:r>
                        <a:rPr lang="en-US" sz="1800" b="0" dirty="0">
                          <a:latin typeface="Times New Roman" panose="02020603050405020304" charset="0"/>
                          <a:cs typeface="Times New Roman" panose="02020603050405020304" charset="0"/>
                        </a:rPr>
                        <a:t>Face Detection and Segmentation Based on Improved Mask R-CNN</a:t>
                      </a:r>
                    </a:p>
                  </a:txBody>
                  <a:tcPr/>
                </a:tc>
                <a:tc>
                  <a:txBody>
                    <a:bodyPr/>
                    <a:lstStyle/>
                    <a:p>
                      <a:pPr algn="l">
                        <a:buNone/>
                      </a:pPr>
                      <a:r>
                        <a:rPr lang="en-US" sz="1800" b="0">
                          <a:latin typeface="Times New Roman" panose="02020603050405020304" charset="0"/>
                          <a:cs typeface="Times New Roman" panose="02020603050405020304" charset="0"/>
                        </a:rPr>
                        <a:t>a face detection and segmentation method based on improved Mask R-CNN, named G-Mask, which incorporates face detection and segmentation into one framework aiming to obtain information of face.</a:t>
                      </a:r>
                    </a:p>
                  </a:txBody>
                  <a:tcPr/>
                </a:tc>
                <a:tc>
                  <a:txBody>
                    <a:bodyPr/>
                    <a:lstStyle/>
                    <a:p>
                      <a:pPr algn="l">
                        <a:buNone/>
                      </a:pPr>
                      <a:r>
                        <a:rPr lang="en-US" sz="1800">
                          <a:latin typeface="Times New Roman" panose="02020603050405020304" charset="0"/>
                          <a:cs typeface="Times New Roman" panose="02020603050405020304" charset="0"/>
                          <a:sym typeface="+mn-ea"/>
                        </a:rPr>
                        <a:t>Publisher : Research article</a:t>
                      </a:r>
                      <a:endParaRPr lang="en-US" sz="1800">
                        <a:latin typeface="Times New Roman" panose="02020603050405020304" charset="0"/>
                        <a:cs typeface="Times New Roman" panose="02020603050405020304" charset="0"/>
                      </a:endParaRPr>
                    </a:p>
                    <a:p>
                      <a:pPr algn="l">
                        <a:buNone/>
                      </a:pPr>
                      <a:r>
                        <a:rPr lang="en-US" sz="1800">
                          <a:latin typeface="Times New Roman" panose="02020603050405020304" charset="0"/>
                          <a:cs typeface="Times New Roman" panose="02020603050405020304" charset="0"/>
                          <a:sym typeface="+mn-ea"/>
                        </a:rPr>
                        <a:t>Year of publication:2020</a:t>
                      </a:r>
                    </a:p>
                    <a:p>
                      <a:pPr algn="l">
                        <a:buNone/>
                      </a:pPr>
                      <a:r>
                        <a:rPr lang="en-US" sz="1800">
                          <a:latin typeface="Times New Roman" panose="02020603050405020304" charset="0"/>
                          <a:cs typeface="Times New Roman" panose="02020603050405020304" charset="0"/>
                        </a:rPr>
                        <a:t>volume :2020</a:t>
                      </a:r>
                    </a:p>
                    <a:p>
                      <a:pPr algn="l">
                        <a:buNone/>
                      </a:pPr>
                      <a:r>
                        <a:rPr lang="en-US" sz="1800">
                          <a:latin typeface="Times New Roman" panose="02020603050405020304" charset="0"/>
                          <a:cs typeface="Times New Roman" panose="02020603050405020304" charset="0"/>
                        </a:rPr>
                        <a:t>Article ID : 9242917</a:t>
                      </a: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745" y="568037"/>
            <a:ext cx="10972800" cy="5763490"/>
          </a:xfrm>
        </p:spPr>
        <p:txBody>
          <a:bodyPr>
            <a:noAutofit/>
          </a:bodyPr>
          <a:lstStyle/>
          <a:p>
            <a:pPr marL="0" indent="0" algn="ctr">
              <a:buNone/>
            </a:pPr>
            <a:r>
              <a:rPr lang="en-US" sz="2400" b="1" dirty="0">
                <a:latin typeface="Times New Roman" panose="02020603050405020304" charset="0"/>
                <a:cs typeface="Times New Roman" panose="02020603050405020304" charset="0"/>
                <a:sym typeface="+mn-ea"/>
              </a:rPr>
              <a:t>EXISTING SYSTEM</a:t>
            </a: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 In this existing system , It is used to detect the persons that who are with mask or without mask in this pandemic period .</a:t>
            </a: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 If the person wear the mask then it shows green light but not wore then it shows red color and alert them to wear the mask using a beep sound. </a:t>
            </a: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It is done with the help of deep </a:t>
            </a:r>
            <a:r>
              <a:rPr lang="en-US" sz="2200" dirty="0" smtClean="0">
                <a:latin typeface="Times New Roman" panose="02020603050405020304" charset="0"/>
                <a:cs typeface="Times New Roman" panose="02020603050405020304" charset="0"/>
              </a:rPr>
              <a:t>learning </a:t>
            </a:r>
            <a:r>
              <a:rPr lang="en-US" sz="2200" dirty="0">
                <a:latin typeface="Times New Roman" panose="02020603050405020304" charset="0"/>
                <a:cs typeface="Times New Roman" panose="02020603050405020304" charset="0"/>
              </a:rPr>
              <a:t>algorithm, computer vision by using </a:t>
            </a:r>
            <a:r>
              <a:rPr lang="en-US" sz="2200" dirty="0" smtClean="0">
                <a:latin typeface="Times New Roman" panose="02020603050405020304" charset="0"/>
                <a:cs typeface="Times New Roman" panose="02020603050405020304" charset="0"/>
              </a:rPr>
              <a:t>openCV, Tensor </a:t>
            </a:r>
            <a:r>
              <a:rPr lang="en-US" sz="2200" dirty="0">
                <a:latin typeface="Times New Roman" panose="02020603050405020304" charset="0"/>
                <a:cs typeface="Times New Roman" panose="02020603050405020304" charset="0"/>
              </a:rPr>
              <a:t>flow, Keras and PyTorch libraries.</a:t>
            </a: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 It use datasets in two categories masked and unmasked faces here it split into three categories there are training dataset, test dataset and validation dataset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5" y="595744"/>
            <a:ext cx="10854286" cy="5592619"/>
          </a:xfrm>
        </p:spPr>
        <p:txBody>
          <a:bodyPr/>
          <a:lstStyle/>
          <a:p>
            <a:pPr marL="0" indent="0" algn="ctr">
              <a:lnSpc>
                <a:spcPct val="150000"/>
              </a:lnSpc>
              <a:buNone/>
            </a:pPr>
            <a:r>
              <a:rPr lang="en-US" sz="2400" b="1" dirty="0">
                <a:latin typeface="Times New Roman" panose="02020603050405020304" charset="0"/>
                <a:cs typeface="Times New Roman" panose="02020603050405020304" charset="0"/>
              </a:rPr>
              <a:t>DISADVANTAGES </a:t>
            </a:r>
            <a:endParaRPr lang="en-US" sz="2400" dirty="0">
              <a:latin typeface="Times New Roman" panose="02020603050405020304" charset="0"/>
              <a:cs typeface="Times New Roman" panose="02020603050405020304" charset="0"/>
            </a:endParaRP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 It not detect efficiently in all time ,sometimes it shows less efficient output.</a:t>
            </a: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It did not identify the person who wear the mask.</a:t>
            </a: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The accuracy of the project detection is less.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163" y="609600"/>
            <a:ext cx="10972801" cy="5735782"/>
          </a:xfrm>
        </p:spPr>
        <p:txBody>
          <a:bodyPr>
            <a:noAutofit/>
          </a:bodyPr>
          <a:lstStyle/>
          <a:p>
            <a:pPr marL="0" indent="0" algn="ctr">
              <a:lnSpc>
                <a:spcPct val="150000"/>
              </a:lnSpc>
              <a:buNone/>
            </a:pPr>
            <a:r>
              <a:rPr lang="en-US" sz="2400" b="1" dirty="0">
                <a:latin typeface="Times New Roman" panose="02020603050405020304" charset="0"/>
                <a:cs typeface="Times New Roman" panose="02020603050405020304" charset="0"/>
              </a:rPr>
              <a:t>PROPOSED SYSTEM </a:t>
            </a:r>
            <a:endParaRPr lang="en-US" sz="2200" dirty="0">
              <a:latin typeface="Times New Roman" panose="02020603050405020304" charset="0"/>
              <a:cs typeface="Times New Roman" panose="02020603050405020304" charset="0"/>
            </a:endParaRPr>
          </a:p>
          <a:p>
            <a:pPr marL="0" indent="0">
              <a:lnSpc>
                <a:spcPct val="150000"/>
              </a:lnSpc>
              <a:buFont typeface="Wingdings" pitchFamily="2" charset="2"/>
              <a:buChar char="Ø"/>
            </a:pPr>
            <a:r>
              <a:rPr lang="en-US" sz="2200" dirty="0" smtClean="0">
                <a:latin typeface="Times New Roman" panose="02020603050405020304" charset="0"/>
                <a:cs typeface="Times New Roman" panose="02020603050405020304" charset="0"/>
                <a:sym typeface="+mn-ea"/>
              </a:rPr>
              <a:t>Our </a:t>
            </a:r>
            <a:r>
              <a:rPr lang="en-US" sz="2200" dirty="0">
                <a:latin typeface="Times New Roman" panose="02020603050405020304" charset="0"/>
                <a:cs typeface="Times New Roman" panose="02020603050405020304" charset="0"/>
                <a:sym typeface="+mn-ea"/>
              </a:rPr>
              <a:t>project goal is to identify the person details while they wore the mask. In this system is fix in entrance of industries, companies, libraries, etc</a:t>
            </a:r>
            <a:r>
              <a:rPr lang="en-US" sz="2200" dirty="0" smtClean="0">
                <a:latin typeface="Times New Roman" panose="02020603050405020304" charset="0"/>
                <a:cs typeface="Times New Roman" panose="02020603050405020304" charset="0"/>
                <a:sym typeface="+mn-ea"/>
              </a:rPr>
              <a:t>..</a:t>
            </a:r>
          </a:p>
          <a:p>
            <a:pPr marL="0" indent="0">
              <a:lnSpc>
                <a:spcPct val="150000"/>
              </a:lnSpc>
              <a:buFont typeface="Wingdings" pitchFamily="2" charset="2"/>
              <a:buChar char="Ø"/>
            </a:pPr>
            <a:r>
              <a:rPr lang="en-US" sz="2200" dirty="0" smtClean="0">
                <a:latin typeface="Times New Roman" panose="02020603050405020304" charset="0"/>
                <a:cs typeface="Times New Roman" panose="02020603050405020304" charset="0"/>
                <a:sym typeface="+mn-ea"/>
              </a:rPr>
              <a:t> </a:t>
            </a:r>
            <a:r>
              <a:rPr lang="en-US" sz="2200" dirty="0">
                <a:latin typeface="Times New Roman" panose="02020603050405020304" charset="0"/>
                <a:cs typeface="Times New Roman" panose="02020603050405020304" charset="0"/>
                <a:sym typeface="+mn-ea"/>
              </a:rPr>
              <a:t>This technology mostly used in organization and especially monitoring the employees</a:t>
            </a:r>
            <a:r>
              <a:rPr lang="en-US" sz="2200" dirty="0" smtClean="0">
                <a:latin typeface="Times New Roman" panose="02020603050405020304" charset="0"/>
                <a:cs typeface="Times New Roman" panose="02020603050405020304" charset="0"/>
                <a:sym typeface="+mn-ea"/>
              </a:rPr>
              <a:t>.</a:t>
            </a:r>
          </a:p>
          <a:p>
            <a:pPr marL="0" indent="0">
              <a:lnSpc>
                <a:spcPct val="150000"/>
              </a:lnSpc>
              <a:buFont typeface="Wingdings" pitchFamily="2" charset="2"/>
              <a:buChar char="Ø"/>
            </a:pPr>
            <a:r>
              <a:rPr lang="en-US" sz="2200" dirty="0" smtClean="0">
                <a:effectLst/>
                <a:latin typeface="Times New Roman" panose="02020603050405020304" charset="0"/>
                <a:cs typeface="Times New Roman" panose="02020603050405020304" charset="0"/>
                <a:sym typeface="+mn-ea"/>
              </a:rPr>
              <a:t> </a:t>
            </a:r>
            <a:r>
              <a:rPr lang="en-US" sz="2200" dirty="0">
                <a:effectLst/>
                <a:latin typeface="Times New Roman" panose="02020603050405020304" charset="0"/>
                <a:cs typeface="Times New Roman" panose="02020603050405020304" charset="0"/>
                <a:sym typeface="+mn-ea"/>
              </a:rPr>
              <a:t>It is also used for security purpose in the industrial side or organizational side like illegal entry in the restricted area</a:t>
            </a:r>
            <a:r>
              <a:rPr lang="en-US" sz="2200" dirty="0" smtClean="0">
                <a:effectLst/>
                <a:latin typeface="Times New Roman" panose="02020603050405020304" charset="0"/>
                <a:cs typeface="Times New Roman" panose="02020603050405020304" charset="0"/>
                <a:sym typeface="+mn-ea"/>
              </a:rPr>
              <a:t>.</a:t>
            </a:r>
          </a:p>
          <a:p>
            <a:pPr marL="0" indent="0">
              <a:lnSpc>
                <a:spcPct val="150000"/>
              </a:lnSpc>
              <a:buFont typeface="Wingdings" pitchFamily="2" charset="2"/>
              <a:buChar char="Ø"/>
            </a:pPr>
            <a:r>
              <a:rPr lang="en-US" sz="2200" dirty="0" smtClean="0">
                <a:latin typeface="Times New Roman" panose="02020603050405020304" charset="0"/>
                <a:cs typeface="Times New Roman" panose="02020603050405020304" charset="0"/>
                <a:sym typeface="+mn-ea"/>
              </a:rPr>
              <a:t> </a:t>
            </a:r>
            <a:r>
              <a:rPr lang="en-US" sz="2200" dirty="0">
                <a:latin typeface="Times New Roman" panose="02020603050405020304" charset="0"/>
                <a:cs typeface="Times New Roman" panose="02020603050405020304" charset="0"/>
                <a:sym typeface="+mn-ea"/>
              </a:rPr>
              <a:t>OpenCV DNNs have been used for face mask detection, which allows for real-time detection without much </a:t>
            </a:r>
            <a:r>
              <a:rPr lang="en-US" sz="2200" dirty="0" smtClean="0">
                <a:latin typeface="Times New Roman" panose="02020603050405020304" charset="0"/>
                <a:cs typeface="Times New Roman" panose="02020603050405020304" charset="0"/>
                <a:sym typeface="+mn-ea"/>
              </a:rPr>
              <a:t>resource usage</a:t>
            </a:r>
            <a:r>
              <a:rPr lang="en-US" sz="2200" dirty="0">
                <a:latin typeface="Times New Roman" panose="02020603050405020304" charset="0"/>
                <a:cs typeface="Times New Roman" panose="02020603050405020304" charset="0"/>
                <a:sym typeface="+mn-ea"/>
              </a:rPr>
              <a:t>. It can also detect faces in different orientations and can also detect occluded faces with good accuracy</a:t>
            </a:r>
            <a:r>
              <a:rPr lang="en-US" sz="2200" dirty="0" smtClean="0">
                <a:latin typeface="Times New Roman" panose="02020603050405020304" charset="0"/>
                <a:cs typeface="Times New Roman" panose="02020603050405020304" charset="0"/>
                <a:sym typeface="+mn-ea"/>
              </a:rPr>
              <a:t>. The </a:t>
            </a:r>
            <a:r>
              <a:rPr lang="en-US" sz="2200" dirty="0">
                <a:latin typeface="Times New Roman" panose="02020603050405020304" charset="0"/>
                <a:cs typeface="Times New Roman" panose="02020603050405020304" charset="0"/>
                <a:sym typeface="+mn-ea"/>
              </a:rPr>
              <a:t>proposed SSDMNV2 model performs various previous models.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164" y="540327"/>
            <a:ext cx="10889672" cy="5749637"/>
          </a:xfrm>
        </p:spPr>
        <p:txBody>
          <a:bodyPr/>
          <a:lstStyle/>
          <a:p>
            <a:pPr marL="0" indent="0" algn="ctr">
              <a:buNone/>
            </a:pPr>
            <a:r>
              <a:rPr lang="en-US" sz="2400" b="1" dirty="0">
                <a:latin typeface="Times New Roman" panose="02020603050405020304" charset="0"/>
                <a:cs typeface="Times New Roman" panose="02020603050405020304" charset="0"/>
              </a:rPr>
              <a:t>ADVANTAGES </a:t>
            </a:r>
          </a:p>
          <a:p>
            <a:pPr lvl="1" algn="just">
              <a:lnSpc>
                <a:spcPct val="150000"/>
              </a:lnSpc>
              <a:buFont typeface="Wingdings" panose="05000000000000000000" charset="0"/>
              <a:buChar char="Ø"/>
            </a:pPr>
            <a:r>
              <a:rPr lang="en-US" sz="2200" b="1" dirty="0">
                <a:latin typeface="Times New Roman" panose="02020603050405020304" charset="0"/>
                <a:cs typeface="Times New Roman" panose="02020603050405020304" charset="0"/>
                <a:sym typeface="+mn-ea"/>
              </a:rPr>
              <a:t> </a:t>
            </a:r>
            <a:r>
              <a:rPr lang="en-US" sz="2200" dirty="0">
                <a:latin typeface="Times New Roman" panose="02020603050405020304" charset="0"/>
                <a:cs typeface="Times New Roman" panose="02020603050405020304" charset="0"/>
                <a:sym typeface="+mn-ea"/>
              </a:rPr>
              <a:t>Reducing the spread of COVID-19 disease.</a:t>
            </a:r>
            <a:endParaRPr lang="en-US" sz="2200" b="1" dirty="0">
              <a:latin typeface="Times New Roman" panose="02020603050405020304" charset="0"/>
              <a:cs typeface="Times New Roman" panose="02020603050405020304" charset="0"/>
            </a:endParaRP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We can easily find who are follows the rules or not.</a:t>
            </a: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It identify the persons face transparently who wear the mask.</a:t>
            </a:r>
          </a:p>
          <a:p>
            <a:pPr lvl="1" algn="just">
              <a:lnSpc>
                <a:spcPct val="150000"/>
              </a:lnSpc>
              <a:buFont typeface="Wingdings" panose="05000000000000000000" charset="0"/>
              <a:buChar char="Ø"/>
            </a:pPr>
            <a:r>
              <a:rPr lang="en-US" sz="2200" dirty="0">
                <a:latin typeface="Times New Roman" panose="02020603050405020304" charset="0"/>
                <a:cs typeface="Times New Roman" panose="02020603050405020304" charset="0"/>
              </a:rPr>
              <a:t>It give more accuracy output while compare than others.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1312</Words>
  <Application>Microsoft Office PowerPoint</Application>
  <PresentationFormat>Custom</PresentationFormat>
  <Paragraphs>145</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AND PERSON IDENTIFICATION</dc:title>
  <dc:creator>admin</dc:creator>
  <cp:lastModifiedBy>Microsoft</cp:lastModifiedBy>
  <cp:revision>132</cp:revision>
  <dcterms:created xsi:type="dcterms:W3CDTF">2021-03-11T14:50:00Z</dcterms:created>
  <dcterms:modified xsi:type="dcterms:W3CDTF">2021-08-02T03:08:01Z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