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9" r:id="rId6"/>
    <p:sldId id="260" r:id="rId7"/>
    <p:sldId id="261" r:id="rId8"/>
    <p:sldId id="276" r:id="rId9"/>
    <p:sldId id="269" r:id="rId10"/>
    <p:sldId id="270" r:id="rId11"/>
    <p:sldId id="271" r:id="rId12"/>
    <p:sldId id="273" r:id="rId13"/>
    <p:sldId id="274" r:id="rId14"/>
    <p:sldId id="277" r:id="rId15"/>
    <p:sldId id="275" r:id="rId16"/>
  </p:sldIdLst>
  <p:sldSz cx="18288000" cy="10287000"/>
  <p:notesSz cx="6858000" cy="9144000"/>
  <p:embeddedFontLst>
    <p:embeddedFont>
      <p:font typeface="IBM Plex Sans" panose="020B0604020202020204" charset="0"/>
      <p:regular r:id="rId18"/>
    </p:embeddedFont>
    <p:embeddedFont>
      <p:font typeface="IBM Plex Sans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FE17E-8FBF-4ED2-8278-B79FC4F30C9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5D5ED-D373-444C-A6BC-9AADD68F6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5D5ED-D373-444C-A6BC-9AADD68F6A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51761">
            <a:off x="13732658" y="-3564665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700000">
            <a:off x="-5580039" y="7353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896412" y="572129"/>
            <a:ext cx="10495176" cy="2100873"/>
          </a:xfrm>
          <a:custGeom>
            <a:avLst/>
            <a:gdLst/>
            <a:ahLst/>
            <a:cxnLst/>
            <a:rect l="l" t="t" r="r" b="b"/>
            <a:pathLst>
              <a:path w="10495176" h="2100873">
                <a:moveTo>
                  <a:pt x="0" y="0"/>
                </a:moveTo>
                <a:lnTo>
                  <a:pt x="10495176" y="0"/>
                </a:lnTo>
                <a:lnTo>
                  <a:pt x="10495176" y="2100873"/>
                </a:lnTo>
                <a:lnTo>
                  <a:pt x="0" y="2100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05" b="-120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490897" y="7172394"/>
            <a:ext cx="5522456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50"/>
              </a:lnSpc>
              <a:spcBef>
                <a:spcPct val="0"/>
              </a:spcBef>
            </a:pPr>
            <a:r>
              <a:rPr lang="en-US" sz="25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By,</a:t>
            </a:r>
          </a:p>
          <a:p>
            <a:pPr algn="l">
              <a:lnSpc>
                <a:spcPts val="3250"/>
              </a:lnSpc>
              <a:spcBef>
                <a:spcPct val="0"/>
              </a:spcBef>
            </a:pPr>
            <a:r>
              <a:rPr lang="en-US" sz="2500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Santhosh S (953621104035)</a:t>
            </a:r>
          </a:p>
          <a:p>
            <a:pPr algn="l">
              <a:lnSpc>
                <a:spcPts val="3250"/>
              </a:lnSpc>
              <a:spcBef>
                <a:spcPct val="0"/>
              </a:spcBef>
            </a:pPr>
            <a:r>
              <a:rPr lang="en-US" sz="2500" b="1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Karthikeyan</a:t>
            </a:r>
            <a:r>
              <a:rPr lang="en-US" sz="2500" b="1" dirty="0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2500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PS (953621104021)</a:t>
            </a:r>
          </a:p>
          <a:p>
            <a:pPr algn="l">
              <a:lnSpc>
                <a:spcPts val="3250"/>
              </a:lnSpc>
              <a:spcBef>
                <a:spcPct val="0"/>
              </a:spcBef>
            </a:pPr>
            <a:endParaRPr lang="en-US" sz="2500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41666" y="7172394"/>
            <a:ext cx="4509492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Guided By: </a:t>
            </a:r>
          </a:p>
          <a:p>
            <a:pPr algn="l">
              <a:lnSpc>
                <a:spcPts val="3250"/>
              </a:lnSpc>
              <a:spcBef>
                <a:spcPct val="0"/>
              </a:spcBef>
            </a:pPr>
            <a:r>
              <a:rPr lang="en-US" sz="2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Dr. R. Balamurugan (ASP/CSE</a:t>
            </a:r>
            <a:r>
              <a:rPr lang="en-US" sz="25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algn="l">
              <a:lnSpc>
                <a:spcPts val="3250"/>
              </a:lnSpc>
              <a:spcBef>
                <a:spcPct val="0"/>
              </a:spcBef>
            </a:pPr>
            <a:endParaRPr lang="en-US" sz="25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16391" y="3155018"/>
            <a:ext cx="8034338" cy="126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 b="1" u="sng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Domain Adaptation </a:t>
            </a:r>
            <a:r>
              <a:rPr lang="en-US" sz="3899" b="1" u="sng" dirty="0" err="1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Techniquesfor</a:t>
            </a:r>
            <a:endParaRPr lang="en-US" sz="3899" b="1" u="sng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 b="1" u="sng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Real-World Glaucoma Screening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34990" y="4956220"/>
            <a:ext cx="5043934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CS3811 – </a:t>
            </a:r>
            <a:r>
              <a:rPr lang="en-US" sz="3200" b="1" dirty="0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PROJECTWORK</a:t>
            </a:r>
            <a:endParaRPr lang="en-US" sz="3200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ctr">
              <a:lnSpc>
                <a:spcPts val="3840"/>
              </a:lnSpc>
              <a:spcBef>
                <a:spcPct val="0"/>
              </a:spcBef>
            </a:pPr>
            <a:endParaRPr lang="en-US" sz="3200" b="1" dirty="0" smtClean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Final </a:t>
            </a:r>
            <a:r>
              <a:rPr lang="en-US" sz="3200" b="1" dirty="0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Review (30.05.2025</a:t>
            </a:r>
            <a:r>
              <a:rPr lang="en-US" sz="3200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Freeform 3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700000">
            <a:off x="-5580039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417651" y="2445818"/>
            <a:ext cx="13452697" cy="5925627"/>
          </a:xfrm>
          <a:custGeom>
            <a:avLst/>
            <a:gdLst/>
            <a:ahLst/>
            <a:cxnLst/>
            <a:rect l="l" t="t" r="r" b="b"/>
            <a:pathLst>
              <a:path w="13452697" h="5925627">
                <a:moveTo>
                  <a:pt x="0" y="0"/>
                </a:moveTo>
                <a:lnTo>
                  <a:pt x="13452698" y="0"/>
                </a:lnTo>
                <a:lnTo>
                  <a:pt x="13452698" y="5925627"/>
                </a:lnTo>
                <a:lnTo>
                  <a:pt x="0" y="59256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94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1126760" y="447675"/>
            <a:ext cx="9285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Freeform 3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700000">
            <a:off x="-5580039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5105400" y="562549"/>
            <a:ext cx="9285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Results</a:t>
            </a:r>
            <a:endParaRPr lang="en-US" sz="7500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722" y="2977792"/>
            <a:ext cx="5115639" cy="46012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182" y="2977792"/>
            <a:ext cx="5363323" cy="4601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27" y="2977791"/>
            <a:ext cx="5185874" cy="46012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TextBox 3"/>
          <p:cNvSpPr txBox="1"/>
          <p:nvPr/>
        </p:nvSpPr>
        <p:spPr>
          <a:xfrm>
            <a:off x="1468172" y="1939200"/>
            <a:ext cx="16224894" cy="2242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1"/>
              </a:lnSpc>
            </a:pPr>
            <a:r>
              <a:rPr lang="en-US" sz="2400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project successfully demonstrates the development of a deep learning-based glaucoma screening system capable of delivering accurate and early diagnosis from color fundus images. By integrating advanced techniques such as super-resolution, GAN-based enhancement, and domain adaptation, the model effectively addresses challenges posed by image quality variability and domain shifts</a:t>
            </a:r>
            <a:r>
              <a:rPr lang="en-US" sz="2400" dirty="0" smtClean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.</a:t>
            </a:r>
            <a:endParaRPr lang="en-US" sz="2400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Freeform 4"/>
          <p:cNvSpPr/>
          <p:nvPr/>
        </p:nvSpPr>
        <p:spPr>
          <a:xfrm rot="2151761">
            <a:off x="14576761" y="-4251468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700000">
            <a:off x="-5580039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3153550" y="447675"/>
            <a:ext cx="9285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 dirty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58813" y="4425980"/>
            <a:ext cx="643584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 smtClean="0">
                <a:latin typeface="IBM Plex Sans" panose="020B0604020202020204" charset="0"/>
              </a:rPr>
              <a:t>Future Work</a:t>
            </a:r>
            <a:endParaRPr lang="en-US" sz="7500" b="1" dirty="0">
              <a:latin typeface="IBM Plex Sans" panose="020B060402020202020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40463" y="5631592"/>
            <a:ext cx="14914828" cy="3355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604020202020204" charset="0"/>
              </a:rPr>
              <a:t>Integration of Multimodal Data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604020202020204" charset="0"/>
              </a:rPr>
              <a:t>: Incorporate additional clinical data such as intraocular pressure, patient history, and OCT scans to improve diagnostic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604020202020204" charset="0"/>
              </a:rPr>
              <a:t>Real-Time Deployment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604020202020204" charset="0"/>
              </a:rPr>
              <a:t>: Optimize the model for deployment in mobile or edge devices to enable real-time glaucoma screening in rural and under-resourced areas.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604020202020204" charset="0"/>
              </a:rPr>
              <a:t>Explainable AI (XAI)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604020202020204" charset="0"/>
              </a:rPr>
              <a:t>: Implement interpretable models or visualization techniques (e.g., Grad-CAM, SHAP) to help clinicians understand the model’s decision-making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4" name="Freeform 4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700000">
            <a:off x="-5580039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5412685" y="638013"/>
            <a:ext cx="11087903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 dirty="0" err="1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Confrence</a:t>
            </a:r>
            <a:endParaRPr lang="en-US" sz="7500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5" t="3" r="9754" b="6551"/>
          <a:stretch/>
        </p:blipFill>
        <p:spPr>
          <a:xfrm>
            <a:off x="3276600" y="2576945"/>
            <a:ext cx="11582400" cy="59193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4" name="Freeform 4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700000">
            <a:off x="-5580039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5412685" y="638013"/>
            <a:ext cx="11087903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References</a:t>
            </a:r>
            <a:endParaRPr lang="en-US" sz="7500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3" name="TextBox 2"/>
          <p:cNvSpPr txBox="1"/>
          <p:nvPr/>
        </p:nvSpPr>
        <p:spPr>
          <a:xfrm flipV="1">
            <a:off x="2759541" y="6431281"/>
            <a:ext cx="11874694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24000" y="1856910"/>
            <a:ext cx="14766459" cy="712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F.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Khader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“Elevating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fundoscopic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evaluation to expert level–automatic glaucoma detection using data from the AIROGS challenge,” Mar. 2022, pp. 1–4.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“An image is worth 16×16 words: Transformers for image recognition at scale,” 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preprint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arXiv:2010.11929, 2020.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G. Huang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Z. Liu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L. Van Der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Maaten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K. Q. Weinberger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“Densely connected convolutional networks,” in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IEEE Conf. 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Vis. Pattern 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Jul. 2017, pp. 2261–2269.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Galdran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G.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Carneiro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A. G.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Ballester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“Open-set glaucoma screening from eye fundus images: Domain knowledge to the rescue,” 2022.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K. He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X. Zhang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S.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J. Sun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“Deep residual learning for image recognition,” in 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IEEE Conf. 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Vis. Pattern </a:t>
            </a:r>
            <a:r>
              <a:rPr kumimoji="0" lang="en-US" sz="2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2016, pp. 770–778.</a:t>
            </a:r>
          </a:p>
        </p:txBody>
      </p:sp>
    </p:spTree>
    <p:extLst>
      <p:ext uri="{BB962C8B-B14F-4D97-AF65-F5344CB8AC3E}">
        <p14:creationId xmlns:p14="http://schemas.microsoft.com/office/powerpoint/2010/main" val="383636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Freeform 3"/>
          <p:cNvSpPr/>
          <p:nvPr/>
        </p:nvSpPr>
        <p:spPr>
          <a:xfrm rot="2151761">
            <a:off x="13512455" y="-27824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700000">
            <a:off x="-4682606" y="6779641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2" y="0"/>
                </a:lnTo>
                <a:lnTo>
                  <a:pt x="11422612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3509" y="4495800"/>
            <a:ext cx="11087903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2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TextBox 3"/>
          <p:cNvSpPr txBox="1"/>
          <p:nvPr/>
        </p:nvSpPr>
        <p:spPr>
          <a:xfrm>
            <a:off x="-1919610" y="1019175"/>
            <a:ext cx="8563954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17903"/>
            <a:ext cx="16230600" cy="5022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Glaucoma is a leading cause of irreversible blindness worldwide, often progressing silently until significant vision loss has occurred.</a:t>
            </a:r>
          </a:p>
          <a:p>
            <a:pPr marL="604519" lvl="1" indent="-302260" algn="l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Early detection through fundus imaging is critical, but manual diagnosis is time-consuming, expertise-dependent, and not easily scalable.</a:t>
            </a:r>
          </a:p>
          <a:p>
            <a:pPr marL="604519" lvl="1" indent="-302260" algn="l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Image quality variability across different screening centers, especially in rural and telemedicine setups, poses a challenge for consistent AI performance.</a:t>
            </a:r>
          </a:p>
          <a:p>
            <a:pPr marL="604519" lvl="1" indent="-302260" algn="l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Recent advances in deep learning and computer vision have shown promising results in medical image analysis, enabling automated disease detection.</a:t>
            </a:r>
          </a:p>
          <a:p>
            <a:pPr marL="604519" lvl="1" indent="-302260" algn="l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This project proposes a deep learning-based glaucoma screening system using GANs, domain adaptation, EfficientNet-B0, and Vision Transformers to provide accurate, scalable, and robust diagnosis from color fundus images.</a:t>
            </a:r>
          </a:p>
        </p:txBody>
      </p:sp>
      <p:sp>
        <p:nvSpPr>
          <p:cNvPr id="5" name="Freeform 5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5580039" y="7353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5197" y="1505927"/>
            <a:ext cx="16817607" cy="8174519"/>
          </a:xfrm>
          <a:custGeom>
            <a:avLst/>
            <a:gdLst/>
            <a:ahLst/>
            <a:cxnLst/>
            <a:rect l="l" t="t" r="r" b="b"/>
            <a:pathLst>
              <a:path w="16817607" h="8174519">
                <a:moveTo>
                  <a:pt x="0" y="0"/>
                </a:moveTo>
                <a:lnTo>
                  <a:pt x="16817606" y="0"/>
                </a:lnTo>
                <a:lnTo>
                  <a:pt x="16817606" y="8174518"/>
                </a:lnTo>
                <a:lnTo>
                  <a:pt x="0" y="8174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32" b="-53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9058" y="368932"/>
            <a:ext cx="12211379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LITERATURE </a:t>
            </a:r>
            <a:r>
              <a:rPr lang="en-US" sz="8500" b="1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SURVEY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endParaRPr lang="en-US" sz="8500" b="1" u="none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5" name="Freeform 5"/>
          <p:cNvSpPr/>
          <p:nvPr/>
        </p:nvSpPr>
        <p:spPr>
          <a:xfrm rot="1906584">
            <a:off x="14709816" y="-421045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1"/>
                </a:lnTo>
                <a:lnTo>
                  <a:pt x="0" y="7622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5432235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004527"/>
            <a:ext cx="16179350" cy="7887433"/>
          </a:xfrm>
          <a:custGeom>
            <a:avLst/>
            <a:gdLst/>
            <a:ahLst/>
            <a:cxnLst/>
            <a:rect l="l" t="t" r="r" b="b"/>
            <a:pathLst>
              <a:path w="16179350" h="7887433">
                <a:moveTo>
                  <a:pt x="0" y="0"/>
                </a:moveTo>
                <a:lnTo>
                  <a:pt x="16179350" y="0"/>
                </a:lnTo>
                <a:lnTo>
                  <a:pt x="16179350" y="7887433"/>
                </a:lnTo>
                <a:lnTo>
                  <a:pt x="0" y="7887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9058" y="368932"/>
            <a:ext cx="12211379" cy="2590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r>
              <a:rPr lang="en-US" sz="8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LITERATURE </a:t>
            </a:r>
            <a:r>
              <a:rPr lang="en-US" sz="8500" b="1" u="non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SURVEY</a:t>
            </a:r>
          </a:p>
          <a:p>
            <a:pPr marL="0" lvl="0" indent="0" algn="l">
              <a:lnSpc>
                <a:spcPts val="10200"/>
              </a:lnSpc>
              <a:spcBef>
                <a:spcPct val="0"/>
              </a:spcBef>
            </a:pPr>
            <a:endParaRPr lang="en-US" sz="8500" b="1" u="none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5" name="Freeform 5"/>
          <p:cNvSpPr/>
          <p:nvPr/>
        </p:nvSpPr>
        <p:spPr>
          <a:xfrm rot="2151761">
            <a:off x="14709816" y="-4013800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1"/>
                </a:lnTo>
                <a:lnTo>
                  <a:pt x="0" y="7622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5711306" y="7962378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2" y="0"/>
                </a:lnTo>
                <a:lnTo>
                  <a:pt x="11422612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TextBox 3"/>
          <p:cNvSpPr txBox="1"/>
          <p:nvPr/>
        </p:nvSpPr>
        <p:spPr>
          <a:xfrm>
            <a:off x="-3874470" y="1115316"/>
            <a:ext cx="9285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Objectives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853372"/>
            <a:ext cx="16230600" cy="454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8" lvl="1" indent="-334644" algn="l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develop an automated glaucoma screening system using deep learning techniques for early and accurate detection from color fundus images.</a:t>
            </a:r>
          </a:p>
          <a:p>
            <a:pPr marL="669288" lvl="1" indent="-334644" algn="l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enhance image quality using super-resolution and GAN-based methods, ensuring reliable performance across low-quality and noisy images.</a:t>
            </a:r>
          </a:p>
          <a:p>
            <a:pPr marL="669288" lvl="1" indent="-334644" algn="l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implement domain adaptation strategies that allow the model to generalize effectively across images from different sources and screening environments.</a:t>
            </a:r>
          </a:p>
          <a:p>
            <a:pPr marL="669288" lvl="1" indent="-334644" algn="l">
              <a:lnSpc>
                <a:spcPts val="402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integrate EfficientNet-B0 and Vision Transformers for efficient feature extraction and improved classification accuracy.</a:t>
            </a:r>
          </a:p>
          <a:p>
            <a:pPr algn="l">
              <a:lnSpc>
                <a:spcPts val="4029"/>
              </a:lnSpc>
            </a:pPr>
            <a:endParaRPr lang="en-US" sz="3099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Freeform 5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700000">
            <a:off x="-5580039" y="7353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TextBox 3"/>
          <p:cNvSpPr txBox="1"/>
          <p:nvPr/>
        </p:nvSpPr>
        <p:spPr>
          <a:xfrm>
            <a:off x="-3909413" y="841810"/>
            <a:ext cx="9285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Work Flow</a:t>
            </a:r>
          </a:p>
        </p:txBody>
      </p:sp>
      <p:sp>
        <p:nvSpPr>
          <p:cNvPr id="50" name="Freeform 50"/>
          <p:cNvSpPr/>
          <p:nvPr/>
        </p:nvSpPr>
        <p:spPr>
          <a:xfrm>
            <a:off x="7010400" y="-3344592"/>
            <a:ext cx="16901746" cy="12450491"/>
          </a:xfrm>
          <a:custGeom>
            <a:avLst/>
            <a:gdLst/>
            <a:ahLst/>
            <a:cxnLst/>
            <a:rect l="l" t="t" r="r" b="b"/>
            <a:pathLst>
              <a:path w="14026196" h="11628992">
                <a:moveTo>
                  <a:pt x="0" y="0"/>
                </a:moveTo>
                <a:lnTo>
                  <a:pt x="14026197" y="0"/>
                </a:lnTo>
                <a:lnTo>
                  <a:pt x="14026197" y="11628992"/>
                </a:lnTo>
                <a:lnTo>
                  <a:pt x="0" y="11628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" y="1866900"/>
            <a:ext cx="16992600" cy="8004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TextBox 3"/>
          <p:cNvSpPr txBox="1"/>
          <p:nvPr/>
        </p:nvSpPr>
        <p:spPr>
          <a:xfrm>
            <a:off x="1182978" y="2055177"/>
            <a:ext cx="11313820" cy="667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0"/>
              </a:lnSpc>
            </a:pPr>
            <a:r>
              <a:rPr lang="en-US" sz="2546" b="1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Zenodo Dataset:</a:t>
            </a:r>
          </a:p>
          <a:p>
            <a:pPr algn="l">
              <a:lnSpc>
                <a:spcPts val="3310"/>
              </a:lnSpc>
            </a:pPr>
            <a:r>
              <a:rPr lang="en-US" sz="25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Zenodo dataset contains the following key components:</a:t>
            </a:r>
          </a:p>
          <a:p>
            <a:pPr algn="l">
              <a:lnSpc>
                <a:spcPts val="3310"/>
              </a:lnSpc>
            </a:pPr>
            <a:endParaRPr lang="en-US" sz="2546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310"/>
              </a:lnSpc>
            </a:pPr>
            <a:r>
              <a:rPr lang="en-US" sz="2546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Document Images</a:t>
            </a:r>
          </a:p>
          <a:p>
            <a:pPr marL="549756" lvl="1" indent="-274878" algn="l">
              <a:lnSpc>
                <a:spcPts val="3310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High-resolution images of Retinal images.</a:t>
            </a:r>
          </a:p>
          <a:p>
            <a:pPr marL="549756" lvl="1" indent="-274878" algn="l">
              <a:lnSpc>
                <a:spcPts val="3310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Pages contains full of Retinal images for the glaucoma processing.</a:t>
            </a:r>
          </a:p>
          <a:p>
            <a:pPr algn="l">
              <a:lnSpc>
                <a:spcPts val="3310"/>
              </a:lnSpc>
            </a:pPr>
            <a:endParaRPr lang="en-US" sz="2546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310"/>
              </a:lnSpc>
            </a:pPr>
            <a:r>
              <a:rPr lang="en-US" sz="2546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Annotations &amp; Ground Truth</a:t>
            </a:r>
          </a:p>
          <a:p>
            <a:pPr marL="549756" lvl="1" indent="-274878" algn="l">
              <a:lnSpc>
                <a:spcPts val="3310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 detailed of the images as RG &amp; NRG.</a:t>
            </a:r>
          </a:p>
          <a:p>
            <a:pPr marL="549756" lvl="1" indent="-274878" algn="l">
              <a:lnSpc>
                <a:spcPts val="3310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Each document is labeled with the retinal image.</a:t>
            </a:r>
          </a:p>
          <a:p>
            <a:pPr algn="l">
              <a:lnSpc>
                <a:spcPts val="3310"/>
              </a:lnSpc>
            </a:pPr>
            <a:endParaRPr lang="en-US" sz="2546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algn="l">
              <a:lnSpc>
                <a:spcPts val="3310"/>
              </a:lnSpc>
            </a:pPr>
            <a:r>
              <a:rPr lang="en-US" sz="2546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Training, and Test Splits</a:t>
            </a:r>
          </a:p>
          <a:p>
            <a:pPr algn="l">
              <a:lnSpc>
                <a:spcPts val="3310"/>
              </a:lnSpc>
            </a:pPr>
            <a:r>
              <a:rPr lang="en-US" sz="25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dataset is split into:</a:t>
            </a:r>
          </a:p>
          <a:p>
            <a:pPr algn="l">
              <a:lnSpc>
                <a:spcPts val="3310"/>
              </a:lnSpc>
            </a:pPr>
            <a:endParaRPr lang="en-US" sz="2546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549756" lvl="1" indent="-274878" algn="l">
              <a:lnSpc>
                <a:spcPts val="3310"/>
              </a:lnSpc>
              <a:buFont typeface="Arial"/>
              <a:buChar char="•"/>
            </a:pPr>
            <a:r>
              <a:rPr lang="en-US" sz="2546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RG (Referable glaucoma)</a:t>
            </a:r>
          </a:p>
          <a:p>
            <a:pPr marL="522414" lvl="1" indent="-261207" algn="l">
              <a:lnSpc>
                <a:spcPts val="3145"/>
              </a:lnSpc>
              <a:buFont typeface="Arial"/>
              <a:buChar char="•"/>
            </a:pPr>
            <a:r>
              <a:rPr lang="en-US" sz="241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NRG (Non Referable glacuoma)</a:t>
            </a:r>
          </a:p>
        </p:txBody>
      </p:sp>
      <p:sp>
        <p:nvSpPr>
          <p:cNvPr id="4" name="Freeform 4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700000">
            <a:off x="-5580039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219655" y="2682195"/>
            <a:ext cx="4608129" cy="5448605"/>
          </a:xfrm>
          <a:custGeom>
            <a:avLst/>
            <a:gdLst/>
            <a:ahLst/>
            <a:cxnLst/>
            <a:rect l="l" t="t" r="r" b="b"/>
            <a:pathLst>
              <a:path w="4608129" h="5448605">
                <a:moveTo>
                  <a:pt x="0" y="0"/>
                </a:moveTo>
                <a:lnTo>
                  <a:pt x="4608130" y="0"/>
                </a:lnTo>
                <a:lnTo>
                  <a:pt x="4608130" y="5448605"/>
                </a:lnTo>
                <a:lnTo>
                  <a:pt x="0" y="5448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4816037" y="447675"/>
            <a:ext cx="9285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TextBox 3"/>
          <p:cNvSpPr txBox="1"/>
          <p:nvPr/>
        </p:nvSpPr>
        <p:spPr>
          <a:xfrm>
            <a:off x="1182978" y="2055177"/>
            <a:ext cx="11313820" cy="6432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b="1" u="sng" dirty="0">
                <a:latin typeface="IBM Plex Sans" panose="020B0604020202020204" charset="0"/>
              </a:rPr>
              <a:t>Hardware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Pentium Dual Core 2.00 GHz Processor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120 GB Hard Disk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2 GB RAM (Minimum)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110 Keys Enhanced </a:t>
            </a:r>
            <a:r>
              <a:rPr lang="en-US" sz="2800" dirty="0" smtClean="0">
                <a:latin typeface="IBM Plex Sans" panose="020B0604020202020204" charset="0"/>
              </a:rPr>
              <a:t>Keyboard</a:t>
            </a:r>
          </a:p>
          <a:p>
            <a:endParaRPr lang="en-US" sz="2800" dirty="0">
              <a:latin typeface="IBM Plex Sans" panose="020B0604020202020204" charset="0"/>
            </a:endParaRPr>
          </a:p>
          <a:p>
            <a:r>
              <a:rPr lang="en-US" sz="2800" b="1" u="sng" dirty="0">
                <a:latin typeface="IBM Plex Sans" panose="020B0604020202020204" charset="0"/>
              </a:rPr>
              <a:t>Software Used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Operating System: Windows 7 (with Service Pack 1), Windows 8, 8.1, or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Programming Language: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Libraries/Frameworks: </a:t>
            </a:r>
            <a:r>
              <a:rPr lang="en-US" sz="2800" dirty="0" err="1">
                <a:latin typeface="IBM Plex Sans" panose="020B0604020202020204" charset="0"/>
              </a:rPr>
              <a:t>TensorFlow</a:t>
            </a:r>
            <a:r>
              <a:rPr lang="en-US" sz="2800" dirty="0">
                <a:latin typeface="IBM Plex Sans" panose="020B0604020202020204" charset="0"/>
              </a:rPr>
              <a:t> / </a:t>
            </a:r>
            <a:r>
              <a:rPr lang="en-US" sz="2800" dirty="0" err="1">
                <a:latin typeface="IBM Plex Sans" panose="020B0604020202020204" charset="0"/>
              </a:rPr>
              <a:t>PyTorch</a:t>
            </a:r>
            <a:r>
              <a:rPr lang="en-US" sz="2800" dirty="0">
                <a:latin typeface="IBM Plex Sans" panose="020B0604020202020204" charset="0"/>
              </a:rPr>
              <a:t> (for deep learning)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Image Processing: </a:t>
            </a:r>
            <a:r>
              <a:rPr lang="en-US" sz="2800" dirty="0" err="1">
                <a:latin typeface="IBM Plex Sans" panose="020B0604020202020204" charset="0"/>
              </a:rPr>
              <a:t>OpenCV</a:t>
            </a:r>
            <a:r>
              <a:rPr lang="en-US" sz="2800" dirty="0">
                <a:latin typeface="IBM Plex Sans" panose="020B0604020202020204" charset="0"/>
              </a:rPr>
              <a:t>, PIL (Python Imaging Library)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IBM Plex Sans" panose="020B0604020202020204" charset="0"/>
              </a:rPr>
              <a:t>Jupyter</a:t>
            </a:r>
            <a:r>
              <a:rPr lang="en-US" sz="2800" dirty="0">
                <a:latin typeface="IBM Plex Sans" panose="020B0604020202020204" charset="0"/>
              </a:rPr>
              <a:t> Notebook / Google </a:t>
            </a:r>
            <a:r>
              <a:rPr lang="en-US" sz="2800" dirty="0" err="1">
                <a:latin typeface="IBM Plex Sans" panose="020B0604020202020204" charset="0"/>
              </a:rPr>
              <a:t>Colab</a:t>
            </a:r>
            <a:r>
              <a:rPr lang="en-US" sz="2800" dirty="0">
                <a:latin typeface="IBM Plex Sans" panose="020B0604020202020204" charset="0"/>
              </a:rPr>
              <a:t> (for development and testing)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604020202020204" charset="0"/>
              </a:rPr>
              <a:t>IDE: Visual Studio Code / </a:t>
            </a:r>
            <a:r>
              <a:rPr lang="en-US" sz="2800" dirty="0" err="1">
                <a:latin typeface="IBM Plex Sans" panose="020B0604020202020204" charset="0"/>
              </a:rPr>
              <a:t>PyCharm</a:t>
            </a:r>
            <a:r>
              <a:rPr lang="en-US" sz="2800" dirty="0">
                <a:latin typeface="IBM Plex Sans" panose="020B0604020202020204" charset="0"/>
              </a:rPr>
              <a:t> (optional)</a:t>
            </a:r>
          </a:p>
          <a:p>
            <a:pPr algn="l">
              <a:lnSpc>
                <a:spcPts val="3310"/>
              </a:lnSpc>
            </a:pPr>
            <a:endParaRPr lang="en-US" sz="2546" dirty="0">
              <a:solidFill>
                <a:srgbClr val="000000"/>
              </a:solidFill>
              <a:latin typeface="IBM Plex Sans" panose="020B0604020202020204" charset="0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" name="Freeform 4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2700000">
            <a:off x="-5580039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4343400" y="491274"/>
            <a:ext cx="17899801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 dirty="0" smtClean="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Hardware and Software used</a:t>
            </a:r>
            <a:endParaRPr lang="en-US" sz="7500" b="1" dirty="0">
              <a:solidFill>
                <a:srgbClr val="000000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460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0104444"/>
            <a:ext cx="18288000" cy="182556"/>
          </a:xfrm>
          <a:prstGeom prst="rect">
            <a:avLst/>
          </a:prstGeom>
          <a:solidFill>
            <a:srgbClr val="5CE1E6"/>
          </a:solidFill>
        </p:spPr>
      </p:sp>
      <p:sp>
        <p:nvSpPr>
          <p:cNvPr id="3" name="Freeform 3"/>
          <p:cNvSpPr/>
          <p:nvPr/>
        </p:nvSpPr>
        <p:spPr>
          <a:xfrm rot="2151761">
            <a:off x="14325525" y="-3811106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5" y="0"/>
                </a:lnTo>
                <a:lnTo>
                  <a:pt x="10454405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700000">
            <a:off x="-5746294" y="7734115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08509" y="3427395"/>
            <a:ext cx="5750512" cy="4663688"/>
          </a:xfrm>
          <a:custGeom>
            <a:avLst/>
            <a:gdLst/>
            <a:ahLst/>
            <a:cxnLst/>
            <a:rect l="l" t="t" r="r" b="b"/>
            <a:pathLst>
              <a:path w="5750512" h="4663688">
                <a:moveTo>
                  <a:pt x="0" y="0"/>
                </a:moveTo>
                <a:lnTo>
                  <a:pt x="5750512" y="0"/>
                </a:lnTo>
                <a:lnTo>
                  <a:pt x="5750512" y="4663688"/>
                </a:lnTo>
                <a:lnTo>
                  <a:pt x="0" y="4663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351" t="-8240" r="-3196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98610" y="3427395"/>
            <a:ext cx="7645390" cy="4663688"/>
          </a:xfrm>
          <a:custGeom>
            <a:avLst/>
            <a:gdLst/>
            <a:ahLst/>
            <a:cxnLst/>
            <a:rect l="l" t="t" r="r" b="b"/>
            <a:pathLst>
              <a:path w="7645390" h="4663688">
                <a:moveTo>
                  <a:pt x="0" y="0"/>
                </a:moveTo>
                <a:lnTo>
                  <a:pt x="7645390" y="0"/>
                </a:lnTo>
                <a:lnTo>
                  <a:pt x="7645390" y="4663688"/>
                </a:lnTo>
                <a:lnTo>
                  <a:pt x="0" y="46636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1126760" y="447675"/>
            <a:ext cx="9285009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000"/>
              </a:lnSpc>
              <a:spcBef>
                <a:spcPct val="0"/>
              </a:spcBef>
            </a:pPr>
            <a:r>
              <a:rPr lang="en-US" sz="7500" b="1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730</Words>
  <Application>Microsoft Office PowerPoint</Application>
  <PresentationFormat>Custom</PresentationFormat>
  <Paragraphs>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IBM Plex Sans</vt:lpstr>
      <vt:lpstr>IBM Plex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Modular Abstract Strategy Deck Business Presentation</dc:title>
  <cp:lastModifiedBy>WIN 10</cp:lastModifiedBy>
  <cp:revision>13</cp:revision>
  <dcterms:created xsi:type="dcterms:W3CDTF">2006-08-16T00:00:00Z</dcterms:created>
  <dcterms:modified xsi:type="dcterms:W3CDTF">2025-05-30T06:08:49Z</dcterms:modified>
  <dc:identifier>DAGnf3zGeG0</dc:identifier>
</cp:coreProperties>
</file>