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heme/themeOverride1.xml" ContentType="application/vnd.openxmlformats-officedocument.themeOverride+xml"/>
  <Override PartName="/ppt/notesSlides/notesSlide25.xml" ContentType="application/vnd.openxmlformats-officedocument.presentationml.notesSlide+xml"/>
  <Override PartName="/ppt/theme/themeOverride2.xml" ContentType="application/vnd.openxmlformats-officedocument.themeOverride+xml"/>
  <Override PartName="/ppt/notesSlides/notesSlide26.xml" ContentType="application/vnd.openxmlformats-officedocument.presentationml.notesSlide+xml"/>
  <Override PartName="/ppt/theme/themeOverride3.xml" ContentType="application/vnd.openxmlformats-officedocument.themeOverride+xml"/>
  <Override PartName="/ppt/notesSlides/notesSlide27.xml" ContentType="application/vnd.openxmlformats-officedocument.presentationml.notesSlide+xml"/>
  <Override PartName="/ppt/theme/themeOverride4.xml" ContentType="application/vnd.openxmlformats-officedocument.themeOverride+xml"/>
  <Override PartName="/ppt/notesSlides/notesSlide28.xml" ContentType="application/vnd.openxmlformats-officedocument.presentationml.notesSlide+xml"/>
  <Override PartName="/ppt/theme/themeOverride5.xml" ContentType="application/vnd.openxmlformats-officedocument.themeOverride+xml"/>
  <Override PartName="/ppt/notesSlides/notesSlide29.xml" ContentType="application/vnd.openxmlformats-officedocument.presentationml.notesSlide+xml"/>
  <Override PartName="/ppt/theme/themeOverride6.xml" ContentType="application/vnd.openxmlformats-officedocument.themeOverride+xml"/>
  <Override PartName="/ppt/notesSlides/notesSlide30.xml" ContentType="application/vnd.openxmlformats-officedocument.presentationml.notesSlide+xml"/>
  <Override PartName="/ppt/theme/themeOverride7.xml" ContentType="application/vnd.openxmlformats-officedocument.themeOverride+xml"/>
  <Override PartName="/ppt/notesSlides/notesSlide31.xml" ContentType="application/vnd.openxmlformats-officedocument.presentationml.notesSlide+xml"/>
  <Override PartName="/ppt/theme/themeOverride8.xml" ContentType="application/vnd.openxmlformats-officedocument.themeOverride+xml"/>
  <Override PartName="/ppt/notesSlides/notesSlide32.xml" ContentType="application/vnd.openxmlformats-officedocument.presentationml.notesSlide+xml"/>
  <Override PartName="/ppt/theme/themeOverride9.xml" ContentType="application/vnd.openxmlformats-officedocument.themeOverr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7" r:id="rId2"/>
    <p:sldId id="260" r:id="rId3"/>
    <p:sldId id="300" r:id="rId4"/>
    <p:sldId id="285" r:id="rId5"/>
    <p:sldId id="301" r:id="rId6"/>
    <p:sldId id="302" r:id="rId7"/>
    <p:sldId id="304" r:id="rId8"/>
    <p:sldId id="305" r:id="rId9"/>
    <p:sldId id="306" r:id="rId10"/>
    <p:sldId id="296" r:id="rId11"/>
    <p:sldId id="312" r:id="rId12"/>
    <p:sldId id="313" r:id="rId13"/>
    <p:sldId id="303" r:id="rId14"/>
    <p:sldId id="307" r:id="rId15"/>
    <p:sldId id="322" r:id="rId16"/>
    <p:sldId id="315" r:id="rId17"/>
    <p:sldId id="316" r:id="rId18"/>
    <p:sldId id="317" r:id="rId19"/>
    <p:sldId id="320" r:id="rId20"/>
    <p:sldId id="321" r:id="rId21"/>
    <p:sldId id="308" r:id="rId22"/>
    <p:sldId id="309" r:id="rId23"/>
    <p:sldId id="310" r:id="rId24"/>
    <p:sldId id="314" r:id="rId25"/>
    <p:sldId id="318" r:id="rId26"/>
    <p:sldId id="319" r:id="rId27"/>
    <p:sldId id="323" r:id="rId28"/>
    <p:sldId id="324" r:id="rId29"/>
    <p:sldId id="325" r:id="rId30"/>
    <p:sldId id="326" r:id="rId31"/>
    <p:sldId id="327" r:id="rId32"/>
    <p:sldId id="328" r:id="rId33"/>
    <p:sldId id="329" r:id="rId34"/>
    <p:sldId id="272" r:id="rId35"/>
    <p:sldId id="273" r:id="rId36"/>
    <p:sldId id="274"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rthikeyan Kalaichelvan" initials="KK" lastIdx="1" clrIdx="0">
    <p:extLst>
      <p:ext uri="{19B8F6BF-5375-455C-9EA6-DF929625EA0E}">
        <p15:presenceInfo xmlns:p15="http://schemas.microsoft.com/office/powerpoint/2012/main" userId="S-1-5-21-185553876-1855055267-430148157-1664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68841" autoAdjust="0"/>
  </p:normalViewPr>
  <p:slideViewPr>
    <p:cSldViewPr snapToGrid="0">
      <p:cViewPr varScale="1">
        <p:scale>
          <a:sx n="51" d="100"/>
          <a:sy n="51" d="100"/>
        </p:scale>
        <p:origin x="1476"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6" d="100"/>
          <a:sy n="56" d="100"/>
        </p:scale>
        <p:origin x="2844"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3"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D4E557-E8F0-4650-81D6-FCBCC109CBE1}" type="datetimeFigureOut">
              <a:rPr lang="en-IN" smtClean="0"/>
              <a:t>17-06-2018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145F59-A3E1-495F-AB9B-D8DB96101E88}" type="slidenum">
              <a:rPr lang="en-IN" smtClean="0"/>
              <a:t>‹#›</a:t>
            </a:fld>
            <a:endParaRPr lang="en-IN"/>
          </a:p>
        </p:txBody>
      </p:sp>
    </p:spTree>
    <p:extLst>
      <p:ext uri="{BB962C8B-B14F-4D97-AF65-F5344CB8AC3E}">
        <p14:creationId xmlns:p14="http://schemas.microsoft.com/office/powerpoint/2010/main" val="9495752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en.wikipedia.org/wiki/Tom_Peters"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en.wikipedia.org/wiki/Robert_H._Waterman,_Jr."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en.wikipedia.org/wiki/System_design"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System_design"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n.wikipedia.org/wiki/System_design"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6145F59-A3E1-495F-AB9B-D8DB96101E88}" type="slidenum">
              <a:rPr lang="en-IN" smtClean="0"/>
              <a:t>1</a:t>
            </a:fld>
            <a:endParaRPr lang="en-IN"/>
          </a:p>
        </p:txBody>
      </p:sp>
    </p:spTree>
    <p:extLst>
      <p:ext uri="{BB962C8B-B14F-4D97-AF65-F5344CB8AC3E}">
        <p14:creationId xmlns:p14="http://schemas.microsoft.com/office/powerpoint/2010/main" val="29883364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6145F59-A3E1-495F-AB9B-D8DB96101E88}" type="slidenum">
              <a:rPr lang="en-IN" smtClean="0"/>
              <a:t>10</a:t>
            </a:fld>
            <a:endParaRPr lang="en-IN"/>
          </a:p>
        </p:txBody>
      </p:sp>
    </p:spTree>
    <p:extLst>
      <p:ext uri="{BB962C8B-B14F-4D97-AF65-F5344CB8AC3E}">
        <p14:creationId xmlns:p14="http://schemas.microsoft.com/office/powerpoint/2010/main" val="1799841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0" dirty="0" smtClean="0">
                <a:effectLst/>
              </a:rPr>
              <a:t>learn new runtimes, technologies, or frameworks</a:t>
            </a:r>
          </a:p>
          <a:p>
            <a:r>
              <a:rPr lang="en-IN" b="1" i="1" dirty="0" smtClean="0"/>
              <a:t>In Search of Excellence</a:t>
            </a:r>
            <a:r>
              <a:rPr lang="en-IN" dirty="0" smtClean="0"/>
              <a:t>  - </a:t>
            </a:r>
            <a:r>
              <a:rPr lang="en-IN" dirty="0" smtClean="0">
                <a:hlinkClick r:id="rId3" tooltip="Tom Peters"/>
              </a:rPr>
              <a:t>Tom Peters</a:t>
            </a:r>
            <a:r>
              <a:rPr lang="en-IN" dirty="0" smtClean="0"/>
              <a:t> and </a:t>
            </a:r>
            <a:r>
              <a:rPr lang="en-IN" dirty="0" smtClean="0">
                <a:hlinkClick r:id="rId4" tooltip="Robert H. Waterman, Jr."/>
              </a:rPr>
              <a:t>Robert H. Waterman, Jr.</a:t>
            </a:r>
            <a:r>
              <a:rPr lang="en-IN" dirty="0" smtClean="0"/>
              <a:t>. Published in 1982</a:t>
            </a:r>
            <a:endParaRPr lang="en-IN" b="0" dirty="0" smtClean="0">
              <a:effectLst/>
            </a:endParaRPr>
          </a:p>
        </p:txBody>
      </p:sp>
      <p:sp>
        <p:nvSpPr>
          <p:cNvPr id="4" name="Slide Number Placeholder 3"/>
          <p:cNvSpPr>
            <a:spLocks noGrp="1"/>
          </p:cNvSpPr>
          <p:nvPr>
            <p:ph type="sldNum" sz="quarter" idx="10"/>
          </p:nvPr>
        </p:nvSpPr>
        <p:spPr/>
        <p:txBody>
          <a:bodyPr/>
          <a:lstStyle/>
          <a:p>
            <a:fld id="{76145F59-A3E1-495F-AB9B-D8DB96101E88}" type="slidenum">
              <a:rPr lang="en-IN" smtClean="0"/>
              <a:t>11</a:t>
            </a:fld>
            <a:endParaRPr lang="en-IN"/>
          </a:p>
        </p:txBody>
      </p:sp>
    </p:spTree>
    <p:extLst>
      <p:ext uri="{BB962C8B-B14F-4D97-AF65-F5344CB8AC3E}">
        <p14:creationId xmlns:p14="http://schemas.microsoft.com/office/powerpoint/2010/main" val="39300067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6145F59-A3E1-495F-AB9B-D8DB96101E88}" type="slidenum">
              <a:rPr lang="en-IN" smtClean="0"/>
              <a:t>12</a:t>
            </a:fld>
            <a:endParaRPr lang="en-IN"/>
          </a:p>
        </p:txBody>
      </p:sp>
    </p:spTree>
    <p:extLst>
      <p:ext uri="{BB962C8B-B14F-4D97-AF65-F5344CB8AC3E}">
        <p14:creationId xmlns:p14="http://schemas.microsoft.com/office/powerpoint/2010/main" val="10548200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6145F59-A3E1-495F-AB9B-D8DB96101E88}" type="slidenum">
              <a:rPr lang="en-IN" smtClean="0"/>
              <a:t>13</a:t>
            </a:fld>
            <a:endParaRPr lang="en-IN"/>
          </a:p>
        </p:txBody>
      </p:sp>
    </p:spTree>
    <p:extLst>
      <p:ext uri="{BB962C8B-B14F-4D97-AF65-F5344CB8AC3E}">
        <p14:creationId xmlns:p14="http://schemas.microsoft.com/office/powerpoint/2010/main" val="32753915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aseline="0" dirty="0" smtClean="0"/>
              <a:t>Composability - </a:t>
            </a:r>
            <a:r>
              <a:rPr lang="en-IN" dirty="0" smtClean="0"/>
              <a:t>a </a:t>
            </a:r>
            <a:r>
              <a:rPr lang="en-IN" dirty="0" smtClean="0">
                <a:hlinkClick r:id="rId3" tooltip="System design"/>
              </a:rPr>
              <a:t>system design</a:t>
            </a:r>
            <a:r>
              <a:rPr lang="en-IN" dirty="0" smtClean="0"/>
              <a:t> principle that deals with the inter-relationships of components. essential features - self-</a:t>
            </a:r>
            <a:r>
              <a:rPr lang="en-IN" dirty="0" err="1" smtClean="0"/>
              <a:t>contained,Stateless</a:t>
            </a:r>
            <a:endParaRPr lang="en-IN" dirty="0" smtClean="0"/>
          </a:p>
          <a:p>
            <a:endParaRPr lang="en-IN" dirty="0"/>
          </a:p>
        </p:txBody>
      </p:sp>
      <p:sp>
        <p:nvSpPr>
          <p:cNvPr id="4" name="Slide Number Placeholder 3"/>
          <p:cNvSpPr>
            <a:spLocks noGrp="1"/>
          </p:cNvSpPr>
          <p:nvPr>
            <p:ph type="sldNum" sz="quarter" idx="10"/>
          </p:nvPr>
        </p:nvSpPr>
        <p:spPr/>
        <p:txBody>
          <a:bodyPr/>
          <a:lstStyle/>
          <a:p>
            <a:fld id="{76145F59-A3E1-495F-AB9B-D8DB96101E88}" type="slidenum">
              <a:rPr lang="en-IN" smtClean="0"/>
              <a:t>14</a:t>
            </a:fld>
            <a:endParaRPr lang="en-IN"/>
          </a:p>
        </p:txBody>
      </p:sp>
    </p:spTree>
    <p:extLst>
      <p:ext uri="{BB962C8B-B14F-4D97-AF65-F5344CB8AC3E}">
        <p14:creationId xmlns:p14="http://schemas.microsoft.com/office/powerpoint/2010/main" val="1715734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6145F59-A3E1-495F-AB9B-D8DB96101E88}" type="slidenum">
              <a:rPr lang="en-IN" smtClean="0"/>
              <a:t>15</a:t>
            </a:fld>
            <a:endParaRPr lang="en-IN"/>
          </a:p>
        </p:txBody>
      </p:sp>
    </p:spTree>
    <p:extLst>
      <p:ext uri="{BB962C8B-B14F-4D97-AF65-F5344CB8AC3E}">
        <p14:creationId xmlns:p14="http://schemas.microsoft.com/office/powerpoint/2010/main" val="17224981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smtClean="0">
                <a:solidFill>
                  <a:schemeClr val="tx1"/>
                </a:solidFill>
                <a:latin typeface="+mn-lt"/>
                <a:ea typeface="+mn-ea"/>
                <a:cs typeface="+mn-cs"/>
              </a:rPr>
              <a:t>A loosely coupled service knows as little as it needs to about the services with which it collaborates. This also means we probably want to limit the number of different types of calls from one service to another, because beyond the potential performance problem, chatty communication can lead to tight coupling.</a:t>
            </a:r>
          </a:p>
          <a:p>
            <a:endParaRPr lang="en-IN" sz="1200" b="0" i="0" u="none" strike="noStrike" kern="1200" baseline="0" dirty="0" smtClean="0">
              <a:solidFill>
                <a:schemeClr val="tx1"/>
              </a:solidFill>
              <a:latin typeface="+mn-lt"/>
              <a:ea typeface="+mn-ea"/>
              <a:cs typeface="+mn-cs"/>
            </a:endParaRPr>
          </a:p>
          <a:p>
            <a:r>
              <a:rPr lang="en-IN" sz="1200" b="0" i="0" u="none" strike="noStrike" kern="1200" baseline="0" dirty="0" smtClean="0">
                <a:solidFill>
                  <a:schemeClr val="tx1"/>
                </a:solidFill>
                <a:latin typeface="+mn-lt"/>
                <a:ea typeface="+mn-ea"/>
                <a:cs typeface="+mn-cs"/>
              </a:rPr>
              <a:t>We want related </a:t>
            </a:r>
            <a:r>
              <a:rPr lang="en-IN" sz="1200" b="0" i="0" u="none" strike="noStrike" kern="1200" baseline="0" dirty="0" err="1" smtClean="0">
                <a:solidFill>
                  <a:schemeClr val="tx1"/>
                </a:solidFill>
                <a:latin typeface="+mn-lt"/>
                <a:ea typeface="+mn-ea"/>
                <a:cs typeface="+mn-cs"/>
              </a:rPr>
              <a:t>behavior</a:t>
            </a:r>
            <a:r>
              <a:rPr lang="en-IN" sz="1200" b="0" i="0" u="none" strike="noStrike" kern="1200" baseline="0" dirty="0" smtClean="0">
                <a:solidFill>
                  <a:schemeClr val="tx1"/>
                </a:solidFill>
                <a:latin typeface="+mn-lt"/>
                <a:ea typeface="+mn-ea"/>
                <a:cs typeface="+mn-cs"/>
              </a:rPr>
              <a:t> to sit together, and unrelated </a:t>
            </a:r>
            <a:r>
              <a:rPr lang="en-IN" sz="1200" b="0" i="0" u="none" strike="noStrike" kern="1200" baseline="0" dirty="0" err="1" smtClean="0">
                <a:solidFill>
                  <a:schemeClr val="tx1"/>
                </a:solidFill>
                <a:latin typeface="+mn-lt"/>
                <a:ea typeface="+mn-ea"/>
                <a:cs typeface="+mn-cs"/>
              </a:rPr>
              <a:t>behavior</a:t>
            </a:r>
            <a:r>
              <a:rPr lang="en-IN" sz="1200" b="0" i="0" u="none" strike="noStrike" kern="1200" baseline="0" dirty="0" smtClean="0">
                <a:solidFill>
                  <a:schemeClr val="tx1"/>
                </a:solidFill>
                <a:latin typeface="+mn-lt"/>
                <a:ea typeface="+mn-ea"/>
                <a:cs typeface="+mn-cs"/>
              </a:rPr>
              <a:t> to sit elsewhere.</a:t>
            </a:r>
          </a:p>
          <a:p>
            <a:r>
              <a:rPr lang="en-IN" sz="1200" b="0" i="0" u="none" strike="noStrike" kern="1200" baseline="0" dirty="0" smtClean="0">
                <a:solidFill>
                  <a:schemeClr val="tx1"/>
                </a:solidFill>
                <a:latin typeface="+mn-lt"/>
                <a:ea typeface="+mn-ea"/>
                <a:cs typeface="+mn-cs"/>
              </a:rPr>
              <a:t>System design is all about </a:t>
            </a:r>
            <a:r>
              <a:rPr lang="en-IN" sz="1200" b="0" i="0" u="none" strike="noStrike" kern="1200" baseline="0" dirty="0" smtClean="0">
                <a:solidFill>
                  <a:schemeClr val="tx1"/>
                </a:solidFill>
                <a:latin typeface="+mn-lt"/>
                <a:ea typeface="+mn-ea"/>
                <a:cs typeface="+mn-cs"/>
              </a:rPr>
              <a:t>trade-offs</a:t>
            </a:r>
            <a:endParaRPr lang="en-IN" dirty="0"/>
          </a:p>
        </p:txBody>
      </p:sp>
      <p:sp>
        <p:nvSpPr>
          <p:cNvPr id="4" name="Slide Number Placeholder 3"/>
          <p:cNvSpPr>
            <a:spLocks noGrp="1"/>
          </p:cNvSpPr>
          <p:nvPr>
            <p:ph type="sldNum" sz="quarter" idx="10"/>
          </p:nvPr>
        </p:nvSpPr>
        <p:spPr/>
        <p:txBody>
          <a:bodyPr/>
          <a:lstStyle/>
          <a:p>
            <a:fld id="{76145F59-A3E1-495F-AB9B-D8DB96101E88}" type="slidenum">
              <a:rPr lang="en-IN" smtClean="0"/>
              <a:t>16</a:t>
            </a:fld>
            <a:endParaRPr lang="en-IN"/>
          </a:p>
        </p:txBody>
      </p:sp>
    </p:spTree>
    <p:extLst>
      <p:ext uri="{BB962C8B-B14F-4D97-AF65-F5344CB8AC3E}">
        <p14:creationId xmlns:p14="http://schemas.microsoft.com/office/powerpoint/2010/main" val="5679443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6145F59-A3E1-495F-AB9B-D8DB96101E88}" type="slidenum">
              <a:rPr lang="en-IN" smtClean="0"/>
              <a:t>17</a:t>
            </a:fld>
            <a:endParaRPr lang="en-IN"/>
          </a:p>
        </p:txBody>
      </p:sp>
    </p:spTree>
    <p:extLst>
      <p:ext uri="{BB962C8B-B14F-4D97-AF65-F5344CB8AC3E}">
        <p14:creationId xmlns:p14="http://schemas.microsoft.com/office/powerpoint/2010/main" val="34749774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6145F59-A3E1-495F-AB9B-D8DB96101E88}" type="slidenum">
              <a:rPr lang="en-IN" smtClean="0"/>
              <a:t>18</a:t>
            </a:fld>
            <a:endParaRPr lang="en-IN"/>
          </a:p>
        </p:txBody>
      </p:sp>
    </p:spTree>
    <p:extLst>
      <p:ext uri="{BB962C8B-B14F-4D97-AF65-F5344CB8AC3E}">
        <p14:creationId xmlns:p14="http://schemas.microsoft.com/office/powerpoint/2010/main" val="1575902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6145F59-A3E1-495F-AB9B-D8DB96101E88}" type="slidenum">
              <a:rPr lang="en-IN" smtClean="0"/>
              <a:t>19</a:t>
            </a:fld>
            <a:endParaRPr lang="en-IN"/>
          </a:p>
        </p:txBody>
      </p:sp>
    </p:spTree>
    <p:extLst>
      <p:ext uri="{BB962C8B-B14F-4D97-AF65-F5344CB8AC3E}">
        <p14:creationId xmlns:p14="http://schemas.microsoft.com/office/powerpoint/2010/main" val="1765717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Resilience</a:t>
            </a:r>
            <a:r>
              <a:rPr lang="en-IN" baseline="0" dirty="0" smtClean="0"/>
              <a:t> – One part of the service fails and whole application fails, so running application in spite of failures</a:t>
            </a:r>
          </a:p>
          <a:p>
            <a:r>
              <a:rPr lang="en-IN" baseline="0" dirty="0" smtClean="0"/>
              <a:t>Scaling – One part of application needs more resources and </a:t>
            </a:r>
            <a:r>
              <a:rPr lang="en-IN" baseline="0" dirty="0" err="1" smtClean="0"/>
              <a:t>scalling</a:t>
            </a:r>
            <a:r>
              <a:rPr lang="en-IN" baseline="0" dirty="0" smtClean="0"/>
              <a:t> is easy when </a:t>
            </a:r>
            <a:r>
              <a:rPr lang="en-IN" baseline="0" dirty="0" err="1" smtClean="0"/>
              <a:t>Microservices</a:t>
            </a:r>
            <a:endParaRPr lang="en-IN" baseline="0" dirty="0" smtClean="0"/>
          </a:p>
          <a:p>
            <a:r>
              <a:rPr lang="en-IN" baseline="0" dirty="0" smtClean="0"/>
              <a:t>Removing Rewriting Barrier – Technology can be changed easily if it is small for specific needs</a:t>
            </a:r>
          </a:p>
          <a:p>
            <a:endParaRPr lang="en-IN" dirty="0"/>
          </a:p>
        </p:txBody>
      </p:sp>
      <p:sp>
        <p:nvSpPr>
          <p:cNvPr id="4" name="Slide Number Placeholder 3"/>
          <p:cNvSpPr>
            <a:spLocks noGrp="1"/>
          </p:cNvSpPr>
          <p:nvPr>
            <p:ph type="sldNum" sz="quarter" idx="10"/>
          </p:nvPr>
        </p:nvSpPr>
        <p:spPr/>
        <p:txBody>
          <a:bodyPr/>
          <a:lstStyle/>
          <a:p>
            <a:fld id="{76145F59-A3E1-495F-AB9B-D8DB96101E88}" type="slidenum">
              <a:rPr lang="en-IN" smtClean="0"/>
              <a:t>2</a:t>
            </a:fld>
            <a:endParaRPr lang="en-IN"/>
          </a:p>
        </p:txBody>
      </p:sp>
    </p:spTree>
    <p:extLst>
      <p:ext uri="{BB962C8B-B14F-4D97-AF65-F5344CB8AC3E}">
        <p14:creationId xmlns:p14="http://schemas.microsoft.com/office/powerpoint/2010/main" val="8399903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smtClean="0">
                <a:solidFill>
                  <a:schemeClr val="tx1"/>
                </a:solidFill>
                <a:latin typeface="+mn-lt"/>
                <a:ea typeface="+mn-ea"/>
                <a:cs typeface="+mn-cs"/>
              </a:rPr>
              <a:t>A loosely coupled service knows as little as it needs to about the services with which it collaborates. This also means we probably want to limit the number of different types of calls from one service to another, because beyond the potential performance problem, chatty communication can lead to tight coupling.</a:t>
            </a:r>
          </a:p>
          <a:p>
            <a:endParaRPr lang="en-IN" sz="1200" b="0" i="0" u="none" strike="noStrike" kern="1200" baseline="0" dirty="0" smtClean="0">
              <a:solidFill>
                <a:schemeClr val="tx1"/>
              </a:solidFill>
              <a:latin typeface="+mn-lt"/>
              <a:ea typeface="+mn-ea"/>
              <a:cs typeface="+mn-cs"/>
            </a:endParaRPr>
          </a:p>
          <a:p>
            <a:r>
              <a:rPr lang="en-IN" sz="1200" b="0" i="0" u="none" strike="noStrike" kern="1200" baseline="0" dirty="0" smtClean="0">
                <a:solidFill>
                  <a:schemeClr val="tx1"/>
                </a:solidFill>
                <a:latin typeface="+mn-lt"/>
                <a:ea typeface="+mn-ea"/>
                <a:cs typeface="+mn-cs"/>
              </a:rPr>
              <a:t>We want related </a:t>
            </a:r>
            <a:r>
              <a:rPr lang="en-IN" sz="1200" b="0" i="0" u="none" strike="noStrike" kern="1200" baseline="0" dirty="0" err="1" smtClean="0">
                <a:solidFill>
                  <a:schemeClr val="tx1"/>
                </a:solidFill>
                <a:latin typeface="+mn-lt"/>
                <a:ea typeface="+mn-ea"/>
                <a:cs typeface="+mn-cs"/>
              </a:rPr>
              <a:t>behavior</a:t>
            </a:r>
            <a:r>
              <a:rPr lang="en-IN" sz="1200" b="0" i="0" u="none" strike="noStrike" kern="1200" baseline="0" dirty="0" smtClean="0">
                <a:solidFill>
                  <a:schemeClr val="tx1"/>
                </a:solidFill>
                <a:latin typeface="+mn-lt"/>
                <a:ea typeface="+mn-ea"/>
                <a:cs typeface="+mn-cs"/>
              </a:rPr>
              <a:t> to sit together, and unrelated </a:t>
            </a:r>
            <a:r>
              <a:rPr lang="en-IN" sz="1200" b="0" i="0" u="none" strike="noStrike" kern="1200" baseline="0" dirty="0" err="1" smtClean="0">
                <a:solidFill>
                  <a:schemeClr val="tx1"/>
                </a:solidFill>
                <a:latin typeface="+mn-lt"/>
                <a:ea typeface="+mn-ea"/>
                <a:cs typeface="+mn-cs"/>
              </a:rPr>
              <a:t>behavior</a:t>
            </a:r>
            <a:r>
              <a:rPr lang="en-IN" sz="1200" b="0" i="0" u="none" strike="noStrike" kern="1200" baseline="0" dirty="0" smtClean="0">
                <a:solidFill>
                  <a:schemeClr val="tx1"/>
                </a:solidFill>
                <a:latin typeface="+mn-lt"/>
                <a:ea typeface="+mn-ea"/>
                <a:cs typeface="+mn-cs"/>
              </a:rPr>
              <a:t> to sit elsewhere. </a:t>
            </a:r>
          </a:p>
          <a:p>
            <a:r>
              <a:rPr lang="en-IN" sz="1200" b="0" i="0" u="none" strike="noStrike" kern="1200" baseline="0" dirty="0" smtClean="0">
                <a:solidFill>
                  <a:schemeClr val="tx1"/>
                </a:solidFill>
                <a:latin typeface="+mn-lt"/>
                <a:ea typeface="+mn-ea"/>
                <a:cs typeface="+mn-cs"/>
              </a:rPr>
              <a:t>System design is all about trade-offs,</a:t>
            </a:r>
            <a:endParaRPr lang="en-IN" dirty="0"/>
          </a:p>
        </p:txBody>
      </p:sp>
      <p:sp>
        <p:nvSpPr>
          <p:cNvPr id="4" name="Slide Number Placeholder 3"/>
          <p:cNvSpPr>
            <a:spLocks noGrp="1"/>
          </p:cNvSpPr>
          <p:nvPr>
            <p:ph type="sldNum" sz="quarter" idx="10"/>
          </p:nvPr>
        </p:nvSpPr>
        <p:spPr/>
        <p:txBody>
          <a:bodyPr/>
          <a:lstStyle/>
          <a:p>
            <a:fld id="{76145F59-A3E1-495F-AB9B-D8DB96101E88}" type="slidenum">
              <a:rPr lang="en-IN" smtClean="0"/>
              <a:t>20</a:t>
            </a:fld>
            <a:endParaRPr lang="en-IN"/>
          </a:p>
        </p:txBody>
      </p:sp>
    </p:spTree>
    <p:extLst>
      <p:ext uri="{BB962C8B-B14F-4D97-AF65-F5344CB8AC3E}">
        <p14:creationId xmlns:p14="http://schemas.microsoft.com/office/powerpoint/2010/main" val="37303167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6145F59-A3E1-495F-AB9B-D8DB96101E88}" type="slidenum">
              <a:rPr lang="en-IN" smtClean="0"/>
              <a:t>21</a:t>
            </a:fld>
            <a:endParaRPr lang="en-IN"/>
          </a:p>
        </p:txBody>
      </p:sp>
    </p:spTree>
    <p:extLst>
      <p:ext uri="{BB962C8B-B14F-4D97-AF65-F5344CB8AC3E}">
        <p14:creationId xmlns:p14="http://schemas.microsoft.com/office/powerpoint/2010/main" val="41309331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Warehouse, finance, sales,</a:t>
            </a:r>
            <a:r>
              <a:rPr lang="en-IN" baseline="0" dirty="0" smtClean="0"/>
              <a:t> front desk</a:t>
            </a:r>
            <a:endParaRPr lang="en-IN" dirty="0"/>
          </a:p>
        </p:txBody>
      </p:sp>
      <p:sp>
        <p:nvSpPr>
          <p:cNvPr id="4" name="Slide Number Placeholder 3"/>
          <p:cNvSpPr>
            <a:spLocks noGrp="1"/>
          </p:cNvSpPr>
          <p:nvPr>
            <p:ph type="sldNum" sz="quarter" idx="10"/>
          </p:nvPr>
        </p:nvSpPr>
        <p:spPr/>
        <p:txBody>
          <a:bodyPr/>
          <a:lstStyle/>
          <a:p>
            <a:fld id="{76145F59-A3E1-495F-AB9B-D8DB96101E88}" type="slidenum">
              <a:rPr lang="en-IN" smtClean="0"/>
              <a:t>22</a:t>
            </a:fld>
            <a:endParaRPr lang="en-IN"/>
          </a:p>
        </p:txBody>
      </p:sp>
    </p:spTree>
    <p:extLst>
      <p:ext uri="{BB962C8B-B14F-4D97-AF65-F5344CB8AC3E}">
        <p14:creationId xmlns:p14="http://schemas.microsoft.com/office/powerpoint/2010/main" val="2287362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6145F59-A3E1-495F-AB9B-D8DB96101E88}" type="slidenum">
              <a:rPr lang="en-IN" smtClean="0"/>
              <a:t>23</a:t>
            </a:fld>
            <a:endParaRPr lang="en-IN"/>
          </a:p>
        </p:txBody>
      </p:sp>
    </p:spTree>
    <p:extLst>
      <p:ext uri="{BB962C8B-B14F-4D97-AF65-F5344CB8AC3E}">
        <p14:creationId xmlns:p14="http://schemas.microsoft.com/office/powerpoint/2010/main" val="13569200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6145F59-A3E1-495F-AB9B-D8DB96101E88}" type="slidenum">
              <a:rPr lang="en-IN" smtClean="0"/>
              <a:t>24</a:t>
            </a:fld>
            <a:endParaRPr lang="en-IN"/>
          </a:p>
        </p:txBody>
      </p:sp>
    </p:spTree>
    <p:extLst>
      <p:ext uri="{BB962C8B-B14F-4D97-AF65-F5344CB8AC3E}">
        <p14:creationId xmlns:p14="http://schemas.microsoft.com/office/powerpoint/2010/main" val="1205113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76145F59-A3E1-495F-AB9B-D8DB96101E88}" type="slidenum">
              <a:rPr lang="en-IN" smtClean="0"/>
              <a:t>25</a:t>
            </a:fld>
            <a:endParaRPr lang="en-IN"/>
          </a:p>
        </p:txBody>
      </p:sp>
    </p:spTree>
    <p:extLst>
      <p:ext uri="{BB962C8B-B14F-4D97-AF65-F5344CB8AC3E}">
        <p14:creationId xmlns:p14="http://schemas.microsoft.com/office/powerpoint/2010/main" val="37643255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smtClean="0">
                <a:solidFill>
                  <a:schemeClr val="accent2"/>
                </a:solidFill>
              </a:rPr>
              <a:t>Technology heterogeneity</a:t>
            </a:r>
            <a:r>
              <a:rPr lang="en-IN" sz="1200" baseline="0" dirty="0" smtClean="0">
                <a:solidFill>
                  <a:schemeClr val="accent2"/>
                </a:solidFill>
              </a:rPr>
              <a:t> - </a:t>
            </a:r>
            <a:r>
              <a:rPr lang="en-IN" sz="1200" b="0" i="0" u="none" strike="noStrike" kern="1200" baseline="0" dirty="0" smtClean="0">
                <a:solidFill>
                  <a:schemeClr val="tx1"/>
                </a:solidFill>
                <a:latin typeface="+mn-lt"/>
                <a:ea typeface="+mn-ea"/>
                <a:cs typeface="+mn-cs"/>
              </a:rPr>
              <a:t> The library typically has to be in the same language, or at the very least run on the same platform.</a:t>
            </a:r>
            <a:endParaRPr lang="en-IN" dirty="0"/>
          </a:p>
        </p:txBody>
      </p:sp>
      <p:sp>
        <p:nvSpPr>
          <p:cNvPr id="4" name="Slide Number Placeholder 3"/>
          <p:cNvSpPr>
            <a:spLocks noGrp="1"/>
          </p:cNvSpPr>
          <p:nvPr>
            <p:ph type="sldNum" sz="quarter" idx="10"/>
          </p:nvPr>
        </p:nvSpPr>
        <p:spPr/>
        <p:txBody>
          <a:bodyPr/>
          <a:lstStyle/>
          <a:p>
            <a:fld id="{76145F59-A3E1-495F-AB9B-D8DB96101E88}" type="slidenum">
              <a:rPr lang="en-IN" smtClean="0"/>
              <a:t>26</a:t>
            </a:fld>
            <a:endParaRPr lang="en-IN"/>
          </a:p>
        </p:txBody>
      </p:sp>
    </p:spTree>
    <p:extLst>
      <p:ext uri="{BB962C8B-B14F-4D97-AF65-F5344CB8AC3E}">
        <p14:creationId xmlns:p14="http://schemas.microsoft.com/office/powerpoint/2010/main" val="25611664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76145F59-A3E1-495F-AB9B-D8DB96101E88}" type="slidenum">
              <a:rPr lang="en-IN" smtClean="0"/>
              <a:t>27</a:t>
            </a:fld>
            <a:endParaRPr lang="en-IN"/>
          </a:p>
        </p:txBody>
      </p:sp>
    </p:spTree>
    <p:extLst>
      <p:ext uri="{BB962C8B-B14F-4D97-AF65-F5344CB8AC3E}">
        <p14:creationId xmlns:p14="http://schemas.microsoft.com/office/powerpoint/2010/main" val="15966756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smtClean="0">
                <a:solidFill>
                  <a:schemeClr val="tx1"/>
                </a:solidFill>
                <a:latin typeface="+mn-lt"/>
                <a:ea typeface="+mn-ea"/>
                <a:cs typeface="+mn-cs"/>
              </a:rPr>
              <a:t>These capabilities may require the interchange of information — shared models — but I have seen too often that thinking about </a:t>
            </a:r>
            <a:r>
              <a:rPr lang="en-IN" sz="1200" b="0" i="1" u="none" strike="noStrike" kern="1200" baseline="0" dirty="0" smtClean="0">
                <a:solidFill>
                  <a:schemeClr val="tx1"/>
                </a:solidFill>
                <a:latin typeface="+mn-lt"/>
                <a:ea typeface="+mn-ea"/>
                <a:cs typeface="+mn-cs"/>
              </a:rPr>
              <a:t>data </a:t>
            </a:r>
            <a:r>
              <a:rPr lang="en-IN" sz="1200" b="0" i="0" u="none" strike="noStrike" kern="1200" baseline="0" dirty="0" smtClean="0">
                <a:solidFill>
                  <a:schemeClr val="tx1"/>
                </a:solidFill>
                <a:latin typeface="+mn-lt"/>
                <a:ea typeface="+mn-ea"/>
                <a:cs typeface="+mn-cs"/>
              </a:rPr>
              <a:t>leads to </a:t>
            </a:r>
            <a:r>
              <a:rPr lang="en-IN" sz="1200" b="0" i="0" u="none" strike="noStrike" kern="1200" baseline="0" dirty="0" err="1" smtClean="0">
                <a:solidFill>
                  <a:schemeClr val="tx1"/>
                </a:solidFill>
                <a:latin typeface="+mn-lt"/>
                <a:ea typeface="+mn-ea"/>
                <a:cs typeface="+mn-cs"/>
              </a:rPr>
              <a:t>anemic</a:t>
            </a:r>
            <a:r>
              <a:rPr lang="en-IN" sz="1200" b="0" i="0" u="none" strike="noStrike" kern="1200" baseline="0" dirty="0" smtClean="0">
                <a:solidFill>
                  <a:schemeClr val="tx1"/>
                </a:solidFill>
                <a:latin typeface="+mn-lt"/>
                <a:ea typeface="+mn-ea"/>
                <a:cs typeface="+mn-cs"/>
              </a:rPr>
              <a:t>, CRUD-based (create, read, update, delete) services. So ask first “What does this context do?”, and then “So what data does it need to do that?” When </a:t>
            </a:r>
            <a:r>
              <a:rPr lang="en-IN" sz="1200" b="0" i="0" u="none" strike="noStrike" kern="1200" baseline="0" dirty="0" err="1" smtClean="0">
                <a:solidFill>
                  <a:schemeClr val="tx1"/>
                </a:solidFill>
                <a:latin typeface="+mn-lt"/>
                <a:ea typeface="+mn-ea"/>
                <a:cs typeface="+mn-cs"/>
              </a:rPr>
              <a:t>modeled</a:t>
            </a:r>
            <a:r>
              <a:rPr lang="en-IN" sz="1200" b="0" i="0" u="none" strike="noStrike" kern="1200" baseline="0" dirty="0" smtClean="0">
                <a:solidFill>
                  <a:schemeClr val="tx1"/>
                </a:solidFill>
                <a:latin typeface="+mn-lt"/>
                <a:ea typeface="+mn-ea"/>
                <a:cs typeface="+mn-cs"/>
              </a:rPr>
              <a:t> as services, these  capabilities become the key operations that will be exposed over the wire to other collaborators.</a:t>
            </a:r>
          </a:p>
          <a:p>
            <a:endParaRPr lang="en-IN" sz="1200" b="0" i="0" u="none" strike="noStrike"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smtClean="0">
                <a:solidFill>
                  <a:schemeClr val="accent2"/>
                </a:solidFill>
              </a:rPr>
              <a:t>Communication in Terms of Business Concepts - </a:t>
            </a:r>
            <a:r>
              <a:rPr lang="en-IN" sz="1200" b="0" i="0" u="none" strike="noStrike" kern="1200" baseline="0" dirty="0" smtClean="0">
                <a:solidFill>
                  <a:schemeClr val="tx1"/>
                </a:solidFill>
                <a:latin typeface="+mn-lt"/>
                <a:ea typeface="+mn-ea"/>
                <a:cs typeface="+mn-cs"/>
              </a:rPr>
              <a:t> It’s also important to think of the communication between these </a:t>
            </a:r>
            <a:r>
              <a:rPr lang="en-IN" sz="1200" b="0" i="0" u="none" strike="noStrike" kern="1200" baseline="0" dirty="0" err="1" smtClean="0">
                <a:solidFill>
                  <a:schemeClr val="tx1"/>
                </a:solidFill>
                <a:latin typeface="+mn-lt"/>
                <a:ea typeface="+mn-ea"/>
                <a:cs typeface="+mn-cs"/>
              </a:rPr>
              <a:t>microservices</a:t>
            </a:r>
            <a:r>
              <a:rPr lang="en-IN" sz="1200" b="0" i="0" u="none" strike="noStrike" kern="1200" baseline="0" dirty="0" smtClean="0">
                <a:solidFill>
                  <a:schemeClr val="tx1"/>
                </a:solidFill>
                <a:latin typeface="+mn-lt"/>
                <a:ea typeface="+mn-ea"/>
                <a:cs typeface="+mn-cs"/>
              </a:rPr>
              <a:t> in terms of the same business concepts.</a:t>
            </a:r>
            <a:endParaRPr lang="en-IN" dirty="0"/>
          </a:p>
        </p:txBody>
      </p:sp>
      <p:sp>
        <p:nvSpPr>
          <p:cNvPr id="4" name="Slide Number Placeholder 3"/>
          <p:cNvSpPr>
            <a:spLocks noGrp="1"/>
          </p:cNvSpPr>
          <p:nvPr>
            <p:ph type="sldNum" sz="quarter" idx="10"/>
          </p:nvPr>
        </p:nvSpPr>
        <p:spPr/>
        <p:txBody>
          <a:bodyPr/>
          <a:lstStyle/>
          <a:p>
            <a:fld id="{76145F59-A3E1-495F-AB9B-D8DB96101E88}" type="slidenum">
              <a:rPr lang="en-IN" smtClean="0"/>
              <a:t>28</a:t>
            </a:fld>
            <a:endParaRPr lang="en-IN"/>
          </a:p>
        </p:txBody>
      </p:sp>
    </p:spTree>
    <p:extLst>
      <p:ext uri="{BB962C8B-B14F-4D97-AF65-F5344CB8AC3E}">
        <p14:creationId xmlns:p14="http://schemas.microsoft.com/office/powerpoint/2010/main" val="34295264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smtClean="0">
                <a:solidFill>
                  <a:schemeClr val="tx1"/>
                </a:solidFill>
                <a:latin typeface="+mn-lt"/>
                <a:ea typeface="+mn-ea"/>
                <a:cs typeface="+mn-cs"/>
              </a:rPr>
              <a:t>Technology Agnostic - Avoiding integration technology that dictates what technology stacks we can use to implement our Microservices. Ready shift to java or databases based on requirement</a:t>
            </a:r>
          </a:p>
          <a:p>
            <a:endParaRPr lang="en-IN" dirty="0"/>
          </a:p>
        </p:txBody>
      </p:sp>
      <p:sp>
        <p:nvSpPr>
          <p:cNvPr id="4" name="Slide Number Placeholder 3"/>
          <p:cNvSpPr>
            <a:spLocks noGrp="1"/>
          </p:cNvSpPr>
          <p:nvPr>
            <p:ph type="sldNum" sz="quarter" idx="10"/>
          </p:nvPr>
        </p:nvSpPr>
        <p:spPr/>
        <p:txBody>
          <a:bodyPr/>
          <a:lstStyle/>
          <a:p>
            <a:fld id="{76145F59-A3E1-495F-AB9B-D8DB96101E88}" type="slidenum">
              <a:rPr lang="en-IN" smtClean="0"/>
              <a:t>29</a:t>
            </a:fld>
            <a:endParaRPr lang="en-IN"/>
          </a:p>
        </p:txBody>
      </p:sp>
    </p:spTree>
    <p:extLst>
      <p:ext uri="{BB962C8B-B14F-4D97-AF65-F5344CB8AC3E}">
        <p14:creationId xmlns:p14="http://schemas.microsoft.com/office/powerpoint/2010/main" val="33036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aseline="0" dirty="0" smtClean="0"/>
              <a:t>Composability - </a:t>
            </a:r>
            <a:r>
              <a:rPr lang="en-IN" dirty="0" smtClean="0"/>
              <a:t>a </a:t>
            </a:r>
            <a:r>
              <a:rPr lang="en-IN" dirty="0" smtClean="0">
                <a:hlinkClick r:id="rId3" tooltip="System design"/>
              </a:rPr>
              <a:t>system design</a:t>
            </a:r>
            <a:r>
              <a:rPr lang="en-IN" dirty="0" smtClean="0"/>
              <a:t> principle that deals with the inter-relationships of components. essential features - self-</a:t>
            </a:r>
            <a:r>
              <a:rPr lang="en-IN" dirty="0" err="1" smtClean="0"/>
              <a:t>contained,Stateless</a:t>
            </a:r>
            <a:endParaRPr lang="en-IN" dirty="0" smtClean="0"/>
          </a:p>
          <a:p>
            <a:endParaRPr lang="en-IN" dirty="0"/>
          </a:p>
        </p:txBody>
      </p:sp>
      <p:sp>
        <p:nvSpPr>
          <p:cNvPr id="4" name="Slide Number Placeholder 3"/>
          <p:cNvSpPr>
            <a:spLocks noGrp="1"/>
          </p:cNvSpPr>
          <p:nvPr>
            <p:ph type="sldNum" sz="quarter" idx="10"/>
          </p:nvPr>
        </p:nvSpPr>
        <p:spPr/>
        <p:txBody>
          <a:bodyPr/>
          <a:lstStyle/>
          <a:p>
            <a:fld id="{76145F59-A3E1-495F-AB9B-D8DB96101E88}" type="slidenum">
              <a:rPr lang="en-IN" smtClean="0"/>
              <a:t>3</a:t>
            </a:fld>
            <a:endParaRPr lang="en-IN"/>
          </a:p>
        </p:txBody>
      </p:sp>
    </p:spTree>
    <p:extLst>
      <p:ext uri="{BB962C8B-B14F-4D97-AF65-F5344CB8AC3E}">
        <p14:creationId xmlns:p14="http://schemas.microsoft.com/office/powerpoint/2010/main" val="15860869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smtClean="0">
                <a:solidFill>
                  <a:schemeClr val="tx1"/>
                </a:solidFill>
                <a:latin typeface="+mn-lt"/>
                <a:ea typeface="+mn-ea"/>
                <a:cs typeface="+mn-cs"/>
              </a:rPr>
              <a:t>Remember when we talked about the core principles behind good </a:t>
            </a:r>
            <a:r>
              <a:rPr lang="en-IN" sz="1200" b="0" i="0" u="none" strike="noStrike" kern="1200" baseline="0" dirty="0" err="1" smtClean="0">
                <a:solidFill>
                  <a:schemeClr val="tx1"/>
                </a:solidFill>
                <a:latin typeface="+mn-lt"/>
                <a:ea typeface="+mn-ea"/>
                <a:cs typeface="+mn-cs"/>
              </a:rPr>
              <a:t>microservices</a:t>
            </a:r>
            <a:r>
              <a:rPr lang="en-IN" sz="1200" b="0" i="0" u="none" strike="noStrike" kern="1200" baseline="0" dirty="0" smtClean="0">
                <a:solidFill>
                  <a:schemeClr val="tx1"/>
                </a:solidFill>
                <a:latin typeface="+mn-lt"/>
                <a:ea typeface="+mn-ea"/>
                <a:cs typeface="+mn-cs"/>
              </a:rPr>
              <a:t>? Strong cohesion and loose coupling — with database integration, we lose both things. Database integration makes it easy for services to share data, but does nothing about </a:t>
            </a:r>
            <a:r>
              <a:rPr lang="en-IN" sz="1200" b="0" i="1" u="none" strike="noStrike" kern="1200" baseline="0" dirty="0" smtClean="0">
                <a:solidFill>
                  <a:schemeClr val="tx1"/>
                </a:solidFill>
                <a:latin typeface="+mn-lt"/>
                <a:ea typeface="+mn-ea"/>
                <a:cs typeface="+mn-cs"/>
              </a:rPr>
              <a:t>sharing </a:t>
            </a:r>
            <a:r>
              <a:rPr lang="en-IN" sz="1200" b="0" i="1" u="none" strike="noStrike" kern="1200" baseline="0" dirty="0" err="1" smtClean="0">
                <a:solidFill>
                  <a:schemeClr val="tx1"/>
                </a:solidFill>
                <a:latin typeface="+mn-lt"/>
                <a:ea typeface="+mn-ea"/>
                <a:cs typeface="+mn-cs"/>
              </a:rPr>
              <a:t>behavior</a:t>
            </a:r>
            <a:r>
              <a:rPr lang="en-IN" sz="1200" b="0" i="0" u="none" strike="noStrike" kern="1200" baseline="0" dirty="0" smtClean="0">
                <a:solidFill>
                  <a:schemeClr val="tx1"/>
                </a:solidFill>
                <a:latin typeface="+mn-lt"/>
                <a:ea typeface="+mn-ea"/>
                <a:cs typeface="+mn-cs"/>
              </a:rPr>
              <a:t>.</a:t>
            </a:r>
          </a:p>
          <a:p>
            <a:endParaRPr lang="en-IN" dirty="0"/>
          </a:p>
        </p:txBody>
      </p:sp>
      <p:sp>
        <p:nvSpPr>
          <p:cNvPr id="4" name="Slide Number Placeholder 3"/>
          <p:cNvSpPr>
            <a:spLocks noGrp="1"/>
          </p:cNvSpPr>
          <p:nvPr>
            <p:ph type="sldNum" sz="quarter" idx="10"/>
          </p:nvPr>
        </p:nvSpPr>
        <p:spPr/>
        <p:txBody>
          <a:bodyPr/>
          <a:lstStyle/>
          <a:p>
            <a:fld id="{76145F59-A3E1-495F-AB9B-D8DB96101E88}" type="slidenum">
              <a:rPr lang="en-IN" smtClean="0"/>
              <a:t>30</a:t>
            </a:fld>
            <a:endParaRPr lang="en-IN"/>
          </a:p>
        </p:txBody>
      </p:sp>
    </p:spTree>
    <p:extLst>
      <p:ext uri="{BB962C8B-B14F-4D97-AF65-F5344CB8AC3E}">
        <p14:creationId xmlns:p14="http://schemas.microsoft.com/office/powerpoint/2010/main" val="4409992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smtClean="0">
                <a:solidFill>
                  <a:schemeClr val="tx1"/>
                </a:solidFill>
                <a:latin typeface="+mn-lt"/>
                <a:ea typeface="+mn-ea"/>
                <a:cs typeface="+mn-cs"/>
              </a:rPr>
              <a:t>The downside to this orchestration approach is that the customer service can become too much of a central governing authority. It can become the hub in the middle of a web, and a central point where logic starts to live. I have seen this approach result in a small number of smart “god” services telling </a:t>
            </a:r>
            <a:r>
              <a:rPr lang="en-IN" sz="1200" b="0" i="0" u="none" strike="noStrike" kern="1200" baseline="0" dirty="0" err="1" smtClean="0">
                <a:solidFill>
                  <a:schemeClr val="tx1"/>
                </a:solidFill>
                <a:latin typeface="+mn-lt"/>
                <a:ea typeface="+mn-ea"/>
                <a:cs typeface="+mn-cs"/>
              </a:rPr>
              <a:t>anemic</a:t>
            </a:r>
            <a:r>
              <a:rPr lang="en-IN" sz="1200" b="0" i="0" u="none" strike="noStrike" kern="1200" baseline="0" dirty="0" smtClean="0">
                <a:solidFill>
                  <a:schemeClr val="tx1"/>
                </a:solidFill>
                <a:latin typeface="+mn-lt"/>
                <a:ea typeface="+mn-ea"/>
                <a:cs typeface="+mn-cs"/>
              </a:rPr>
              <a:t> CRUD-based services what to do. </a:t>
            </a:r>
          </a:p>
          <a:p>
            <a:endParaRPr lang="en-IN" dirty="0" smtClean="0"/>
          </a:p>
        </p:txBody>
      </p:sp>
      <p:sp>
        <p:nvSpPr>
          <p:cNvPr id="4" name="Slide Number Placeholder 3"/>
          <p:cNvSpPr>
            <a:spLocks noGrp="1"/>
          </p:cNvSpPr>
          <p:nvPr>
            <p:ph type="sldNum" sz="quarter" idx="10"/>
          </p:nvPr>
        </p:nvSpPr>
        <p:spPr/>
        <p:txBody>
          <a:bodyPr/>
          <a:lstStyle/>
          <a:p>
            <a:fld id="{76145F59-A3E1-495F-AB9B-D8DB96101E88}" type="slidenum">
              <a:rPr lang="en-IN" smtClean="0"/>
              <a:t>31</a:t>
            </a:fld>
            <a:endParaRPr lang="en-IN"/>
          </a:p>
        </p:txBody>
      </p:sp>
    </p:spTree>
    <p:extLst>
      <p:ext uri="{BB962C8B-B14F-4D97-AF65-F5344CB8AC3E}">
        <p14:creationId xmlns:p14="http://schemas.microsoft.com/office/powerpoint/2010/main" val="4175568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Services should be</a:t>
            </a:r>
            <a:r>
              <a:rPr lang="en-IN" baseline="0" dirty="0" smtClean="0"/>
              <a:t> dumb</a:t>
            </a:r>
          </a:p>
          <a:p>
            <a:endParaRPr lang="en-IN" baseline="0" dirty="0" smtClean="0"/>
          </a:p>
          <a:p>
            <a:r>
              <a:rPr lang="en-IN" sz="1200" b="0" i="0" u="none" strike="noStrike" kern="1200" baseline="0" dirty="0" smtClean="0">
                <a:solidFill>
                  <a:schemeClr val="tx1"/>
                </a:solidFill>
                <a:latin typeface="+mn-lt"/>
                <a:ea typeface="+mn-ea"/>
                <a:cs typeface="+mn-cs"/>
              </a:rPr>
              <a:t>With a choreographed approach, we could instead just have the customer service emit an event in an asynchronous manner</a:t>
            </a:r>
            <a:endParaRPr lang="en-IN" dirty="0" smtClean="0"/>
          </a:p>
          <a:p>
            <a:endParaRPr lang="en-IN" dirty="0" smtClean="0"/>
          </a:p>
        </p:txBody>
      </p:sp>
      <p:sp>
        <p:nvSpPr>
          <p:cNvPr id="4" name="Slide Number Placeholder 3"/>
          <p:cNvSpPr>
            <a:spLocks noGrp="1"/>
          </p:cNvSpPr>
          <p:nvPr>
            <p:ph type="sldNum" sz="quarter" idx="10"/>
          </p:nvPr>
        </p:nvSpPr>
        <p:spPr/>
        <p:txBody>
          <a:bodyPr/>
          <a:lstStyle/>
          <a:p>
            <a:fld id="{76145F59-A3E1-495F-AB9B-D8DB96101E88}" type="slidenum">
              <a:rPr lang="en-IN" smtClean="0"/>
              <a:t>32</a:t>
            </a:fld>
            <a:endParaRPr lang="en-IN"/>
          </a:p>
        </p:txBody>
      </p:sp>
    </p:spTree>
    <p:extLst>
      <p:ext uri="{BB962C8B-B14F-4D97-AF65-F5344CB8AC3E}">
        <p14:creationId xmlns:p14="http://schemas.microsoft.com/office/powerpoint/2010/main" val="22109722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smtClean="0">
                <a:solidFill>
                  <a:schemeClr val="tx1"/>
                </a:solidFill>
                <a:latin typeface="+mn-lt"/>
                <a:ea typeface="+mn-ea"/>
                <a:cs typeface="+mn-cs"/>
              </a:rPr>
              <a:t>O</a:t>
            </a:r>
            <a:r>
              <a:rPr lang="en-IN" sz="1200" b="0" i="0" u="none" strike="noStrike" kern="1200" baseline="0" smtClean="0">
                <a:solidFill>
                  <a:schemeClr val="tx1"/>
                </a:solidFill>
                <a:latin typeface="+mn-lt"/>
                <a:ea typeface="+mn-ea"/>
                <a:cs typeface="+mn-cs"/>
              </a:rPr>
              <a:t>rganizational </a:t>
            </a:r>
            <a:r>
              <a:rPr lang="en-IN" sz="1200" b="0" i="0" u="none" strike="noStrike" kern="1200" baseline="0" dirty="0" smtClean="0">
                <a:solidFill>
                  <a:schemeClr val="tx1"/>
                </a:solidFill>
                <a:latin typeface="+mn-lt"/>
                <a:ea typeface="+mn-ea"/>
                <a:cs typeface="+mn-cs"/>
              </a:rPr>
              <a:t>issues to consider as well</a:t>
            </a:r>
          </a:p>
          <a:p>
            <a:r>
              <a:rPr lang="en-IN" sz="1200" b="0" i="0" u="none" strike="noStrike" kern="1200" baseline="0" dirty="0" smtClean="0">
                <a:solidFill>
                  <a:schemeClr val="tx1"/>
                </a:solidFill>
                <a:latin typeface="+mn-lt"/>
                <a:ea typeface="+mn-ea"/>
                <a:cs typeface="+mn-cs"/>
              </a:rPr>
              <a:t>Explain </a:t>
            </a:r>
            <a:r>
              <a:rPr lang="en-IN" sz="1200" b="0" i="0" u="none" strike="noStrike" kern="1200" baseline="0" dirty="0" err="1" smtClean="0">
                <a:solidFill>
                  <a:schemeClr val="tx1"/>
                </a:solidFill>
                <a:latin typeface="+mn-lt"/>
                <a:ea typeface="+mn-ea"/>
                <a:cs typeface="+mn-cs"/>
              </a:rPr>
              <a:t>moore’s</a:t>
            </a:r>
            <a:r>
              <a:rPr lang="en-IN" sz="1200" b="0" i="0" u="none" strike="noStrike" kern="1200" baseline="0" dirty="0" smtClean="0">
                <a:solidFill>
                  <a:schemeClr val="tx1"/>
                </a:solidFill>
                <a:latin typeface="+mn-lt"/>
                <a:ea typeface="+mn-ea"/>
                <a:cs typeface="+mn-cs"/>
              </a:rPr>
              <a:t> law </a:t>
            </a:r>
          </a:p>
          <a:p>
            <a:r>
              <a:rPr lang="en-IN" sz="1200" b="0" i="1" u="none" strike="noStrike" kern="1200" baseline="0" dirty="0" smtClean="0">
                <a:solidFill>
                  <a:schemeClr val="tx1"/>
                </a:solidFill>
                <a:latin typeface="+mn-lt"/>
                <a:ea typeface="+mn-ea"/>
                <a:cs typeface="+mn-cs"/>
              </a:rPr>
              <a:t>two-pizza teams</a:t>
            </a:r>
          </a:p>
          <a:p>
            <a:r>
              <a:rPr lang="en-IN" sz="1200" b="0" i="0" u="none" strike="noStrike" kern="1200" baseline="0" dirty="0" smtClean="0">
                <a:solidFill>
                  <a:schemeClr val="tx1"/>
                </a:solidFill>
                <a:latin typeface="+mn-lt"/>
                <a:ea typeface="+mn-ea"/>
                <a:cs typeface="+mn-cs"/>
              </a:rPr>
              <a:t>owning the whole lifecycle of their services</a:t>
            </a:r>
          </a:p>
          <a:p>
            <a:r>
              <a:rPr lang="en-IN" b="1" dirty="0" smtClean="0"/>
              <a:t>Explain how about three</a:t>
            </a:r>
            <a:r>
              <a:rPr lang="en-IN" b="1" baseline="0" dirty="0" smtClean="0"/>
              <a:t> tier architecture and Microservices fits here </a:t>
            </a:r>
            <a:r>
              <a:rPr lang="en-IN" b="1" baseline="0" dirty="0" err="1" smtClean="0"/>
              <a:t>wrt</a:t>
            </a:r>
            <a:r>
              <a:rPr lang="en-IN" b="1" baseline="0" dirty="0" smtClean="0"/>
              <a:t> to teams</a:t>
            </a:r>
          </a:p>
          <a:p>
            <a:endParaRPr lang="en-IN" b="1" dirty="0" smtClean="0"/>
          </a:p>
        </p:txBody>
      </p:sp>
      <p:sp>
        <p:nvSpPr>
          <p:cNvPr id="4" name="Slide Number Placeholder 3"/>
          <p:cNvSpPr>
            <a:spLocks noGrp="1"/>
          </p:cNvSpPr>
          <p:nvPr>
            <p:ph type="sldNum" sz="quarter" idx="10"/>
          </p:nvPr>
        </p:nvSpPr>
        <p:spPr/>
        <p:txBody>
          <a:bodyPr/>
          <a:lstStyle/>
          <a:p>
            <a:fld id="{76145F59-A3E1-495F-AB9B-D8DB96101E88}" type="slidenum">
              <a:rPr lang="en-IN" smtClean="0"/>
              <a:t>33</a:t>
            </a:fld>
            <a:endParaRPr lang="en-IN"/>
          </a:p>
        </p:txBody>
      </p:sp>
    </p:spTree>
    <p:extLst>
      <p:ext uri="{BB962C8B-B14F-4D97-AF65-F5344CB8AC3E}">
        <p14:creationId xmlns:p14="http://schemas.microsoft.com/office/powerpoint/2010/main" val="5281943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6145F59-A3E1-495F-AB9B-D8DB96101E88}" type="slidenum">
              <a:rPr lang="en-IN" smtClean="0"/>
              <a:t>34</a:t>
            </a:fld>
            <a:endParaRPr lang="en-IN"/>
          </a:p>
        </p:txBody>
      </p:sp>
    </p:spTree>
    <p:extLst>
      <p:ext uri="{BB962C8B-B14F-4D97-AF65-F5344CB8AC3E}">
        <p14:creationId xmlns:p14="http://schemas.microsoft.com/office/powerpoint/2010/main" val="36191830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6145F59-A3E1-495F-AB9B-D8DB96101E88}" type="slidenum">
              <a:rPr lang="en-IN" smtClean="0"/>
              <a:t>4</a:t>
            </a:fld>
            <a:endParaRPr lang="en-IN"/>
          </a:p>
        </p:txBody>
      </p:sp>
    </p:spTree>
    <p:extLst>
      <p:ext uri="{BB962C8B-B14F-4D97-AF65-F5344CB8AC3E}">
        <p14:creationId xmlns:p14="http://schemas.microsoft.com/office/powerpoint/2010/main" val="3168259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aseline="0" dirty="0" smtClean="0"/>
              <a:t>Composability - </a:t>
            </a:r>
            <a:r>
              <a:rPr lang="en-IN" dirty="0" smtClean="0"/>
              <a:t>a </a:t>
            </a:r>
            <a:r>
              <a:rPr lang="en-IN" dirty="0" smtClean="0">
                <a:hlinkClick r:id="rId3" tooltip="System design"/>
              </a:rPr>
              <a:t>system design</a:t>
            </a:r>
            <a:r>
              <a:rPr lang="en-IN" dirty="0" smtClean="0"/>
              <a:t> principle that deals with the inter-relationships of components. essential features - self-contained, Stateless</a:t>
            </a:r>
          </a:p>
          <a:p>
            <a:endParaRPr lang="en-IN" dirty="0"/>
          </a:p>
        </p:txBody>
      </p:sp>
      <p:sp>
        <p:nvSpPr>
          <p:cNvPr id="4" name="Slide Number Placeholder 3"/>
          <p:cNvSpPr>
            <a:spLocks noGrp="1"/>
          </p:cNvSpPr>
          <p:nvPr>
            <p:ph type="sldNum" sz="quarter" idx="10"/>
          </p:nvPr>
        </p:nvSpPr>
        <p:spPr/>
        <p:txBody>
          <a:bodyPr/>
          <a:lstStyle/>
          <a:p>
            <a:fld id="{76145F59-A3E1-495F-AB9B-D8DB96101E88}" type="slidenum">
              <a:rPr lang="en-IN" smtClean="0"/>
              <a:t>5</a:t>
            </a:fld>
            <a:endParaRPr lang="en-IN"/>
          </a:p>
        </p:txBody>
      </p:sp>
    </p:spTree>
    <p:extLst>
      <p:ext uri="{BB962C8B-B14F-4D97-AF65-F5344CB8AC3E}">
        <p14:creationId xmlns:p14="http://schemas.microsoft.com/office/powerpoint/2010/main" val="23829002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6145F59-A3E1-495F-AB9B-D8DB96101E88}" type="slidenum">
              <a:rPr lang="en-IN" smtClean="0"/>
              <a:t>6</a:t>
            </a:fld>
            <a:endParaRPr lang="en-IN"/>
          </a:p>
        </p:txBody>
      </p:sp>
    </p:spTree>
    <p:extLst>
      <p:ext uri="{BB962C8B-B14F-4D97-AF65-F5344CB8AC3E}">
        <p14:creationId xmlns:p14="http://schemas.microsoft.com/office/powerpoint/2010/main" val="29063135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smtClean="0">
                <a:solidFill>
                  <a:schemeClr val="tx1"/>
                </a:solidFill>
                <a:latin typeface="+mn-lt"/>
                <a:ea typeface="+mn-ea"/>
                <a:cs typeface="+mn-cs"/>
              </a:rPr>
              <a:t>Gather together those things that change for the same reason, and separate those things that change for different reasons</a:t>
            </a:r>
            <a:endParaRPr lang="en-IN" dirty="0"/>
          </a:p>
        </p:txBody>
      </p:sp>
      <p:sp>
        <p:nvSpPr>
          <p:cNvPr id="4" name="Slide Number Placeholder 3"/>
          <p:cNvSpPr>
            <a:spLocks noGrp="1"/>
          </p:cNvSpPr>
          <p:nvPr>
            <p:ph type="sldNum" sz="quarter" idx="10"/>
          </p:nvPr>
        </p:nvSpPr>
        <p:spPr/>
        <p:txBody>
          <a:bodyPr/>
          <a:lstStyle/>
          <a:p>
            <a:fld id="{76145F59-A3E1-495F-AB9B-D8DB96101E88}" type="slidenum">
              <a:rPr lang="en-IN" smtClean="0"/>
              <a:t>7</a:t>
            </a:fld>
            <a:endParaRPr lang="en-IN"/>
          </a:p>
        </p:txBody>
      </p:sp>
    </p:spTree>
    <p:extLst>
      <p:ext uri="{BB962C8B-B14F-4D97-AF65-F5344CB8AC3E}">
        <p14:creationId xmlns:p14="http://schemas.microsoft.com/office/powerpoint/2010/main" val="42176424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smtClean="0">
                <a:solidFill>
                  <a:schemeClr val="tx1"/>
                </a:solidFill>
                <a:latin typeface="+mn-lt"/>
                <a:ea typeface="+mn-ea"/>
                <a:cs typeface="+mn-cs"/>
              </a:rPr>
              <a:t>Gather together those things that change for the same reason, and separate those things that change for different reasons</a:t>
            </a:r>
            <a:endParaRPr lang="en-IN" dirty="0"/>
          </a:p>
        </p:txBody>
      </p:sp>
      <p:sp>
        <p:nvSpPr>
          <p:cNvPr id="4" name="Slide Number Placeholder 3"/>
          <p:cNvSpPr>
            <a:spLocks noGrp="1"/>
          </p:cNvSpPr>
          <p:nvPr>
            <p:ph type="sldNum" sz="quarter" idx="10"/>
          </p:nvPr>
        </p:nvSpPr>
        <p:spPr/>
        <p:txBody>
          <a:bodyPr/>
          <a:lstStyle/>
          <a:p>
            <a:fld id="{76145F59-A3E1-495F-AB9B-D8DB96101E88}" type="slidenum">
              <a:rPr lang="en-IN" smtClean="0"/>
              <a:t>8</a:t>
            </a:fld>
            <a:endParaRPr lang="en-IN"/>
          </a:p>
        </p:txBody>
      </p:sp>
    </p:spTree>
    <p:extLst>
      <p:ext uri="{BB962C8B-B14F-4D97-AF65-F5344CB8AC3E}">
        <p14:creationId xmlns:p14="http://schemas.microsoft.com/office/powerpoint/2010/main" val="16930696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6145F59-A3E1-495F-AB9B-D8DB96101E88}" type="slidenum">
              <a:rPr lang="en-IN" smtClean="0"/>
              <a:t>9</a:t>
            </a:fld>
            <a:endParaRPr lang="en-IN"/>
          </a:p>
        </p:txBody>
      </p:sp>
    </p:spTree>
    <p:extLst>
      <p:ext uri="{BB962C8B-B14F-4D97-AF65-F5344CB8AC3E}">
        <p14:creationId xmlns:p14="http://schemas.microsoft.com/office/powerpoint/2010/main" val="3120634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AC814A8-707E-4EB7-B523-A83E81DFE400}" type="datetimeFigureOut">
              <a:rPr lang="en-US" smtClean="0"/>
              <a:t>6/17/2018</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E706578-1FEA-4CEB-8592-98FA454F6BA4}" type="slidenum">
              <a:rPr lang="en-US" smtClean="0"/>
              <a:t>‹#›</a:t>
            </a:fld>
            <a:endParaRPr lang="en-US"/>
          </a:p>
        </p:txBody>
      </p:sp>
      <p:sp>
        <p:nvSpPr>
          <p:cNvPr id="6" name="TextBox 5"/>
          <p:cNvSpPr txBox="1"/>
          <p:nvPr userDrawn="1"/>
        </p:nvSpPr>
        <p:spPr>
          <a:xfrm>
            <a:off x="838200" y="5638800"/>
            <a:ext cx="2743200" cy="369332"/>
          </a:xfrm>
          <a:prstGeom prst="rect">
            <a:avLst/>
          </a:prstGeom>
          <a:noFill/>
        </p:spPr>
        <p:txBody>
          <a:bodyPr wrap="square" rtlCol="0">
            <a:spAutoFit/>
          </a:bodyPr>
          <a:lstStyle/>
          <a:p>
            <a:r>
              <a:rPr lang="en-IN" dirty="0" smtClean="0"/>
              <a:t>blogs.karthikeyanvk.in</a:t>
            </a:r>
            <a:endParaRPr lang="en-IN" dirty="0"/>
          </a:p>
        </p:txBody>
      </p:sp>
    </p:spTree>
    <p:extLst>
      <p:ext uri="{BB962C8B-B14F-4D97-AF65-F5344CB8AC3E}">
        <p14:creationId xmlns:p14="http://schemas.microsoft.com/office/powerpoint/2010/main" val="3406649086"/>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C814A8-707E-4EB7-B523-A83E81DFE400}" type="datetimeFigureOut">
              <a:rPr lang="en-US" smtClean="0"/>
              <a:t>6/17/2018</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706578-1FEA-4CEB-8592-98FA454F6BA4}" type="slidenum">
              <a:rPr lang="en-US" smtClean="0"/>
              <a:t>‹#›</a:t>
            </a:fld>
            <a:endParaRPr lang="en-US" dirty="0"/>
          </a:p>
        </p:txBody>
      </p:sp>
    </p:spTree>
    <p:extLst>
      <p:ext uri="{BB962C8B-B14F-4D97-AF65-F5344CB8AC3E}">
        <p14:creationId xmlns:p14="http://schemas.microsoft.com/office/powerpoint/2010/main" val="2546715434"/>
      </p:ext>
    </p:extLst>
  </p:cSld>
  <p:clrMap bg1="lt1" tx1="dk1" bg2="lt2" tx2="dk2" accent1="accent1" accent2="accent2" accent3="accent3" accent4="accent4" accent5="accent5" accent6="accent6" hlink="hlink" folHlink="folHlink"/>
  <p:sldLayoutIdLst>
    <p:sldLayoutId id="214748365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3.jp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themeOverride" Target="../theme/themeOverride2.xml"/><Relationship Id="rId4" Type="http://schemas.openxmlformats.org/officeDocument/2006/relationships/image" Target="../media/image3.jp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themeOverride" Target="../theme/themeOverride3.xml"/><Relationship Id="rId4" Type="http://schemas.openxmlformats.org/officeDocument/2006/relationships/image" Target="../media/image3.jp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xml"/><Relationship Id="rId1" Type="http://schemas.openxmlformats.org/officeDocument/2006/relationships/themeOverride" Target="../theme/themeOverride4.xml"/><Relationship Id="rId4" Type="http://schemas.openxmlformats.org/officeDocument/2006/relationships/image" Target="../media/image3.jp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themeOverride" Target="../theme/themeOverride5.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themeOverride" Target="../theme/themeOverride6.xml"/><Relationship Id="rId4" Type="http://schemas.openxmlformats.org/officeDocument/2006/relationships/image" Target="../media/image3.jp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xml"/><Relationship Id="rId1" Type="http://schemas.openxmlformats.org/officeDocument/2006/relationships/themeOverride" Target="../theme/themeOverride7.xml"/><Relationship Id="rId5" Type="http://schemas.openxmlformats.org/officeDocument/2006/relationships/image" Target="../media/image8.png"/><Relationship Id="rId4" Type="http://schemas.openxmlformats.org/officeDocument/2006/relationships/image" Target="../media/image3.jp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xml"/><Relationship Id="rId1" Type="http://schemas.openxmlformats.org/officeDocument/2006/relationships/themeOverride" Target="../theme/themeOverride8.xml"/><Relationship Id="rId5" Type="http://schemas.openxmlformats.org/officeDocument/2006/relationships/image" Target="../media/image9.png"/><Relationship Id="rId4" Type="http://schemas.openxmlformats.org/officeDocument/2006/relationships/image" Target="../media/image3.jp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xml"/><Relationship Id="rId1" Type="http://schemas.openxmlformats.org/officeDocument/2006/relationships/themeOverride" Target="../theme/themeOverride9.xml"/><Relationship Id="rId4" Type="http://schemas.openxmlformats.org/officeDocument/2006/relationships/image" Target="../media/image3.jpg"/></Relationships>
</file>

<file path=ppt/slides/_rels/slide3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hyperlink" Target="https://middlewareblog.redhat.com/2017/12/05/the-state-of-microservices-survey-2017-eight-trends-you-need-to-know/" TargetMode="Externa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347"/>
            <a:ext cx="12192000" cy="6854653"/>
          </a:xfrm>
          <a:prstGeom prst="rect">
            <a:avLst/>
          </a:prstGeom>
        </p:spPr>
      </p:pic>
      <p:sp>
        <p:nvSpPr>
          <p:cNvPr id="6" name="TextBox 5"/>
          <p:cNvSpPr txBox="1"/>
          <p:nvPr/>
        </p:nvSpPr>
        <p:spPr>
          <a:xfrm>
            <a:off x="518615" y="1271851"/>
            <a:ext cx="10471118" cy="707886"/>
          </a:xfrm>
          <a:prstGeom prst="rect">
            <a:avLst/>
          </a:prstGeom>
          <a:noFill/>
        </p:spPr>
        <p:txBody>
          <a:bodyPr wrap="square" rtlCol="0">
            <a:spAutoFit/>
          </a:bodyPr>
          <a:lstStyle/>
          <a:p>
            <a:r>
              <a:rPr lang="en-IN" sz="4000" dirty="0" smtClean="0"/>
              <a:t>How to your Convert Monolithic to Microservices</a:t>
            </a:r>
            <a:endParaRPr lang="en-US" sz="4000"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sp>
        <p:nvSpPr>
          <p:cNvPr id="7" name="TextBox 6"/>
          <p:cNvSpPr txBox="1"/>
          <p:nvPr/>
        </p:nvSpPr>
        <p:spPr>
          <a:xfrm>
            <a:off x="518615" y="3956126"/>
            <a:ext cx="6728345" cy="400110"/>
          </a:xfrm>
          <a:prstGeom prst="rect">
            <a:avLst/>
          </a:prstGeom>
          <a:noFill/>
        </p:spPr>
        <p:txBody>
          <a:bodyPr wrap="square" rtlCol="0">
            <a:spAutoFit/>
          </a:bodyPr>
          <a:lstStyle/>
          <a:p>
            <a:r>
              <a:rPr lang="en-US" sz="2000" dirty="0">
                <a:solidFill>
                  <a:schemeClr val="bg1"/>
                </a:solidFill>
                <a:latin typeface="Segoe UI" panose="020B0502040204020203" pitchFamily="34" charset="0"/>
                <a:ea typeface="Segoe UI" panose="020B0502040204020203" pitchFamily="34" charset="0"/>
                <a:cs typeface="Segoe UI" panose="020B0502040204020203" pitchFamily="34" charset="0"/>
              </a:rPr>
              <a:t>Karthikeyan VK</a:t>
            </a:r>
          </a:p>
        </p:txBody>
      </p:sp>
      <p:sp>
        <p:nvSpPr>
          <p:cNvPr id="9" name="TextBox 8"/>
          <p:cNvSpPr txBox="1"/>
          <p:nvPr/>
        </p:nvSpPr>
        <p:spPr>
          <a:xfrm>
            <a:off x="518615" y="5133441"/>
            <a:ext cx="6728345" cy="400110"/>
          </a:xfrm>
          <a:prstGeom prst="rect">
            <a:avLst/>
          </a:prstGeom>
          <a:noFill/>
        </p:spPr>
        <p:txBody>
          <a:bodyPr wrap="square" rtlCol="0">
            <a:spAutoFit/>
          </a:bodyPr>
          <a:lstStyle/>
          <a:p>
            <a:r>
              <a:rPr lang="en-US" sz="2000">
                <a:solidFill>
                  <a:schemeClr val="bg1"/>
                </a:solidFill>
                <a:latin typeface="Segoe UI" panose="020B0502040204020203" pitchFamily="34" charset="0"/>
                <a:ea typeface="Segoe UI" panose="020B0502040204020203" pitchFamily="34" charset="0"/>
                <a:cs typeface="Segoe UI" panose="020B0502040204020203" pitchFamily="34" charset="0"/>
              </a:rPr>
              <a:t>https://blogs.karthikeyanvk.in</a:t>
            </a:r>
            <a:endParaRPr lang="en-US" sz="2000"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grpSp>
        <p:nvGrpSpPr>
          <p:cNvPr id="4" name="Group 3"/>
          <p:cNvGrpSpPr/>
          <p:nvPr/>
        </p:nvGrpSpPr>
        <p:grpSpPr>
          <a:xfrm>
            <a:off x="518615" y="4555882"/>
            <a:ext cx="6728345" cy="400110"/>
            <a:chOff x="518615" y="4555882"/>
            <a:chExt cx="6728345" cy="400110"/>
          </a:xfrm>
        </p:grpSpPr>
        <p:sp>
          <p:nvSpPr>
            <p:cNvPr id="8" name="TextBox 7"/>
            <p:cNvSpPr txBox="1"/>
            <p:nvPr/>
          </p:nvSpPr>
          <p:spPr>
            <a:xfrm>
              <a:off x="518615" y="4555882"/>
              <a:ext cx="6728345" cy="400110"/>
            </a:xfrm>
            <a:prstGeom prst="rect">
              <a:avLst/>
            </a:prstGeom>
            <a:noFill/>
          </p:spPr>
          <p:txBody>
            <a:bodyPr wrap="square" rtlCol="0">
              <a:spAutoFit/>
            </a:bodyPr>
            <a:lstStyle/>
            <a:p>
              <a:r>
                <a:rPr lang="en-US" sz="2000" dirty="0">
                  <a:solidFill>
                    <a:schemeClr val="bg1"/>
                  </a:solidFill>
                  <a:latin typeface="Segoe UI" panose="020B0502040204020203" pitchFamily="34" charset="0"/>
                  <a:ea typeface="Segoe UI" panose="020B0502040204020203" pitchFamily="34" charset="0"/>
                  <a:cs typeface="Segoe UI" panose="020B0502040204020203" pitchFamily="34" charset="0"/>
                </a:rPr>
                <a:t>@karthik3030</a:t>
              </a:r>
            </a:p>
          </p:txBody>
        </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0472827" flipV="1">
              <a:off x="2164881" y="4590464"/>
              <a:ext cx="394956" cy="330945"/>
            </a:xfrm>
            <a:prstGeom prst="rect">
              <a:avLst/>
            </a:prstGeom>
          </p:spPr>
        </p:pic>
      </p:grpSp>
    </p:spTree>
    <p:extLst>
      <p:ext uri="{BB962C8B-B14F-4D97-AF65-F5344CB8AC3E}">
        <p14:creationId xmlns:p14="http://schemas.microsoft.com/office/powerpoint/2010/main" val="14193284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endParaRPr lang="en-US"/>
          </a:p>
        </p:txBody>
      </p:sp>
      <p:sp>
        <p:nvSpPr>
          <p:cNvPr id="7" name="Title 1"/>
          <p:cNvSpPr txBox="1">
            <a:spLocks/>
          </p:cNvSpPr>
          <p:nvPr/>
        </p:nvSpPr>
        <p:spPr>
          <a:xfrm>
            <a:off x="403747" y="1022492"/>
            <a:ext cx="8139752" cy="44639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bg1"/>
                </a:solidFill>
                <a:latin typeface="Segoe UI" panose="020B0502040204020203" pitchFamily="34" charset="0"/>
                <a:ea typeface="Segoe UI" panose="020B0502040204020203" pitchFamily="34" charset="0"/>
                <a:cs typeface="Segoe UI" panose="020B0502040204020203" pitchFamily="34" charset="0"/>
              </a:rPr>
              <a:t>Enter Text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361"/>
            <a:ext cx="12192000" cy="6849639"/>
          </a:xfrm>
          <a:prstGeom prst="rect">
            <a:avLst/>
          </a:prstGeom>
        </p:spPr>
      </p:pic>
      <p:sp>
        <p:nvSpPr>
          <p:cNvPr id="6" name="TextBox 5"/>
          <p:cNvSpPr txBox="1"/>
          <p:nvPr/>
        </p:nvSpPr>
        <p:spPr>
          <a:xfrm>
            <a:off x="1080745" y="645113"/>
            <a:ext cx="10030510" cy="923330"/>
          </a:xfrm>
          <a:prstGeom prst="rect">
            <a:avLst/>
          </a:prstGeom>
          <a:noFill/>
        </p:spPr>
        <p:txBody>
          <a:bodyPr wrap="square" rtlCol="0">
            <a:spAutoFit/>
          </a:bodyPr>
          <a:lstStyle/>
          <a:p>
            <a:r>
              <a:rPr lang="en-US" sz="5400" dirty="0" smtClean="0">
                <a:latin typeface="Segoe UI" panose="020B0502040204020203" pitchFamily="34" charset="0"/>
                <a:ea typeface="Segoe UI" panose="020B0502040204020203" pitchFamily="34" charset="0"/>
                <a:cs typeface="Segoe UI" panose="020B0502040204020203" pitchFamily="34" charset="0"/>
              </a:rPr>
              <a:t>4 Challenges</a:t>
            </a:r>
            <a:endParaRPr lang="en-US" sz="5400" dirty="0">
              <a:latin typeface="Segoe UI" panose="020B0502040204020203" pitchFamily="34" charset="0"/>
              <a:ea typeface="Segoe UI" panose="020B0502040204020203" pitchFamily="34" charset="0"/>
              <a:cs typeface="Segoe UI" panose="020B0502040204020203" pitchFamily="34" charset="0"/>
            </a:endParaRPr>
          </a:p>
        </p:txBody>
      </p:sp>
      <p:pic>
        <p:nvPicPr>
          <p:cNvPr id="9" name="Picture 8"/>
          <p:cNvPicPr>
            <a:picLocks noChangeAspect="1"/>
          </p:cNvPicPr>
          <p:nvPr/>
        </p:nvPicPr>
        <p:blipFill>
          <a:blip r:embed="rId4"/>
          <a:stretch>
            <a:fillRect/>
          </a:stretch>
        </p:blipFill>
        <p:spPr>
          <a:xfrm>
            <a:off x="1957155" y="1625154"/>
            <a:ext cx="7229475" cy="4238625"/>
          </a:xfrm>
          <a:prstGeom prst="rect">
            <a:avLst/>
          </a:prstGeom>
        </p:spPr>
      </p:pic>
    </p:spTree>
    <p:extLst>
      <p:ext uri="{BB962C8B-B14F-4D97-AF65-F5344CB8AC3E}">
        <p14:creationId xmlns:p14="http://schemas.microsoft.com/office/powerpoint/2010/main" val="41556037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endParaRPr lang="en-US"/>
          </a:p>
        </p:txBody>
      </p:sp>
      <p:sp>
        <p:nvSpPr>
          <p:cNvPr id="7" name="Title 1"/>
          <p:cNvSpPr txBox="1">
            <a:spLocks/>
          </p:cNvSpPr>
          <p:nvPr/>
        </p:nvSpPr>
        <p:spPr>
          <a:xfrm>
            <a:off x="403747" y="1022492"/>
            <a:ext cx="8139752" cy="44639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bg1"/>
                </a:solidFill>
                <a:latin typeface="Segoe UI" panose="020B0502040204020203" pitchFamily="34" charset="0"/>
                <a:ea typeface="Segoe UI" panose="020B0502040204020203" pitchFamily="34" charset="0"/>
                <a:cs typeface="Segoe UI" panose="020B0502040204020203" pitchFamily="34" charset="0"/>
              </a:rPr>
              <a:t>Enter Text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361"/>
            <a:ext cx="12192000" cy="6849639"/>
          </a:xfrm>
          <a:prstGeom prst="rect">
            <a:avLst/>
          </a:prstGeom>
        </p:spPr>
      </p:pic>
      <p:sp>
        <p:nvSpPr>
          <p:cNvPr id="6" name="TextBox 5"/>
          <p:cNvSpPr txBox="1"/>
          <p:nvPr/>
        </p:nvSpPr>
        <p:spPr>
          <a:xfrm>
            <a:off x="1026695" y="934717"/>
            <a:ext cx="10487971" cy="923330"/>
          </a:xfrm>
          <a:prstGeom prst="rect">
            <a:avLst/>
          </a:prstGeom>
          <a:noFill/>
        </p:spPr>
        <p:txBody>
          <a:bodyPr wrap="square" rtlCol="0">
            <a:spAutoFit/>
          </a:bodyPr>
          <a:lstStyle/>
          <a:p>
            <a:r>
              <a:rPr lang="en-US" sz="5400" dirty="0" smtClean="0">
                <a:latin typeface="Segoe UI" panose="020B0502040204020203" pitchFamily="34" charset="0"/>
                <a:ea typeface="Segoe UI" panose="020B0502040204020203" pitchFamily="34" charset="0"/>
                <a:cs typeface="Segoe UI" panose="020B0502040204020203" pitchFamily="34" charset="0"/>
              </a:rPr>
              <a:t>Corporate Culture</a:t>
            </a:r>
            <a:endParaRPr lang="en-US" sz="5400" dirty="0">
              <a:latin typeface="Segoe UI" panose="020B0502040204020203" pitchFamily="34" charset="0"/>
              <a:ea typeface="Segoe UI" panose="020B0502040204020203" pitchFamily="34" charset="0"/>
              <a:cs typeface="Segoe UI" panose="020B0502040204020203" pitchFamily="34" charset="0"/>
            </a:endParaRPr>
          </a:p>
        </p:txBody>
      </p:sp>
      <p:sp>
        <p:nvSpPr>
          <p:cNvPr id="8" name="TextBox 7"/>
          <p:cNvSpPr txBox="1"/>
          <p:nvPr/>
        </p:nvSpPr>
        <p:spPr>
          <a:xfrm>
            <a:off x="1026695" y="2148729"/>
            <a:ext cx="9421265" cy="3046988"/>
          </a:xfrm>
          <a:prstGeom prst="rect">
            <a:avLst/>
          </a:prstGeom>
          <a:noFill/>
        </p:spPr>
        <p:txBody>
          <a:bodyPr wrap="square" rtlCol="0">
            <a:spAutoFit/>
          </a:bodyPr>
          <a:lstStyle/>
          <a:p>
            <a:pPr marL="285750" indent="-285750">
              <a:buFont typeface="Arial" panose="020B0604020202020204" pitchFamily="34" charset="0"/>
              <a:buChar char="•"/>
            </a:pPr>
            <a:r>
              <a:rPr lang="en-IN" sz="3200" dirty="0" smtClean="0">
                <a:solidFill>
                  <a:schemeClr val="accent2"/>
                </a:solidFill>
              </a:rPr>
              <a:t>Open to technology</a:t>
            </a:r>
          </a:p>
          <a:p>
            <a:pPr marL="285750" indent="-285750">
              <a:buFont typeface="Arial" panose="020B0604020202020204" pitchFamily="34" charset="0"/>
              <a:buChar char="•"/>
            </a:pPr>
            <a:r>
              <a:rPr lang="en-IN" sz="3200" dirty="0" smtClean="0">
                <a:solidFill>
                  <a:schemeClr val="accent2"/>
                </a:solidFill>
              </a:rPr>
              <a:t>Think of Task Force</a:t>
            </a:r>
          </a:p>
          <a:p>
            <a:pPr marL="285750" indent="-285750">
              <a:buFont typeface="Arial" panose="020B0604020202020204" pitchFamily="34" charset="0"/>
              <a:buChar char="•"/>
            </a:pPr>
            <a:r>
              <a:rPr lang="en-IN" sz="3200" dirty="0" smtClean="0">
                <a:solidFill>
                  <a:schemeClr val="accent2"/>
                </a:solidFill>
              </a:rPr>
              <a:t>Leave behind process and procedures</a:t>
            </a:r>
          </a:p>
          <a:p>
            <a:pPr marL="285750" indent="-285750">
              <a:buFont typeface="Arial" panose="020B0604020202020204" pitchFamily="34" charset="0"/>
              <a:buChar char="•"/>
            </a:pPr>
            <a:r>
              <a:rPr lang="en-IN" sz="3200" dirty="0">
                <a:solidFill>
                  <a:schemeClr val="accent2"/>
                </a:solidFill>
              </a:rPr>
              <a:t>Culture of </a:t>
            </a:r>
            <a:r>
              <a:rPr lang="en-IN" sz="3200" dirty="0" smtClean="0">
                <a:solidFill>
                  <a:schemeClr val="accent2"/>
                </a:solidFill>
              </a:rPr>
              <a:t>Automation</a:t>
            </a:r>
          </a:p>
          <a:p>
            <a:pPr marL="285750" indent="-285750">
              <a:buFont typeface="Arial" panose="020B0604020202020204" pitchFamily="34" charset="0"/>
              <a:buChar char="•"/>
            </a:pPr>
            <a:r>
              <a:rPr lang="en-IN" sz="3200" dirty="0">
                <a:solidFill>
                  <a:schemeClr val="accent2"/>
                </a:solidFill>
              </a:rPr>
              <a:t>Expect failure</a:t>
            </a:r>
          </a:p>
          <a:p>
            <a:pPr marL="285750" indent="-285750">
              <a:buFont typeface="Arial" panose="020B0604020202020204" pitchFamily="34" charset="0"/>
              <a:buChar char="•"/>
            </a:pPr>
            <a:r>
              <a:rPr lang="en-IN" sz="3200" dirty="0" smtClean="0">
                <a:solidFill>
                  <a:schemeClr val="accent2"/>
                </a:solidFill>
              </a:rPr>
              <a:t>Autonomous</a:t>
            </a:r>
          </a:p>
        </p:txBody>
      </p:sp>
    </p:spTree>
    <p:extLst>
      <p:ext uri="{BB962C8B-B14F-4D97-AF65-F5344CB8AC3E}">
        <p14:creationId xmlns:p14="http://schemas.microsoft.com/office/powerpoint/2010/main" val="10476156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endParaRPr lang="en-US"/>
          </a:p>
        </p:txBody>
      </p:sp>
      <p:sp>
        <p:nvSpPr>
          <p:cNvPr id="7" name="Title 1"/>
          <p:cNvSpPr txBox="1">
            <a:spLocks/>
          </p:cNvSpPr>
          <p:nvPr/>
        </p:nvSpPr>
        <p:spPr>
          <a:xfrm>
            <a:off x="403747" y="1022492"/>
            <a:ext cx="8139752" cy="44639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bg1"/>
                </a:solidFill>
                <a:latin typeface="Segoe UI" panose="020B0502040204020203" pitchFamily="34" charset="0"/>
                <a:ea typeface="Segoe UI" panose="020B0502040204020203" pitchFamily="34" charset="0"/>
                <a:cs typeface="Segoe UI" panose="020B0502040204020203" pitchFamily="34" charset="0"/>
              </a:rPr>
              <a:t>Enter Text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361"/>
            <a:ext cx="12192000" cy="6849639"/>
          </a:xfrm>
          <a:prstGeom prst="rect">
            <a:avLst/>
          </a:prstGeom>
        </p:spPr>
      </p:pic>
      <p:sp>
        <p:nvSpPr>
          <p:cNvPr id="6" name="TextBox 5"/>
          <p:cNvSpPr txBox="1"/>
          <p:nvPr/>
        </p:nvSpPr>
        <p:spPr>
          <a:xfrm>
            <a:off x="1026695" y="934717"/>
            <a:ext cx="10487971" cy="923330"/>
          </a:xfrm>
          <a:prstGeom prst="rect">
            <a:avLst/>
          </a:prstGeom>
          <a:noFill/>
        </p:spPr>
        <p:txBody>
          <a:bodyPr wrap="square" rtlCol="0">
            <a:spAutoFit/>
          </a:bodyPr>
          <a:lstStyle/>
          <a:p>
            <a:r>
              <a:rPr lang="en-US" sz="5400" dirty="0" smtClean="0">
                <a:latin typeface="Segoe UI" panose="020B0502040204020203" pitchFamily="34" charset="0"/>
                <a:ea typeface="Segoe UI" panose="020B0502040204020203" pitchFamily="34" charset="0"/>
                <a:cs typeface="Segoe UI" panose="020B0502040204020203" pitchFamily="34" charset="0"/>
              </a:rPr>
              <a:t>Microservices Management</a:t>
            </a:r>
            <a:endParaRPr lang="en-US" sz="5400" dirty="0">
              <a:latin typeface="Segoe UI" panose="020B0502040204020203" pitchFamily="34" charset="0"/>
              <a:ea typeface="Segoe UI" panose="020B0502040204020203" pitchFamily="34" charset="0"/>
              <a:cs typeface="Segoe UI" panose="020B0502040204020203" pitchFamily="34" charset="0"/>
            </a:endParaRPr>
          </a:p>
        </p:txBody>
      </p:sp>
      <p:sp>
        <p:nvSpPr>
          <p:cNvPr id="8" name="TextBox 7"/>
          <p:cNvSpPr txBox="1"/>
          <p:nvPr/>
        </p:nvSpPr>
        <p:spPr>
          <a:xfrm>
            <a:off x="1026695" y="2148729"/>
            <a:ext cx="9421265" cy="2062103"/>
          </a:xfrm>
          <a:prstGeom prst="rect">
            <a:avLst/>
          </a:prstGeom>
          <a:noFill/>
        </p:spPr>
        <p:txBody>
          <a:bodyPr wrap="square" rtlCol="0">
            <a:spAutoFit/>
          </a:bodyPr>
          <a:lstStyle/>
          <a:p>
            <a:pPr marL="285750" indent="-285750">
              <a:buFont typeface="Arial" panose="020B0604020202020204" pitchFamily="34" charset="0"/>
              <a:buChar char="•"/>
            </a:pPr>
            <a:r>
              <a:rPr lang="en-IN" sz="3200" dirty="0" smtClean="0">
                <a:solidFill>
                  <a:schemeClr val="accent2"/>
                </a:solidFill>
              </a:rPr>
              <a:t>Defining Strategy </a:t>
            </a:r>
          </a:p>
          <a:p>
            <a:pPr marL="285750" indent="-285750">
              <a:buFont typeface="Arial" panose="020B0604020202020204" pitchFamily="34" charset="0"/>
              <a:buChar char="•"/>
            </a:pPr>
            <a:r>
              <a:rPr lang="en-IN" sz="3200" dirty="0" smtClean="0">
                <a:solidFill>
                  <a:schemeClr val="accent2"/>
                </a:solidFill>
              </a:rPr>
              <a:t>Implementing </a:t>
            </a:r>
            <a:r>
              <a:rPr lang="en-IN" sz="3200" dirty="0">
                <a:solidFill>
                  <a:schemeClr val="accent2"/>
                </a:solidFill>
              </a:rPr>
              <a:t>new projects </a:t>
            </a:r>
          </a:p>
          <a:p>
            <a:pPr marL="285750" indent="-285750">
              <a:buFont typeface="Arial" panose="020B0604020202020204" pitchFamily="34" charset="0"/>
              <a:buChar char="•"/>
            </a:pPr>
            <a:r>
              <a:rPr lang="en-IN" sz="3200" dirty="0" smtClean="0">
                <a:solidFill>
                  <a:schemeClr val="accent2"/>
                </a:solidFill>
              </a:rPr>
              <a:t>Migrating existing project</a:t>
            </a:r>
          </a:p>
          <a:p>
            <a:endParaRPr lang="en-IN" sz="3200" dirty="0" smtClean="0">
              <a:solidFill>
                <a:schemeClr val="accent2"/>
              </a:solidFill>
            </a:endParaRPr>
          </a:p>
        </p:txBody>
      </p:sp>
    </p:spTree>
    <p:extLst>
      <p:ext uri="{BB962C8B-B14F-4D97-AF65-F5344CB8AC3E}">
        <p14:creationId xmlns:p14="http://schemas.microsoft.com/office/powerpoint/2010/main" val="27587883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endParaRPr lang="en-US" dirty="0"/>
          </a:p>
        </p:txBody>
      </p:sp>
      <p:sp>
        <p:nvSpPr>
          <p:cNvPr id="7" name="Title 1"/>
          <p:cNvSpPr txBox="1">
            <a:spLocks/>
          </p:cNvSpPr>
          <p:nvPr/>
        </p:nvSpPr>
        <p:spPr>
          <a:xfrm>
            <a:off x="403747" y="1022492"/>
            <a:ext cx="8139752" cy="44639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bg1"/>
                </a:solidFill>
                <a:latin typeface="Segoe UI" panose="020B0502040204020203" pitchFamily="34" charset="0"/>
                <a:ea typeface="Segoe UI" panose="020B0502040204020203" pitchFamily="34" charset="0"/>
                <a:cs typeface="Segoe UI" panose="020B0502040204020203" pitchFamily="34" charset="0"/>
              </a:rPr>
              <a:t>Enter Text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361"/>
            <a:ext cx="12192000" cy="6849639"/>
          </a:xfrm>
          <a:prstGeom prst="rect">
            <a:avLst/>
          </a:prstGeom>
        </p:spPr>
      </p:pic>
      <p:sp>
        <p:nvSpPr>
          <p:cNvPr id="6" name="TextBox 5"/>
          <p:cNvSpPr txBox="1"/>
          <p:nvPr/>
        </p:nvSpPr>
        <p:spPr>
          <a:xfrm>
            <a:off x="1026696" y="934717"/>
            <a:ext cx="10030510" cy="923330"/>
          </a:xfrm>
          <a:prstGeom prst="rect">
            <a:avLst/>
          </a:prstGeom>
          <a:noFill/>
        </p:spPr>
        <p:txBody>
          <a:bodyPr wrap="square" rtlCol="0">
            <a:spAutoFit/>
          </a:bodyPr>
          <a:lstStyle/>
          <a:p>
            <a:r>
              <a:rPr lang="en-US" sz="5400" dirty="0" smtClean="0">
                <a:latin typeface="Segoe UI" panose="020B0502040204020203" pitchFamily="34" charset="0"/>
                <a:ea typeface="Segoe UI" panose="020B0502040204020203" pitchFamily="34" charset="0"/>
                <a:cs typeface="Segoe UI" panose="020B0502040204020203" pitchFamily="34" charset="0"/>
              </a:rPr>
              <a:t>How to start ?</a:t>
            </a:r>
            <a:endParaRPr lang="en-US" sz="5400" dirty="0">
              <a:latin typeface="Segoe UI" panose="020B0502040204020203" pitchFamily="34" charset="0"/>
              <a:ea typeface="Segoe UI" panose="020B0502040204020203" pitchFamily="34" charset="0"/>
              <a:cs typeface="Segoe UI" panose="020B0502040204020203" pitchFamily="34" charset="0"/>
            </a:endParaRPr>
          </a:p>
        </p:txBody>
      </p:sp>
      <p:pic>
        <p:nvPicPr>
          <p:cNvPr id="9" name="Picture 8"/>
          <p:cNvPicPr>
            <a:picLocks noChangeAspect="1"/>
          </p:cNvPicPr>
          <p:nvPr/>
        </p:nvPicPr>
        <p:blipFill>
          <a:blip r:embed="rId4"/>
          <a:stretch>
            <a:fillRect/>
          </a:stretch>
        </p:blipFill>
        <p:spPr>
          <a:xfrm>
            <a:off x="711980" y="1945823"/>
            <a:ext cx="10091487" cy="2812444"/>
          </a:xfrm>
          <a:prstGeom prst="rect">
            <a:avLst/>
          </a:prstGeom>
        </p:spPr>
      </p:pic>
    </p:spTree>
    <p:extLst>
      <p:ext uri="{BB962C8B-B14F-4D97-AF65-F5344CB8AC3E}">
        <p14:creationId xmlns:p14="http://schemas.microsoft.com/office/powerpoint/2010/main" val="4549311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endParaRPr lang="en-US" dirty="0"/>
          </a:p>
        </p:txBody>
      </p:sp>
      <p:sp>
        <p:nvSpPr>
          <p:cNvPr id="7" name="Title 1"/>
          <p:cNvSpPr txBox="1">
            <a:spLocks/>
          </p:cNvSpPr>
          <p:nvPr/>
        </p:nvSpPr>
        <p:spPr>
          <a:xfrm>
            <a:off x="403747" y="1022492"/>
            <a:ext cx="8139752" cy="44639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bg1"/>
                </a:solidFill>
                <a:latin typeface="Segoe UI" panose="020B0502040204020203" pitchFamily="34" charset="0"/>
                <a:ea typeface="Segoe UI" panose="020B0502040204020203" pitchFamily="34" charset="0"/>
                <a:cs typeface="Segoe UI" panose="020B0502040204020203" pitchFamily="34" charset="0"/>
              </a:rPr>
              <a:t>Enter Text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361"/>
            <a:ext cx="12192000" cy="6849639"/>
          </a:xfrm>
          <a:prstGeom prst="rect">
            <a:avLst/>
          </a:prstGeom>
        </p:spPr>
      </p:pic>
      <p:sp>
        <p:nvSpPr>
          <p:cNvPr id="6" name="TextBox 5"/>
          <p:cNvSpPr txBox="1"/>
          <p:nvPr/>
        </p:nvSpPr>
        <p:spPr>
          <a:xfrm>
            <a:off x="1026696" y="934717"/>
            <a:ext cx="10030510" cy="923330"/>
          </a:xfrm>
          <a:prstGeom prst="rect">
            <a:avLst/>
          </a:prstGeom>
          <a:noFill/>
        </p:spPr>
        <p:txBody>
          <a:bodyPr wrap="square" rtlCol="0">
            <a:spAutoFit/>
          </a:bodyPr>
          <a:lstStyle/>
          <a:p>
            <a:r>
              <a:rPr lang="en-US" sz="5400" dirty="0" smtClean="0">
                <a:latin typeface="Segoe UI" panose="020B0502040204020203" pitchFamily="34" charset="0"/>
                <a:ea typeface="Segoe UI" panose="020B0502040204020203" pitchFamily="34" charset="0"/>
                <a:cs typeface="Segoe UI" panose="020B0502040204020203" pitchFamily="34" charset="0"/>
              </a:rPr>
              <a:t>Pet Store Functionality</a:t>
            </a:r>
            <a:endParaRPr lang="en-US" sz="5400" dirty="0">
              <a:latin typeface="Segoe UI" panose="020B0502040204020203" pitchFamily="34" charset="0"/>
              <a:ea typeface="Segoe UI" panose="020B0502040204020203" pitchFamily="34" charset="0"/>
              <a:cs typeface="Segoe UI" panose="020B0502040204020203" pitchFamily="34" charset="0"/>
            </a:endParaRPr>
          </a:p>
        </p:txBody>
      </p:sp>
      <p:sp>
        <p:nvSpPr>
          <p:cNvPr id="8" name="TextBox 7"/>
          <p:cNvSpPr txBox="1"/>
          <p:nvPr/>
        </p:nvSpPr>
        <p:spPr>
          <a:xfrm>
            <a:off x="1026695" y="1964063"/>
            <a:ext cx="10030511" cy="3416320"/>
          </a:xfrm>
          <a:prstGeom prst="rect">
            <a:avLst/>
          </a:prstGeom>
          <a:noFill/>
        </p:spPr>
        <p:txBody>
          <a:bodyPr wrap="square" rtlCol="0">
            <a:spAutoFit/>
          </a:bodyPr>
          <a:lstStyle/>
          <a:p>
            <a:pPr marL="342900" indent="-342900">
              <a:buFont typeface="Wingdings" panose="05000000000000000000" pitchFamily="2" charset="2"/>
              <a:buChar char="Ø"/>
            </a:pPr>
            <a:r>
              <a:rPr lang="en-IN" sz="5400" dirty="0" smtClean="0">
                <a:solidFill>
                  <a:schemeClr val="accent2"/>
                </a:solidFill>
              </a:rPr>
              <a:t>Authentication</a:t>
            </a:r>
          </a:p>
          <a:p>
            <a:pPr marL="342900" indent="-342900">
              <a:buFont typeface="Wingdings" panose="05000000000000000000" pitchFamily="2" charset="2"/>
              <a:buChar char="Ø"/>
            </a:pPr>
            <a:r>
              <a:rPr lang="en-IN" sz="5400" dirty="0" smtClean="0">
                <a:solidFill>
                  <a:schemeClr val="accent2"/>
                </a:solidFill>
              </a:rPr>
              <a:t>Search Pet</a:t>
            </a:r>
          </a:p>
          <a:p>
            <a:pPr marL="342900" indent="-342900">
              <a:buFont typeface="Wingdings" panose="05000000000000000000" pitchFamily="2" charset="2"/>
              <a:buChar char="Ø"/>
            </a:pPr>
            <a:r>
              <a:rPr lang="en-IN" sz="5400" dirty="0" smtClean="0">
                <a:solidFill>
                  <a:schemeClr val="accent2"/>
                </a:solidFill>
              </a:rPr>
              <a:t>Order Pet</a:t>
            </a:r>
          </a:p>
          <a:p>
            <a:endParaRPr lang="en-IN" sz="5400" dirty="0">
              <a:solidFill>
                <a:schemeClr val="accent2"/>
              </a:solidFill>
            </a:endParaRPr>
          </a:p>
        </p:txBody>
      </p:sp>
    </p:spTree>
    <p:extLst>
      <p:ext uri="{BB962C8B-B14F-4D97-AF65-F5344CB8AC3E}">
        <p14:creationId xmlns:p14="http://schemas.microsoft.com/office/powerpoint/2010/main" val="12686236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endParaRPr lang="en-US"/>
          </a:p>
        </p:txBody>
      </p:sp>
      <p:sp>
        <p:nvSpPr>
          <p:cNvPr id="7" name="Title 1"/>
          <p:cNvSpPr txBox="1">
            <a:spLocks/>
          </p:cNvSpPr>
          <p:nvPr/>
        </p:nvSpPr>
        <p:spPr>
          <a:xfrm>
            <a:off x="403747" y="1022492"/>
            <a:ext cx="8139752" cy="44639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bg1"/>
                </a:solidFill>
                <a:latin typeface="Segoe UI" panose="020B0502040204020203" pitchFamily="34" charset="0"/>
                <a:ea typeface="Segoe UI" panose="020B0502040204020203" pitchFamily="34" charset="0"/>
                <a:cs typeface="Segoe UI" panose="020B0502040204020203" pitchFamily="34" charset="0"/>
              </a:rPr>
              <a:t>Enter Text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361"/>
            <a:ext cx="12192000" cy="6849639"/>
          </a:xfrm>
          <a:prstGeom prst="rect">
            <a:avLst/>
          </a:prstGeom>
        </p:spPr>
      </p:pic>
      <p:sp>
        <p:nvSpPr>
          <p:cNvPr id="6" name="TextBox 5"/>
          <p:cNvSpPr txBox="1"/>
          <p:nvPr/>
        </p:nvSpPr>
        <p:spPr>
          <a:xfrm>
            <a:off x="1365362" y="2792781"/>
            <a:ext cx="10487971" cy="923330"/>
          </a:xfrm>
          <a:prstGeom prst="rect">
            <a:avLst/>
          </a:prstGeom>
          <a:noFill/>
        </p:spPr>
        <p:txBody>
          <a:bodyPr wrap="square" rtlCol="0">
            <a:spAutoFit/>
          </a:bodyPr>
          <a:lstStyle/>
          <a:p>
            <a:r>
              <a:rPr lang="en-IN" sz="5400" b="1" dirty="0"/>
              <a:t>What Makes a Good Service?</a:t>
            </a:r>
            <a:endParaRPr lang="en-US" sz="5400"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254579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endParaRPr lang="en-US" dirty="0"/>
          </a:p>
        </p:txBody>
      </p:sp>
      <p:sp>
        <p:nvSpPr>
          <p:cNvPr id="7" name="Title 1"/>
          <p:cNvSpPr txBox="1">
            <a:spLocks/>
          </p:cNvSpPr>
          <p:nvPr/>
        </p:nvSpPr>
        <p:spPr>
          <a:xfrm>
            <a:off x="403747" y="1022492"/>
            <a:ext cx="8139752" cy="44639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bg1"/>
                </a:solidFill>
                <a:latin typeface="Segoe UI" panose="020B0502040204020203" pitchFamily="34" charset="0"/>
                <a:ea typeface="Segoe UI" panose="020B0502040204020203" pitchFamily="34" charset="0"/>
                <a:cs typeface="Segoe UI" panose="020B0502040204020203" pitchFamily="34" charset="0"/>
              </a:rPr>
              <a:t>Enter Text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361"/>
            <a:ext cx="12192000" cy="6849639"/>
          </a:xfrm>
          <a:prstGeom prst="rect">
            <a:avLst/>
          </a:prstGeom>
        </p:spPr>
      </p:pic>
      <p:sp>
        <p:nvSpPr>
          <p:cNvPr id="6" name="TextBox 5"/>
          <p:cNvSpPr txBox="1"/>
          <p:nvPr/>
        </p:nvSpPr>
        <p:spPr>
          <a:xfrm>
            <a:off x="403747" y="1022492"/>
            <a:ext cx="12192000" cy="830997"/>
          </a:xfrm>
          <a:prstGeom prst="rect">
            <a:avLst/>
          </a:prstGeom>
          <a:noFill/>
        </p:spPr>
        <p:txBody>
          <a:bodyPr wrap="square" rtlCol="0">
            <a:spAutoFit/>
          </a:bodyPr>
          <a:lstStyle/>
          <a:p>
            <a:r>
              <a:rPr lang="en-US" sz="4800" dirty="0" smtClean="0">
                <a:latin typeface="Segoe UI" panose="020B0502040204020203" pitchFamily="34" charset="0"/>
                <a:ea typeface="Segoe UI" panose="020B0502040204020203" pitchFamily="34" charset="0"/>
                <a:cs typeface="Segoe UI" panose="020B0502040204020203" pitchFamily="34" charset="0"/>
              </a:rPr>
              <a:t>Main Principles in Splitting Microservices</a:t>
            </a:r>
            <a:endParaRPr lang="en-US" sz="4800" dirty="0">
              <a:latin typeface="Segoe UI" panose="020B0502040204020203" pitchFamily="34" charset="0"/>
              <a:ea typeface="Segoe UI" panose="020B0502040204020203" pitchFamily="34" charset="0"/>
              <a:cs typeface="Segoe UI" panose="020B0502040204020203" pitchFamily="34" charset="0"/>
            </a:endParaRPr>
          </a:p>
        </p:txBody>
      </p:sp>
      <p:sp>
        <p:nvSpPr>
          <p:cNvPr id="8" name="TextBox 7"/>
          <p:cNvSpPr txBox="1"/>
          <p:nvPr/>
        </p:nvSpPr>
        <p:spPr>
          <a:xfrm>
            <a:off x="1026695" y="1964063"/>
            <a:ext cx="10030511" cy="1754326"/>
          </a:xfrm>
          <a:prstGeom prst="rect">
            <a:avLst/>
          </a:prstGeom>
          <a:noFill/>
        </p:spPr>
        <p:txBody>
          <a:bodyPr wrap="square" rtlCol="0">
            <a:spAutoFit/>
          </a:bodyPr>
          <a:lstStyle/>
          <a:p>
            <a:pPr marL="342900" indent="-342900">
              <a:buFont typeface="Wingdings" panose="05000000000000000000" pitchFamily="2" charset="2"/>
              <a:buChar char="Ø"/>
            </a:pPr>
            <a:r>
              <a:rPr lang="en-IN" sz="5400" dirty="0" smtClean="0">
                <a:solidFill>
                  <a:schemeClr val="accent2"/>
                </a:solidFill>
              </a:rPr>
              <a:t>Loose Coupling</a:t>
            </a:r>
          </a:p>
          <a:p>
            <a:pPr marL="342900" indent="-342900">
              <a:buFont typeface="Wingdings" panose="05000000000000000000" pitchFamily="2" charset="2"/>
              <a:buChar char="Ø"/>
            </a:pPr>
            <a:r>
              <a:rPr lang="en-IN" sz="5400" dirty="0" smtClean="0">
                <a:solidFill>
                  <a:schemeClr val="accent2"/>
                </a:solidFill>
              </a:rPr>
              <a:t>High Cohesion</a:t>
            </a:r>
            <a:endParaRPr lang="en-IN" sz="5400" dirty="0">
              <a:solidFill>
                <a:schemeClr val="accent2"/>
              </a:solidFill>
            </a:endParaRPr>
          </a:p>
        </p:txBody>
      </p:sp>
    </p:spTree>
    <p:extLst>
      <p:ext uri="{BB962C8B-B14F-4D97-AF65-F5344CB8AC3E}">
        <p14:creationId xmlns:p14="http://schemas.microsoft.com/office/powerpoint/2010/main" val="16236363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endParaRPr lang="en-US"/>
          </a:p>
        </p:txBody>
      </p:sp>
      <p:sp>
        <p:nvSpPr>
          <p:cNvPr id="7" name="Title 1"/>
          <p:cNvSpPr txBox="1">
            <a:spLocks/>
          </p:cNvSpPr>
          <p:nvPr/>
        </p:nvSpPr>
        <p:spPr>
          <a:xfrm>
            <a:off x="403747" y="1022492"/>
            <a:ext cx="8139752" cy="44639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bg1"/>
                </a:solidFill>
                <a:latin typeface="Segoe UI" panose="020B0502040204020203" pitchFamily="34" charset="0"/>
                <a:ea typeface="Segoe UI" panose="020B0502040204020203" pitchFamily="34" charset="0"/>
                <a:cs typeface="Segoe UI" panose="020B0502040204020203" pitchFamily="34" charset="0"/>
              </a:rPr>
              <a:t>Enter Text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361"/>
            <a:ext cx="12192000" cy="6849639"/>
          </a:xfrm>
          <a:prstGeom prst="rect">
            <a:avLst/>
          </a:prstGeom>
        </p:spPr>
      </p:pic>
      <p:sp>
        <p:nvSpPr>
          <p:cNvPr id="6" name="TextBox 5"/>
          <p:cNvSpPr txBox="1"/>
          <p:nvPr/>
        </p:nvSpPr>
        <p:spPr>
          <a:xfrm>
            <a:off x="1026695" y="934717"/>
            <a:ext cx="10487971" cy="923330"/>
          </a:xfrm>
          <a:prstGeom prst="rect">
            <a:avLst/>
          </a:prstGeom>
          <a:noFill/>
        </p:spPr>
        <p:txBody>
          <a:bodyPr wrap="square" rtlCol="0">
            <a:spAutoFit/>
          </a:bodyPr>
          <a:lstStyle/>
          <a:p>
            <a:r>
              <a:rPr lang="en-US" sz="5400" dirty="0" smtClean="0">
                <a:latin typeface="Segoe UI" panose="020B0502040204020203" pitchFamily="34" charset="0"/>
                <a:ea typeface="Segoe UI" panose="020B0502040204020203" pitchFamily="34" charset="0"/>
                <a:cs typeface="Segoe UI" panose="020B0502040204020203" pitchFamily="34" charset="0"/>
              </a:rPr>
              <a:t>Loose Coupling</a:t>
            </a:r>
            <a:endParaRPr lang="en-US" sz="5400" dirty="0">
              <a:latin typeface="Segoe UI" panose="020B0502040204020203" pitchFamily="34" charset="0"/>
              <a:ea typeface="Segoe UI" panose="020B0502040204020203" pitchFamily="34" charset="0"/>
              <a:cs typeface="Segoe UI" panose="020B0502040204020203" pitchFamily="34" charset="0"/>
            </a:endParaRPr>
          </a:p>
        </p:txBody>
      </p:sp>
      <p:sp>
        <p:nvSpPr>
          <p:cNvPr id="8" name="TextBox 7"/>
          <p:cNvSpPr txBox="1"/>
          <p:nvPr/>
        </p:nvSpPr>
        <p:spPr>
          <a:xfrm>
            <a:off x="1026695" y="1945822"/>
            <a:ext cx="9421265" cy="1077218"/>
          </a:xfrm>
          <a:prstGeom prst="rect">
            <a:avLst/>
          </a:prstGeom>
          <a:noFill/>
        </p:spPr>
        <p:txBody>
          <a:bodyPr wrap="square" rtlCol="0">
            <a:spAutoFit/>
          </a:bodyPr>
          <a:lstStyle/>
          <a:p>
            <a:pPr marL="285750" indent="-285750">
              <a:buFont typeface="Arial" panose="020B0604020202020204" pitchFamily="34" charset="0"/>
              <a:buChar char="•"/>
            </a:pPr>
            <a:r>
              <a:rPr lang="en-IN" sz="3200" dirty="0">
                <a:solidFill>
                  <a:schemeClr val="accent2"/>
                </a:solidFill>
              </a:rPr>
              <a:t>L</a:t>
            </a:r>
            <a:r>
              <a:rPr lang="en-IN" sz="3200" dirty="0" smtClean="0">
                <a:solidFill>
                  <a:schemeClr val="accent2"/>
                </a:solidFill>
              </a:rPr>
              <a:t>oosely </a:t>
            </a:r>
            <a:r>
              <a:rPr lang="en-IN" sz="3200" dirty="0">
                <a:solidFill>
                  <a:schemeClr val="accent2"/>
                </a:solidFill>
              </a:rPr>
              <a:t>coupled service knows as little as it needs to about the services with which it collaborates. </a:t>
            </a:r>
            <a:endParaRPr lang="en-IN" sz="3200" dirty="0" smtClean="0">
              <a:solidFill>
                <a:schemeClr val="accent2"/>
              </a:solidFill>
            </a:endParaRPr>
          </a:p>
        </p:txBody>
      </p:sp>
    </p:spTree>
    <p:extLst>
      <p:ext uri="{BB962C8B-B14F-4D97-AF65-F5344CB8AC3E}">
        <p14:creationId xmlns:p14="http://schemas.microsoft.com/office/powerpoint/2010/main" val="252085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endParaRPr lang="en-US"/>
          </a:p>
        </p:txBody>
      </p:sp>
      <p:sp>
        <p:nvSpPr>
          <p:cNvPr id="7" name="Title 1"/>
          <p:cNvSpPr txBox="1">
            <a:spLocks/>
          </p:cNvSpPr>
          <p:nvPr/>
        </p:nvSpPr>
        <p:spPr>
          <a:xfrm>
            <a:off x="403747" y="1022492"/>
            <a:ext cx="8139752" cy="44639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bg1"/>
                </a:solidFill>
                <a:latin typeface="Segoe UI" panose="020B0502040204020203" pitchFamily="34" charset="0"/>
                <a:ea typeface="Segoe UI" panose="020B0502040204020203" pitchFamily="34" charset="0"/>
                <a:cs typeface="Segoe UI" panose="020B0502040204020203" pitchFamily="34" charset="0"/>
              </a:rPr>
              <a:t>Enter Text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361"/>
            <a:ext cx="12192000" cy="6849639"/>
          </a:xfrm>
          <a:prstGeom prst="rect">
            <a:avLst/>
          </a:prstGeom>
        </p:spPr>
      </p:pic>
      <p:sp>
        <p:nvSpPr>
          <p:cNvPr id="6" name="TextBox 5"/>
          <p:cNvSpPr txBox="1"/>
          <p:nvPr/>
        </p:nvSpPr>
        <p:spPr>
          <a:xfrm>
            <a:off x="1026695" y="934717"/>
            <a:ext cx="10487971" cy="923330"/>
          </a:xfrm>
          <a:prstGeom prst="rect">
            <a:avLst/>
          </a:prstGeom>
          <a:noFill/>
        </p:spPr>
        <p:txBody>
          <a:bodyPr wrap="square" rtlCol="0">
            <a:spAutoFit/>
          </a:bodyPr>
          <a:lstStyle/>
          <a:p>
            <a:r>
              <a:rPr lang="en-US" sz="5400" dirty="0" smtClean="0">
                <a:latin typeface="Segoe UI" panose="020B0502040204020203" pitchFamily="34" charset="0"/>
                <a:ea typeface="Segoe UI" panose="020B0502040204020203" pitchFamily="34" charset="0"/>
                <a:cs typeface="Segoe UI" panose="020B0502040204020203" pitchFamily="34" charset="0"/>
              </a:rPr>
              <a:t>High Cohesion</a:t>
            </a:r>
            <a:endParaRPr lang="en-US" sz="5400" dirty="0">
              <a:latin typeface="Segoe UI" panose="020B0502040204020203" pitchFamily="34" charset="0"/>
              <a:ea typeface="Segoe UI" panose="020B0502040204020203" pitchFamily="34" charset="0"/>
              <a:cs typeface="Segoe UI" panose="020B0502040204020203" pitchFamily="34" charset="0"/>
            </a:endParaRPr>
          </a:p>
        </p:txBody>
      </p:sp>
      <p:sp>
        <p:nvSpPr>
          <p:cNvPr id="8" name="TextBox 7"/>
          <p:cNvSpPr txBox="1"/>
          <p:nvPr/>
        </p:nvSpPr>
        <p:spPr>
          <a:xfrm>
            <a:off x="1026695" y="1945822"/>
            <a:ext cx="9421265" cy="2062103"/>
          </a:xfrm>
          <a:prstGeom prst="rect">
            <a:avLst/>
          </a:prstGeom>
          <a:noFill/>
        </p:spPr>
        <p:txBody>
          <a:bodyPr wrap="square" rtlCol="0">
            <a:spAutoFit/>
          </a:bodyPr>
          <a:lstStyle/>
          <a:p>
            <a:pPr marL="457200" indent="-457200">
              <a:buFont typeface="Arial" panose="020B0604020202020204" pitchFamily="34" charset="0"/>
              <a:buChar char="•"/>
            </a:pPr>
            <a:r>
              <a:rPr lang="en-IN" sz="3200" dirty="0">
                <a:solidFill>
                  <a:schemeClr val="accent2"/>
                </a:solidFill>
              </a:rPr>
              <a:t>R</a:t>
            </a:r>
            <a:r>
              <a:rPr lang="en-IN" sz="3200" dirty="0" smtClean="0">
                <a:solidFill>
                  <a:schemeClr val="accent2"/>
                </a:solidFill>
              </a:rPr>
              <a:t>elated behaviour </a:t>
            </a:r>
            <a:r>
              <a:rPr lang="en-IN" sz="3200" dirty="0">
                <a:solidFill>
                  <a:schemeClr val="accent2"/>
                </a:solidFill>
              </a:rPr>
              <a:t>to sit together, and unrelated </a:t>
            </a:r>
            <a:r>
              <a:rPr lang="en-IN" sz="3200" dirty="0" smtClean="0">
                <a:solidFill>
                  <a:schemeClr val="accent2"/>
                </a:solidFill>
              </a:rPr>
              <a:t>behaviour </a:t>
            </a:r>
            <a:r>
              <a:rPr lang="en-IN" sz="3200" dirty="0">
                <a:solidFill>
                  <a:schemeClr val="accent2"/>
                </a:solidFill>
              </a:rPr>
              <a:t>to sit elsewhere</a:t>
            </a:r>
            <a:r>
              <a:rPr lang="en-IN" sz="3200" dirty="0" smtClean="0">
                <a:solidFill>
                  <a:schemeClr val="accent2"/>
                </a:solidFill>
              </a:rPr>
              <a:t>.</a:t>
            </a:r>
          </a:p>
          <a:p>
            <a:pPr marL="457200" indent="-457200">
              <a:buFont typeface="Arial" panose="020B0604020202020204" pitchFamily="34" charset="0"/>
              <a:buChar char="•"/>
            </a:pPr>
            <a:r>
              <a:rPr lang="en-IN" sz="3200" dirty="0" smtClean="0">
                <a:solidFill>
                  <a:schemeClr val="accent2"/>
                </a:solidFill>
              </a:rPr>
              <a:t>Changing behaviour in lots of places to deliver a change, signals lack of high cohesion</a:t>
            </a:r>
            <a:endParaRPr lang="en-IN" sz="3200" dirty="0">
              <a:solidFill>
                <a:schemeClr val="accent2"/>
              </a:solidFill>
            </a:endParaRPr>
          </a:p>
        </p:txBody>
      </p:sp>
    </p:spTree>
    <p:extLst>
      <p:ext uri="{BB962C8B-B14F-4D97-AF65-F5344CB8AC3E}">
        <p14:creationId xmlns:p14="http://schemas.microsoft.com/office/powerpoint/2010/main" val="40206662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endParaRPr lang="en-US" dirty="0"/>
          </a:p>
        </p:txBody>
      </p:sp>
      <p:sp>
        <p:nvSpPr>
          <p:cNvPr id="7" name="Title 1"/>
          <p:cNvSpPr txBox="1">
            <a:spLocks/>
          </p:cNvSpPr>
          <p:nvPr/>
        </p:nvSpPr>
        <p:spPr>
          <a:xfrm>
            <a:off x="403747" y="1022492"/>
            <a:ext cx="8139752" cy="44639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bg1"/>
                </a:solidFill>
                <a:latin typeface="Segoe UI" panose="020B0502040204020203" pitchFamily="34" charset="0"/>
                <a:ea typeface="Segoe UI" panose="020B0502040204020203" pitchFamily="34" charset="0"/>
                <a:cs typeface="Segoe UI" panose="020B0502040204020203" pitchFamily="34" charset="0"/>
              </a:rPr>
              <a:t>Enter Text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361"/>
            <a:ext cx="12192000" cy="6849639"/>
          </a:xfrm>
          <a:prstGeom prst="rect">
            <a:avLst/>
          </a:prstGeom>
        </p:spPr>
      </p:pic>
      <p:sp>
        <p:nvSpPr>
          <p:cNvPr id="6" name="TextBox 5"/>
          <p:cNvSpPr txBox="1"/>
          <p:nvPr/>
        </p:nvSpPr>
        <p:spPr>
          <a:xfrm>
            <a:off x="403747" y="1022492"/>
            <a:ext cx="12192000" cy="830997"/>
          </a:xfrm>
          <a:prstGeom prst="rect">
            <a:avLst/>
          </a:prstGeom>
          <a:noFill/>
        </p:spPr>
        <p:txBody>
          <a:bodyPr wrap="square" rtlCol="0">
            <a:spAutoFit/>
          </a:bodyPr>
          <a:lstStyle/>
          <a:p>
            <a:r>
              <a:rPr lang="en-US" sz="4800" dirty="0" smtClean="0">
                <a:latin typeface="Segoe UI" panose="020B0502040204020203" pitchFamily="34" charset="0"/>
                <a:ea typeface="Segoe UI" panose="020B0502040204020203" pitchFamily="34" charset="0"/>
                <a:cs typeface="Segoe UI" panose="020B0502040204020203" pitchFamily="34" charset="0"/>
              </a:rPr>
              <a:t>Practices</a:t>
            </a:r>
            <a:endParaRPr lang="en-US" sz="4800" dirty="0">
              <a:latin typeface="Segoe UI" panose="020B0502040204020203" pitchFamily="34" charset="0"/>
              <a:ea typeface="Segoe UI" panose="020B0502040204020203" pitchFamily="34" charset="0"/>
              <a:cs typeface="Segoe UI" panose="020B0502040204020203" pitchFamily="34" charset="0"/>
            </a:endParaRPr>
          </a:p>
        </p:txBody>
      </p:sp>
      <p:sp>
        <p:nvSpPr>
          <p:cNvPr id="8" name="TextBox 7"/>
          <p:cNvSpPr txBox="1"/>
          <p:nvPr/>
        </p:nvSpPr>
        <p:spPr>
          <a:xfrm>
            <a:off x="1026695" y="1964063"/>
            <a:ext cx="10030511" cy="3170099"/>
          </a:xfrm>
          <a:prstGeom prst="rect">
            <a:avLst/>
          </a:prstGeom>
          <a:noFill/>
        </p:spPr>
        <p:txBody>
          <a:bodyPr wrap="square" rtlCol="0">
            <a:spAutoFit/>
          </a:bodyPr>
          <a:lstStyle/>
          <a:p>
            <a:pPr marL="342900" indent="-342900">
              <a:buFont typeface="Wingdings" panose="05000000000000000000" pitchFamily="2" charset="2"/>
              <a:buChar char="Ø"/>
            </a:pPr>
            <a:r>
              <a:rPr lang="en-IN" sz="4000" dirty="0" smtClean="0">
                <a:solidFill>
                  <a:schemeClr val="accent2"/>
                </a:solidFill>
              </a:rPr>
              <a:t>Practices should underpin our principles</a:t>
            </a:r>
          </a:p>
          <a:p>
            <a:pPr marL="342900" indent="-342900">
              <a:buFont typeface="Wingdings" panose="05000000000000000000" pitchFamily="2" charset="2"/>
              <a:buChar char="Ø"/>
            </a:pPr>
            <a:r>
              <a:rPr lang="en-IN" sz="4000" dirty="0">
                <a:solidFill>
                  <a:schemeClr val="accent2"/>
                </a:solidFill>
              </a:rPr>
              <a:t>Sometimes practices reflect constraints in your organization</a:t>
            </a:r>
          </a:p>
          <a:p>
            <a:pPr marL="342900" indent="-342900">
              <a:buFont typeface="Wingdings" panose="05000000000000000000" pitchFamily="2" charset="2"/>
              <a:buChar char="Ø"/>
            </a:pPr>
            <a:r>
              <a:rPr lang="en-IN" sz="4000" dirty="0" smtClean="0">
                <a:solidFill>
                  <a:schemeClr val="accent2"/>
                </a:solidFill>
              </a:rPr>
              <a:t>Coding</a:t>
            </a:r>
            <a:r>
              <a:rPr lang="en-IN" sz="4000" dirty="0" smtClean="0"/>
              <a:t> </a:t>
            </a:r>
            <a:r>
              <a:rPr lang="en-IN" sz="4000" dirty="0">
                <a:solidFill>
                  <a:schemeClr val="accent2"/>
                </a:solidFill>
              </a:rPr>
              <a:t>guidelines</a:t>
            </a:r>
          </a:p>
          <a:p>
            <a:pPr marL="342900" indent="-342900">
              <a:buFont typeface="Wingdings" panose="05000000000000000000" pitchFamily="2" charset="2"/>
              <a:buChar char="Ø"/>
            </a:pPr>
            <a:r>
              <a:rPr lang="en-IN" sz="4000" dirty="0" smtClean="0">
                <a:solidFill>
                  <a:schemeClr val="accent2"/>
                </a:solidFill>
              </a:rPr>
              <a:t>Integration Style – HTTP/REST</a:t>
            </a:r>
          </a:p>
        </p:txBody>
      </p:sp>
    </p:spTree>
    <p:extLst>
      <p:ext uri="{BB962C8B-B14F-4D97-AF65-F5344CB8AC3E}">
        <p14:creationId xmlns:p14="http://schemas.microsoft.com/office/powerpoint/2010/main" val="1006608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IN" dirty="0"/>
          </a:p>
        </p:txBody>
      </p:sp>
      <p:sp>
        <p:nvSpPr>
          <p:cNvPr id="7" name="Title 1"/>
          <p:cNvSpPr txBox="1">
            <a:spLocks/>
          </p:cNvSpPr>
          <p:nvPr/>
        </p:nvSpPr>
        <p:spPr>
          <a:xfrm>
            <a:off x="403747" y="1022492"/>
            <a:ext cx="8139752" cy="44639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bg1"/>
                </a:solidFill>
                <a:latin typeface="Segoe UI" panose="020B0502040204020203" pitchFamily="34" charset="0"/>
                <a:ea typeface="Segoe UI" panose="020B0502040204020203" pitchFamily="34" charset="0"/>
                <a:cs typeface="Segoe UI" panose="020B0502040204020203" pitchFamily="34" charset="0"/>
              </a:rPr>
              <a:t>Enter Text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361"/>
            <a:ext cx="12192000" cy="6849639"/>
          </a:xfrm>
          <a:prstGeom prst="rect">
            <a:avLst/>
          </a:prstGeom>
        </p:spPr>
      </p:pic>
      <p:sp>
        <p:nvSpPr>
          <p:cNvPr id="6" name="TextBox 5"/>
          <p:cNvSpPr txBox="1"/>
          <p:nvPr/>
        </p:nvSpPr>
        <p:spPr>
          <a:xfrm>
            <a:off x="1026696" y="934717"/>
            <a:ext cx="10030510" cy="923330"/>
          </a:xfrm>
          <a:prstGeom prst="rect">
            <a:avLst/>
          </a:prstGeom>
          <a:noFill/>
        </p:spPr>
        <p:txBody>
          <a:bodyPr wrap="square" rtlCol="0">
            <a:spAutoFit/>
          </a:bodyPr>
          <a:lstStyle/>
          <a:p>
            <a:r>
              <a:rPr lang="en-US" sz="5400" dirty="0" smtClean="0">
                <a:latin typeface="Segoe UI" panose="020B0502040204020203" pitchFamily="34" charset="0"/>
                <a:ea typeface="Segoe UI" panose="020B0502040204020203" pitchFamily="34" charset="0"/>
                <a:cs typeface="Segoe UI" panose="020B0502040204020203" pitchFamily="34" charset="0"/>
              </a:rPr>
              <a:t>Why </a:t>
            </a:r>
            <a:r>
              <a:rPr lang="en-US" sz="5400" dirty="0">
                <a:latin typeface="Segoe UI" panose="020B0502040204020203" pitchFamily="34" charset="0"/>
                <a:ea typeface="Segoe UI" panose="020B0502040204020203" pitchFamily="34" charset="0"/>
                <a:cs typeface="Segoe UI" panose="020B0502040204020203" pitchFamily="34" charset="0"/>
              </a:rPr>
              <a:t>M</a:t>
            </a:r>
            <a:r>
              <a:rPr lang="en-US" sz="5400" dirty="0" smtClean="0">
                <a:latin typeface="Segoe UI" panose="020B0502040204020203" pitchFamily="34" charset="0"/>
                <a:ea typeface="Segoe UI" panose="020B0502040204020203" pitchFamily="34" charset="0"/>
                <a:cs typeface="Segoe UI" panose="020B0502040204020203" pitchFamily="34" charset="0"/>
              </a:rPr>
              <a:t>icroservices ?</a:t>
            </a:r>
            <a:endParaRPr lang="en-US" sz="5400" dirty="0">
              <a:latin typeface="Segoe UI" panose="020B0502040204020203" pitchFamily="34" charset="0"/>
              <a:ea typeface="Segoe UI" panose="020B0502040204020203" pitchFamily="34" charset="0"/>
              <a:cs typeface="Segoe UI" panose="020B0502040204020203" pitchFamily="34" charset="0"/>
            </a:endParaRPr>
          </a:p>
        </p:txBody>
      </p:sp>
      <p:sp>
        <p:nvSpPr>
          <p:cNvPr id="3" name="TextBox 2"/>
          <p:cNvSpPr txBox="1"/>
          <p:nvPr/>
        </p:nvSpPr>
        <p:spPr>
          <a:xfrm>
            <a:off x="1026695" y="1964063"/>
            <a:ext cx="10030511" cy="4247317"/>
          </a:xfrm>
          <a:prstGeom prst="rect">
            <a:avLst/>
          </a:prstGeom>
          <a:noFill/>
        </p:spPr>
        <p:txBody>
          <a:bodyPr wrap="square" rtlCol="0">
            <a:spAutoFit/>
          </a:bodyPr>
          <a:lstStyle/>
          <a:p>
            <a:pPr marL="342900" indent="-342900">
              <a:buFont typeface="Wingdings" panose="05000000000000000000" pitchFamily="2" charset="2"/>
              <a:buChar char="Ø"/>
            </a:pPr>
            <a:r>
              <a:rPr lang="en-IN" sz="5400" dirty="0" smtClean="0">
                <a:solidFill>
                  <a:schemeClr val="accent2"/>
                </a:solidFill>
              </a:rPr>
              <a:t>Resilience</a:t>
            </a:r>
          </a:p>
          <a:p>
            <a:pPr marL="342900" indent="-342900">
              <a:buFont typeface="Wingdings" panose="05000000000000000000" pitchFamily="2" charset="2"/>
              <a:buChar char="Ø"/>
            </a:pPr>
            <a:r>
              <a:rPr lang="en-IN" sz="5400" dirty="0" smtClean="0">
                <a:solidFill>
                  <a:schemeClr val="accent2"/>
                </a:solidFill>
              </a:rPr>
              <a:t>Scaling</a:t>
            </a:r>
          </a:p>
          <a:p>
            <a:pPr marL="342900" indent="-342900">
              <a:buFont typeface="Wingdings" panose="05000000000000000000" pitchFamily="2" charset="2"/>
              <a:buChar char="Ø"/>
            </a:pPr>
            <a:r>
              <a:rPr lang="en-IN" sz="5400" dirty="0" smtClean="0">
                <a:solidFill>
                  <a:schemeClr val="accent2"/>
                </a:solidFill>
              </a:rPr>
              <a:t>Removing Rewriting barrier</a:t>
            </a:r>
          </a:p>
          <a:p>
            <a:pPr marL="342900" indent="-342900">
              <a:buFont typeface="Wingdings" panose="05000000000000000000" pitchFamily="2" charset="2"/>
              <a:buChar char="Ø"/>
            </a:pPr>
            <a:r>
              <a:rPr lang="en-IN" sz="5400" dirty="0">
                <a:solidFill>
                  <a:schemeClr val="accent2"/>
                </a:solidFill>
              </a:rPr>
              <a:t>Ease of Deployment</a:t>
            </a:r>
          </a:p>
          <a:p>
            <a:endParaRPr lang="en-IN" sz="5400" dirty="0">
              <a:solidFill>
                <a:schemeClr val="accent2"/>
              </a:solidFill>
            </a:endParaRPr>
          </a:p>
        </p:txBody>
      </p:sp>
    </p:spTree>
    <p:extLst>
      <p:ext uri="{BB962C8B-B14F-4D97-AF65-F5344CB8AC3E}">
        <p14:creationId xmlns:p14="http://schemas.microsoft.com/office/powerpoint/2010/main" val="1964061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endParaRPr lang="en-US" dirty="0"/>
          </a:p>
        </p:txBody>
      </p:sp>
      <p:sp>
        <p:nvSpPr>
          <p:cNvPr id="7" name="Title 1"/>
          <p:cNvSpPr txBox="1">
            <a:spLocks/>
          </p:cNvSpPr>
          <p:nvPr/>
        </p:nvSpPr>
        <p:spPr>
          <a:xfrm>
            <a:off x="403747" y="1022492"/>
            <a:ext cx="8139752" cy="44639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bg1"/>
                </a:solidFill>
                <a:latin typeface="Segoe UI" panose="020B0502040204020203" pitchFamily="34" charset="0"/>
                <a:ea typeface="Segoe UI" panose="020B0502040204020203" pitchFamily="34" charset="0"/>
                <a:cs typeface="Segoe UI" panose="020B0502040204020203" pitchFamily="34" charset="0"/>
              </a:rPr>
              <a:t>Enter Text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361"/>
            <a:ext cx="12192000" cy="6849639"/>
          </a:xfrm>
          <a:prstGeom prst="rect">
            <a:avLst/>
          </a:prstGeom>
        </p:spPr>
      </p:pic>
      <p:sp>
        <p:nvSpPr>
          <p:cNvPr id="6" name="TextBox 5"/>
          <p:cNvSpPr txBox="1"/>
          <p:nvPr/>
        </p:nvSpPr>
        <p:spPr>
          <a:xfrm>
            <a:off x="708547" y="985830"/>
            <a:ext cx="10027186" cy="830997"/>
          </a:xfrm>
          <a:prstGeom prst="rect">
            <a:avLst/>
          </a:prstGeom>
          <a:noFill/>
        </p:spPr>
        <p:txBody>
          <a:bodyPr wrap="square" rtlCol="0">
            <a:spAutoFit/>
          </a:bodyPr>
          <a:lstStyle/>
          <a:p>
            <a:r>
              <a:rPr lang="en-US" sz="4800" dirty="0" smtClean="0">
                <a:latin typeface="Segoe UI" panose="020B0502040204020203" pitchFamily="34" charset="0"/>
                <a:ea typeface="Segoe UI" panose="020B0502040204020203" pitchFamily="34" charset="0"/>
                <a:cs typeface="Segoe UI" panose="020B0502040204020203" pitchFamily="34" charset="0"/>
              </a:rPr>
              <a:t>Combining Principles &amp; Practices</a:t>
            </a:r>
            <a:endParaRPr lang="en-US" sz="4800" dirty="0">
              <a:latin typeface="Segoe UI" panose="020B0502040204020203" pitchFamily="34" charset="0"/>
              <a:ea typeface="Segoe UI" panose="020B0502040204020203" pitchFamily="34" charset="0"/>
              <a:cs typeface="Segoe UI" panose="020B0502040204020203" pitchFamily="34" charset="0"/>
            </a:endParaRPr>
          </a:p>
        </p:txBody>
      </p:sp>
      <p:sp>
        <p:nvSpPr>
          <p:cNvPr id="8" name="TextBox 7"/>
          <p:cNvSpPr txBox="1"/>
          <p:nvPr/>
        </p:nvSpPr>
        <p:spPr>
          <a:xfrm>
            <a:off x="1026695" y="1964063"/>
            <a:ext cx="10030511" cy="2554545"/>
          </a:xfrm>
          <a:prstGeom prst="rect">
            <a:avLst/>
          </a:prstGeom>
          <a:noFill/>
        </p:spPr>
        <p:txBody>
          <a:bodyPr wrap="square" rtlCol="0">
            <a:spAutoFit/>
          </a:bodyPr>
          <a:lstStyle/>
          <a:p>
            <a:pPr marL="342900" indent="-342900">
              <a:buFont typeface="Wingdings" panose="05000000000000000000" pitchFamily="2" charset="2"/>
              <a:buChar char="Ø"/>
            </a:pPr>
            <a:r>
              <a:rPr lang="en-IN" sz="4000" dirty="0">
                <a:solidFill>
                  <a:schemeClr val="accent2"/>
                </a:solidFill>
              </a:rPr>
              <a:t>One person’s principles are another’s practices</a:t>
            </a:r>
          </a:p>
          <a:p>
            <a:pPr marL="342900" indent="-342900">
              <a:buFont typeface="Wingdings" panose="05000000000000000000" pitchFamily="2" charset="2"/>
              <a:buChar char="Ø"/>
            </a:pPr>
            <a:r>
              <a:rPr lang="en-IN" sz="4000" dirty="0" smtClean="0">
                <a:solidFill>
                  <a:schemeClr val="accent2"/>
                </a:solidFill>
              </a:rPr>
              <a:t>.NET Team practices and Java Team practises based on principles</a:t>
            </a:r>
            <a:endParaRPr lang="en-IN" sz="4000" dirty="0">
              <a:solidFill>
                <a:schemeClr val="accent2"/>
              </a:solidFill>
            </a:endParaRPr>
          </a:p>
        </p:txBody>
      </p:sp>
    </p:spTree>
    <p:extLst>
      <p:ext uri="{BB962C8B-B14F-4D97-AF65-F5344CB8AC3E}">
        <p14:creationId xmlns:p14="http://schemas.microsoft.com/office/powerpoint/2010/main" val="18435063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endParaRPr lang="en-US"/>
          </a:p>
        </p:txBody>
      </p:sp>
      <p:sp>
        <p:nvSpPr>
          <p:cNvPr id="7" name="Title 1"/>
          <p:cNvSpPr txBox="1">
            <a:spLocks/>
          </p:cNvSpPr>
          <p:nvPr/>
        </p:nvSpPr>
        <p:spPr>
          <a:xfrm>
            <a:off x="403747" y="1022492"/>
            <a:ext cx="8139752" cy="44639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bg1"/>
                </a:solidFill>
                <a:latin typeface="Segoe UI" panose="020B0502040204020203" pitchFamily="34" charset="0"/>
                <a:ea typeface="Segoe UI" panose="020B0502040204020203" pitchFamily="34" charset="0"/>
                <a:cs typeface="Segoe UI" panose="020B0502040204020203" pitchFamily="34" charset="0"/>
              </a:rPr>
              <a:t>Enter Text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361"/>
            <a:ext cx="12192000" cy="6849639"/>
          </a:xfrm>
          <a:prstGeom prst="rect">
            <a:avLst/>
          </a:prstGeom>
        </p:spPr>
      </p:pic>
      <p:sp>
        <p:nvSpPr>
          <p:cNvPr id="6" name="TextBox 5"/>
          <p:cNvSpPr txBox="1"/>
          <p:nvPr/>
        </p:nvSpPr>
        <p:spPr>
          <a:xfrm>
            <a:off x="1026695" y="934717"/>
            <a:ext cx="10487971" cy="923330"/>
          </a:xfrm>
          <a:prstGeom prst="rect">
            <a:avLst/>
          </a:prstGeom>
          <a:noFill/>
        </p:spPr>
        <p:txBody>
          <a:bodyPr wrap="square" rtlCol="0">
            <a:spAutoFit/>
          </a:bodyPr>
          <a:lstStyle/>
          <a:p>
            <a:r>
              <a:rPr lang="en-US" sz="5400" dirty="0" smtClean="0">
                <a:latin typeface="Segoe UI" panose="020B0502040204020203" pitchFamily="34" charset="0"/>
                <a:ea typeface="Segoe UI" panose="020B0502040204020203" pitchFamily="34" charset="0"/>
                <a:cs typeface="Segoe UI" panose="020B0502040204020203" pitchFamily="34" charset="0"/>
              </a:rPr>
              <a:t>What is Bounded Context?</a:t>
            </a:r>
            <a:endParaRPr lang="en-US" sz="5400" dirty="0">
              <a:latin typeface="Segoe UI" panose="020B0502040204020203" pitchFamily="34" charset="0"/>
              <a:ea typeface="Segoe UI" panose="020B0502040204020203" pitchFamily="34" charset="0"/>
              <a:cs typeface="Segoe UI" panose="020B0502040204020203" pitchFamily="34" charset="0"/>
            </a:endParaRPr>
          </a:p>
        </p:txBody>
      </p:sp>
      <p:sp>
        <p:nvSpPr>
          <p:cNvPr id="8" name="TextBox 7"/>
          <p:cNvSpPr txBox="1"/>
          <p:nvPr/>
        </p:nvSpPr>
        <p:spPr>
          <a:xfrm>
            <a:off x="1026695" y="1945822"/>
            <a:ext cx="9421265" cy="584775"/>
          </a:xfrm>
          <a:prstGeom prst="rect">
            <a:avLst/>
          </a:prstGeom>
          <a:noFill/>
        </p:spPr>
        <p:txBody>
          <a:bodyPr wrap="square" rtlCol="0">
            <a:spAutoFit/>
          </a:bodyPr>
          <a:lstStyle/>
          <a:p>
            <a:pPr marL="285750" indent="-285750">
              <a:buFont typeface="Arial" panose="020B0604020202020204" pitchFamily="34" charset="0"/>
              <a:buChar char="•"/>
            </a:pPr>
            <a:r>
              <a:rPr lang="en-IN" sz="3200" dirty="0" smtClean="0">
                <a:solidFill>
                  <a:schemeClr val="accent2"/>
                </a:solidFill>
              </a:rPr>
              <a:t>Specific </a:t>
            </a:r>
            <a:r>
              <a:rPr lang="en-IN" sz="3200" dirty="0">
                <a:solidFill>
                  <a:schemeClr val="accent2"/>
                </a:solidFill>
              </a:rPr>
              <a:t>responsibility enforced by explicit boundaries</a:t>
            </a:r>
            <a:r>
              <a:rPr lang="en-IN" sz="3200" dirty="0" smtClean="0">
                <a:solidFill>
                  <a:schemeClr val="accent2"/>
                </a:solidFill>
              </a:rPr>
              <a:t>.</a:t>
            </a:r>
            <a:endParaRPr lang="en-IN" sz="3200" dirty="0"/>
          </a:p>
        </p:txBody>
      </p:sp>
    </p:spTree>
    <p:extLst>
      <p:ext uri="{BB962C8B-B14F-4D97-AF65-F5344CB8AC3E}">
        <p14:creationId xmlns:p14="http://schemas.microsoft.com/office/powerpoint/2010/main" val="735205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endParaRPr lang="en-US"/>
          </a:p>
        </p:txBody>
      </p:sp>
      <p:sp>
        <p:nvSpPr>
          <p:cNvPr id="7" name="Title 1"/>
          <p:cNvSpPr txBox="1">
            <a:spLocks/>
          </p:cNvSpPr>
          <p:nvPr/>
        </p:nvSpPr>
        <p:spPr>
          <a:xfrm>
            <a:off x="403747" y="1022492"/>
            <a:ext cx="8139752" cy="44639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bg1"/>
                </a:solidFill>
                <a:latin typeface="Segoe UI" panose="020B0502040204020203" pitchFamily="34" charset="0"/>
                <a:ea typeface="Segoe UI" panose="020B0502040204020203" pitchFamily="34" charset="0"/>
                <a:cs typeface="Segoe UI" panose="020B0502040204020203" pitchFamily="34" charset="0"/>
              </a:rPr>
              <a:t>Enter Text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361"/>
            <a:ext cx="12192000" cy="6849639"/>
          </a:xfrm>
          <a:prstGeom prst="rect">
            <a:avLst/>
          </a:prstGeom>
        </p:spPr>
      </p:pic>
      <p:sp>
        <p:nvSpPr>
          <p:cNvPr id="6" name="TextBox 5"/>
          <p:cNvSpPr txBox="1"/>
          <p:nvPr/>
        </p:nvSpPr>
        <p:spPr>
          <a:xfrm>
            <a:off x="1026695" y="934717"/>
            <a:ext cx="10487971" cy="923330"/>
          </a:xfrm>
          <a:prstGeom prst="rect">
            <a:avLst/>
          </a:prstGeom>
          <a:noFill/>
        </p:spPr>
        <p:txBody>
          <a:bodyPr wrap="square" rtlCol="0">
            <a:spAutoFit/>
          </a:bodyPr>
          <a:lstStyle/>
          <a:p>
            <a:r>
              <a:rPr lang="en-US" sz="5400" dirty="0" smtClean="0">
                <a:latin typeface="Segoe UI" panose="020B0502040204020203" pitchFamily="34" charset="0"/>
                <a:ea typeface="Segoe UI" panose="020B0502040204020203" pitchFamily="34" charset="0"/>
                <a:cs typeface="Segoe UI" panose="020B0502040204020203" pitchFamily="34" charset="0"/>
              </a:rPr>
              <a:t>What is Bounded Context?</a:t>
            </a:r>
            <a:endParaRPr lang="en-US" sz="5400" dirty="0">
              <a:latin typeface="Segoe UI" panose="020B0502040204020203" pitchFamily="34" charset="0"/>
              <a:ea typeface="Segoe UI" panose="020B0502040204020203" pitchFamily="34" charset="0"/>
              <a:cs typeface="Segoe UI" panose="020B0502040204020203" pitchFamily="34" charset="0"/>
            </a:endParaRPr>
          </a:p>
        </p:txBody>
      </p:sp>
      <p:sp>
        <p:nvSpPr>
          <p:cNvPr id="8" name="TextBox 7"/>
          <p:cNvSpPr txBox="1"/>
          <p:nvPr/>
        </p:nvSpPr>
        <p:spPr>
          <a:xfrm>
            <a:off x="1026695" y="1945822"/>
            <a:ext cx="9421265" cy="2554545"/>
          </a:xfrm>
          <a:prstGeom prst="rect">
            <a:avLst/>
          </a:prstGeom>
          <a:noFill/>
        </p:spPr>
        <p:txBody>
          <a:bodyPr wrap="square" rtlCol="0">
            <a:spAutoFit/>
          </a:bodyPr>
          <a:lstStyle/>
          <a:p>
            <a:pPr marL="285750" indent="-285750">
              <a:buFont typeface="Arial" panose="020B0604020202020204" pitchFamily="34" charset="0"/>
              <a:buChar char="•"/>
            </a:pPr>
            <a:r>
              <a:rPr lang="en-IN" sz="3200" dirty="0" smtClean="0">
                <a:solidFill>
                  <a:schemeClr val="accent2"/>
                </a:solidFill>
              </a:rPr>
              <a:t>A Domain </a:t>
            </a:r>
            <a:r>
              <a:rPr lang="en-IN" sz="3200" dirty="0">
                <a:solidFill>
                  <a:schemeClr val="accent2"/>
                </a:solidFill>
              </a:rPr>
              <a:t>consists of multiple bounded contexts, and residing within each are </a:t>
            </a:r>
            <a:r>
              <a:rPr lang="en-IN" sz="3200" dirty="0" smtClean="0">
                <a:solidFill>
                  <a:schemeClr val="accent2"/>
                </a:solidFill>
              </a:rPr>
              <a:t>models </a:t>
            </a:r>
            <a:r>
              <a:rPr lang="en-IN" sz="3200" dirty="0">
                <a:solidFill>
                  <a:schemeClr val="accent2"/>
                </a:solidFill>
              </a:rPr>
              <a:t>that do not need to be communicated outside as well as things that are shared externally with </a:t>
            </a:r>
            <a:r>
              <a:rPr lang="en-IN" sz="3200" dirty="0" smtClean="0">
                <a:solidFill>
                  <a:schemeClr val="accent2"/>
                </a:solidFill>
              </a:rPr>
              <a:t>other bounded </a:t>
            </a:r>
            <a:r>
              <a:rPr lang="en-IN" sz="3200" dirty="0">
                <a:solidFill>
                  <a:schemeClr val="accent2"/>
                </a:solidFill>
              </a:rPr>
              <a:t>contexts</a:t>
            </a:r>
            <a:r>
              <a:rPr lang="en-IN" sz="3200" dirty="0" smtClean="0">
                <a:solidFill>
                  <a:schemeClr val="accent2"/>
                </a:solidFill>
              </a:rPr>
              <a:t>.</a:t>
            </a:r>
          </a:p>
          <a:p>
            <a:endParaRPr lang="en-IN" sz="3200" dirty="0"/>
          </a:p>
        </p:txBody>
      </p:sp>
    </p:spTree>
    <p:extLst>
      <p:ext uri="{BB962C8B-B14F-4D97-AF65-F5344CB8AC3E}">
        <p14:creationId xmlns:p14="http://schemas.microsoft.com/office/powerpoint/2010/main" val="16562015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endParaRPr lang="en-US"/>
          </a:p>
        </p:txBody>
      </p:sp>
      <p:sp>
        <p:nvSpPr>
          <p:cNvPr id="7" name="Title 1"/>
          <p:cNvSpPr txBox="1">
            <a:spLocks/>
          </p:cNvSpPr>
          <p:nvPr/>
        </p:nvSpPr>
        <p:spPr>
          <a:xfrm>
            <a:off x="403747" y="1022492"/>
            <a:ext cx="8139752" cy="44639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bg1"/>
                </a:solidFill>
                <a:latin typeface="Segoe UI" panose="020B0502040204020203" pitchFamily="34" charset="0"/>
                <a:ea typeface="Segoe UI" panose="020B0502040204020203" pitchFamily="34" charset="0"/>
                <a:cs typeface="Segoe UI" panose="020B0502040204020203" pitchFamily="34" charset="0"/>
              </a:rPr>
              <a:t>Enter Text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361"/>
            <a:ext cx="12192000" cy="6849639"/>
          </a:xfrm>
          <a:prstGeom prst="rect">
            <a:avLst/>
          </a:prstGeom>
        </p:spPr>
      </p:pic>
      <p:sp>
        <p:nvSpPr>
          <p:cNvPr id="6" name="TextBox 5"/>
          <p:cNvSpPr txBox="1"/>
          <p:nvPr/>
        </p:nvSpPr>
        <p:spPr>
          <a:xfrm>
            <a:off x="1026695" y="934717"/>
            <a:ext cx="10487971" cy="923330"/>
          </a:xfrm>
          <a:prstGeom prst="rect">
            <a:avLst/>
          </a:prstGeom>
          <a:noFill/>
        </p:spPr>
        <p:txBody>
          <a:bodyPr wrap="square" rtlCol="0">
            <a:spAutoFit/>
          </a:bodyPr>
          <a:lstStyle/>
          <a:p>
            <a:r>
              <a:rPr lang="en-US" sz="5400" dirty="0" smtClean="0">
                <a:latin typeface="Segoe UI" panose="020B0502040204020203" pitchFamily="34" charset="0"/>
                <a:ea typeface="Segoe UI" panose="020B0502040204020203" pitchFamily="34" charset="0"/>
                <a:cs typeface="Segoe UI" panose="020B0502040204020203" pitchFamily="34" charset="0"/>
              </a:rPr>
              <a:t>What is Bounded Context?</a:t>
            </a:r>
            <a:endParaRPr lang="en-US" sz="5400" dirty="0">
              <a:latin typeface="Segoe UI" panose="020B0502040204020203" pitchFamily="34" charset="0"/>
              <a:ea typeface="Segoe UI" panose="020B0502040204020203" pitchFamily="34" charset="0"/>
              <a:cs typeface="Segoe UI" panose="020B0502040204020203" pitchFamily="34" charset="0"/>
            </a:endParaRPr>
          </a:p>
        </p:txBody>
      </p:sp>
      <p:sp>
        <p:nvSpPr>
          <p:cNvPr id="8" name="TextBox 7"/>
          <p:cNvSpPr txBox="1"/>
          <p:nvPr/>
        </p:nvSpPr>
        <p:spPr>
          <a:xfrm>
            <a:off x="1026695" y="1945822"/>
            <a:ext cx="9421265" cy="1569660"/>
          </a:xfrm>
          <a:prstGeom prst="rect">
            <a:avLst/>
          </a:prstGeom>
          <a:noFill/>
        </p:spPr>
        <p:txBody>
          <a:bodyPr wrap="square" rtlCol="0">
            <a:spAutoFit/>
          </a:bodyPr>
          <a:lstStyle/>
          <a:p>
            <a:pPr marL="285750" indent="-285750">
              <a:buFont typeface="Arial" panose="020B0604020202020204" pitchFamily="34" charset="0"/>
              <a:buChar char="•"/>
            </a:pPr>
            <a:r>
              <a:rPr lang="en-IN" sz="3200" dirty="0" smtClean="0">
                <a:solidFill>
                  <a:schemeClr val="accent2"/>
                </a:solidFill>
              </a:rPr>
              <a:t>Each </a:t>
            </a:r>
            <a:r>
              <a:rPr lang="en-IN" sz="3200" dirty="0">
                <a:solidFill>
                  <a:schemeClr val="accent2"/>
                </a:solidFill>
              </a:rPr>
              <a:t>bounded context has an explicit interface, where it decides what models to share with other contexts.</a:t>
            </a:r>
            <a:endParaRPr lang="en-IN" sz="3200" dirty="0" smtClean="0">
              <a:solidFill>
                <a:schemeClr val="accent2"/>
              </a:solidFill>
            </a:endParaRPr>
          </a:p>
          <a:p>
            <a:pPr marL="285750" indent="-285750">
              <a:buFont typeface="Arial" panose="020B0604020202020204" pitchFamily="34" charset="0"/>
              <a:buChar char="•"/>
            </a:pPr>
            <a:endParaRPr lang="en-IN" sz="3200" dirty="0"/>
          </a:p>
        </p:txBody>
      </p:sp>
    </p:spTree>
    <p:extLst>
      <p:ext uri="{BB962C8B-B14F-4D97-AF65-F5344CB8AC3E}">
        <p14:creationId xmlns:p14="http://schemas.microsoft.com/office/powerpoint/2010/main" val="8981877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endParaRPr lang="en-US" dirty="0"/>
          </a:p>
        </p:txBody>
      </p:sp>
      <p:sp>
        <p:nvSpPr>
          <p:cNvPr id="7" name="Title 1"/>
          <p:cNvSpPr txBox="1">
            <a:spLocks/>
          </p:cNvSpPr>
          <p:nvPr/>
        </p:nvSpPr>
        <p:spPr>
          <a:xfrm>
            <a:off x="403747" y="1022492"/>
            <a:ext cx="8139752" cy="44639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bg1"/>
                </a:solidFill>
                <a:latin typeface="Segoe UI" panose="020B0502040204020203" pitchFamily="34" charset="0"/>
                <a:ea typeface="Segoe UI" panose="020B0502040204020203" pitchFamily="34" charset="0"/>
                <a:cs typeface="Segoe UI" panose="020B0502040204020203" pitchFamily="34" charset="0"/>
              </a:rPr>
              <a:t>Enter Text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361"/>
            <a:ext cx="12192000" cy="6849639"/>
          </a:xfrm>
          <a:prstGeom prst="rect">
            <a:avLst/>
          </a:prstGeom>
        </p:spPr>
      </p:pic>
      <p:sp>
        <p:nvSpPr>
          <p:cNvPr id="6" name="TextBox 5"/>
          <p:cNvSpPr txBox="1"/>
          <p:nvPr/>
        </p:nvSpPr>
        <p:spPr>
          <a:xfrm>
            <a:off x="772957" y="756960"/>
            <a:ext cx="10030510" cy="923330"/>
          </a:xfrm>
          <a:prstGeom prst="rect">
            <a:avLst/>
          </a:prstGeom>
          <a:noFill/>
        </p:spPr>
        <p:txBody>
          <a:bodyPr wrap="square" rtlCol="0">
            <a:spAutoFit/>
          </a:bodyPr>
          <a:lstStyle/>
          <a:p>
            <a:r>
              <a:rPr lang="en-US" sz="5400" smtClean="0">
                <a:latin typeface="Segoe UI" panose="020B0502040204020203" pitchFamily="34" charset="0"/>
                <a:ea typeface="Segoe UI" panose="020B0502040204020203" pitchFamily="34" charset="0"/>
                <a:cs typeface="Segoe UI" panose="020B0502040204020203" pitchFamily="34" charset="0"/>
              </a:rPr>
              <a:t>Models </a:t>
            </a:r>
            <a:r>
              <a:rPr lang="en-US" sz="5400" dirty="0" smtClean="0">
                <a:latin typeface="Segoe UI" panose="020B0502040204020203" pitchFamily="34" charset="0"/>
                <a:ea typeface="Segoe UI" panose="020B0502040204020203" pitchFamily="34" charset="0"/>
                <a:cs typeface="Segoe UI" panose="020B0502040204020203" pitchFamily="34" charset="0"/>
              </a:rPr>
              <a:t>&amp; </a:t>
            </a:r>
            <a:r>
              <a:rPr lang="en-US" sz="5400" smtClean="0">
                <a:latin typeface="Segoe UI" panose="020B0502040204020203" pitchFamily="34" charset="0"/>
                <a:ea typeface="Segoe UI" panose="020B0502040204020203" pitchFamily="34" charset="0"/>
                <a:cs typeface="Segoe UI" panose="020B0502040204020203" pitchFamily="34" charset="0"/>
              </a:rPr>
              <a:t>Shared Models</a:t>
            </a:r>
            <a:endParaRPr lang="en-US" sz="5400" dirty="0">
              <a:latin typeface="Segoe UI" panose="020B0502040204020203" pitchFamily="34" charset="0"/>
              <a:ea typeface="Segoe UI" panose="020B0502040204020203" pitchFamily="34" charset="0"/>
              <a:cs typeface="Segoe UI" panose="020B0502040204020203" pitchFamily="34" charset="0"/>
            </a:endParaRPr>
          </a:p>
        </p:txBody>
      </p:sp>
      <p:pic>
        <p:nvPicPr>
          <p:cNvPr id="3" name="Picture 2"/>
          <p:cNvPicPr>
            <a:picLocks noChangeAspect="1"/>
          </p:cNvPicPr>
          <p:nvPr/>
        </p:nvPicPr>
        <p:blipFill>
          <a:blip r:embed="rId4"/>
          <a:stretch>
            <a:fillRect/>
          </a:stretch>
        </p:blipFill>
        <p:spPr>
          <a:xfrm>
            <a:off x="1619251" y="1646103"/>
            <a:ext cx="9048750" cy="4506253"/>
          </a:xfrm>
          <a:prstGeom prst="rect">
            <a:avLst/>
          </a:prstGeom>
        </p:spPr>
      </p:pic>
    </p:spTree>
    <p:extLst>
      <p:ext uri="{BB962C8B-B14F-4D97-AF65-F5344CB8AC3E}">
        <p14:creationId xmlns:p14="http://schemas.microsoft.com/office/powerpoint/2010/main" val="28671628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endParaRPr lang="en-US" dirty="0"/>
          </a:p>
        </p:txBody>
      </p:sp>
      <p:sp>
        <p:nvSpPr>
          <p:cNvPr id="7" name="Title 1"/>
          <p:cNvSpPr txBox="1">
            <a:spLocks/>
          </p:cNvSpPr>
          <p:nvPr/>
        </p:nvSpPr>
        <p:spPr>
          <a:xfrm>
            <a:off x="403747" y="1022492"/>
            <a:ext cx="8139752" cy="44639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bg1"/>
                </a:solidFill>
                <a:latin typeface="Segoe UI" panose="020B0502040204020203" pitchFamily="34" charset="0"/>
                <a:ea typeface="Segoe UI" panose="020B0502040204020203" pitchFamily="34" charset="0"/>
                <a:cs typeface="Segoe UI" panose="020B0502040204020203" pitchFamily="34" charset="0"/>
              </a:rPr>
              <a:t>Enter Text</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8361"/>
            <a:ext cx="12192000" cy="6849639"/>
          </a:xfrm>
          <a:prstGeom prst="rect">
            <a:avLst/>
          </a:prstGeom>
        </p:spPr>
      </p:pic>
      <p:sp>
        <p:nvSpPr>
          <p:cNvPr id="6" name="TextBox 5"/>
          <p:cNvSpPr txBox="1"/>
          <p:nvPr/>
        </p:nvSpPr>
        <p:spPr>
          <a:xfrm>
            <a:off x="772957" y="756960"/>
            <a:ext cx="10030510" cy="923330"/>
          </a:xfrm>
          <a:prstGeom prst="rect">
            <a:avLst/>
          </a:prstGeom>
          <a:noFill/>
        </p:spPr>
        <p:txBody>
          <a:bodyPr wrap="square" rtlCol="0">
            <a:spAutoFit/>
          </a:bodyPr>
          <a:lstStyle/>
          <a:p>
            <a:r>
              <a:rPr lang="en-IN" sz="5400" b="1" dirty="0" smtClean="0"/>
              <a:t>Modules and Services</a:t>
            </a:r>
            <a:endParaRPr lang="en-US" sz="5400" dirty="0">
              <a:latin typeface="Segoe UI" panose="020B0502040204020203" pitchFamily="34" charset="0"/>
              <a:ea typeface="Segoe UI" panose="020B0502040204020203" pitchFamily="34" charset="0"/>
              <a:cs typeface="Segoe UI" panose="020B0502040204020203" pitchFamily="34" charset="0"/>
            </a:endParaRPr>
          </a:p>
        </p:txBody>
      </p:sp>
      <p:sp>
        <p:nvSpPr>
          <p:cNvPr id="8" name="TextBox 7"/>
          <p:cNvSpPr txBox="1"/>
          <p:nvPr/>
        </p:nvSpPr>
        <p:spPr>
          <a:xfrm>
            <a:off x="946484" y="1667247"/>
            <a:ext cx="9421265" cy="6494085"/>
          </a:xfrm>
          <a:prstGeom prst="rect">
            <a:avLst/>
          </a:prstGeom>
          <a:noFill/>
        </p:spPr>
        <p:txBody>
          <a:bodyPr wrap="square" rtlCol="0">
            <a:spAutoFit/>
          </a:bodyPr>
          <a:lstStyle/>
          <a:p>
            <a:pPr marL="285750" indent="-285750">
              <a:buFont typeface="Arial" panose="020B0604020202020204" pitchFamily="34" charset="0"/>
              <a:buChar char="•"/>
            </a:pPr>
            <a:r>
              <a:rPr lang="en-IN" sz="3200" dirty="0">
                <a:solidFill>
                  <a:schemeClr val="accent2"/>
                </a:solidFill>
              </a:rPr>
              <a:t>W</a:t>
            </a:r>
            <a:r>
              <a:rPr lang="en-IN" sz="3200" dirty="0" smtClean="0">
                <a:solidFill>
                  <a:schemeClr val="accent2"/>
                </a:solidFill>
              </a:rPr>
              <a:t>hat </a:t>
            </a:r>
            <a:r>
              <a:rPr lang="en-IN" sz="3200" dirty="0">
                <a:solidFill>
                  <a:schemeClr val="accent2"/>
                </a:solidFill>
              </a:rPr>
              <a:t>models should be shared, and not </a:t>
            </a:r>
            <a:r>
              <a:rPr lang="en-IN" sz="3200" dirty="0" smtClean="0">
                <a:solidFill>
                  <a:schemeClr val="accent2"/>
                </a:solidFill>
              </a:rPr>
              <a:t>shared</a:t>
            </a:r>
            <a:endParaRPr lang="en-IN" sz="3200" dirty="0">
              <a:solidFill>
                <a:schemeClr val="accent2"/>
              </a:solidFill>
            </a:endParaRPr>
          </a:p>
          <a:p>
            <a:pPr marL="285750" indent="-285750">
              <a:buFont typeface="Arial" panose="020B0604020202020204" pitchFamily="34" charset="0"/>
              <a:buChar char="•"/>
            </a:pPr>
            <a:r>
              <a:rPr lang="en-IN" sz="3200" dirty="0">
                <a:solidFill>
                  <a:schemeClr val="accent2"/>
                </a:solidFill>
              </a:rPr>
              <a:t>Identifying boundary within our </a:t>
            </a:r>
            <a:r>
              <a:rPr lang="en-IN" sz="3200" dirty="0" smtClean="0">
                <a:solidFill>
                  <a:schemeClr val="accent2"/>
                </a:solidFill>
              </a:rPr>
              <a:t>domain. </a:t>
            </a:r>
          </a:p>
          <a:p>
            <a:pPr marL="285750" indent="-285750">
              <a:buFont typeface="Arial" panose="020B0604020202020204" pitchFamily="34" charset="0"/>
              <a:buChar char="•"/>
            </a:pPr>
            <a:r>
              <a:rPr lang="en-IN" sz="3200" dirty="0" smtClean="0">
                <a:solidFill>
                  <a:schemeClr val="accent2"/>
                </a:solidFill>
              </a:rPr>
              <a:t>Keep related </a:t>
            </a:r>
            <a:r>
              <a:rPr lang="en-IN" sz="3200" dirty="0">
                <a:solidFill>
                  <a:schemeClr val="accent2"/>
                </a:solidFill>
              </a:rPr>
              <a:t>code together and attempt to reduce the coupling to other modules in the </a:t>
            </a:r>
            <a:r>
              <a:rPr lang="en-IN" sz="3200" dirty="0" smtClean="0">
                <a:solidFill>
                  <a:schemeClr val="accent2"/>
                </a:solidFill>
              </a:rPr>
              <a:t>system. </a:t>
            </a:r>
          </a:p>
          <a:p>
            <a:pPr marL="285750" indent="-285750">
              <a:buFont typeface="Arial" panose="020B0604020202020204" pitchFamily="34" charset="0"/>
              <a:buChar char="•"/>
            </a:pPr>
            <a:r>
              <a:rPr lang="en-IN" sz="3200" dirty="0">
                <a:solidFill>
                  <a:schemeClr val="accent2"/>
                </a:solidFill>
              </a:rPr>
              <a:t>Microservices should cleanly align to bounded contexts</a:t>
            </a:r>
            <a:r>
              <a:rPr lang="en-IN" sz="3200" dirty="0" smtClean="0">
                <a:solidFill>
                  <a:schemeClr val="accent2"/>
                </a:solidFill>
              </a:rPr>
              <a:t>.</a:t>
            </a:r>
          </a:p>
          <a:p>
            <a:pPr marL="285750" indent="-285750">
              <a:buFont typeface="Arial" panose="020B0604020202020204" pitchFamily="34" charset="0"/>
              <a:buChar char="•"/>
            </a:pPr>
            <a:r>
              <a:rPr lang="en-IN" sz="3200" dirty="0" smtClean="0">
                <a:solidFill>
                  <a:schemeClr val="accent2"/>
                </a:solidFill>
              </a:rPr>
              <a:t>Once </a:t>
            </a:r>
            <a:r>
              <a:rPr lang="en-IN" sz="3200" dirty="0">
                <a:solidFill>
                  <a:schemeClr val="accent2"/>
                </a:solidFill>
              </a:rPr>
              <a:t>proficient, skip the step of keeping the bounded context </a:t>
            </a:r>
            <a:r>
              <a:rPr lang="en-IN" sz="3200" dirty="0" smtClean="0">
                <a:solidFill>
                  <a:schemeClr val="accent2"/>
                </a:solidFill>
              </a:rPr>
              <a:t>modelled </a:t>
            </a:r>
            <a:r>
              <a:rPr lang="en-IN" sz="3200" dirty="0">
                <a:solidFill>
                  <a:schemeClr val="accent2"/>
                </a:solidFill>
              </a:rPr>
              <a:t>as a module. Jump straight for a separate service</a:t>
            </a:r>
          </a:p>
          <a:p>
            <a:pPr marL="285750" indent="-285750">
              <a:buFont typeface="Arial" panose="020B0604020202020204" pitchFamily="34" charset="0"/>
              <a:buChar char="•"/>
            </a:pPr>
            <a:endParaRPr lang="en-IN" sz="3200" dirty="0">
              <a:solidFill>
                <a:schemeClr val="accent2"/>
              </a:solidFill>
            </a:endParaRPr>
          </a:p>
          <a:p>
            <a:pPr marL="285750" indent="-285750">
              <a:buFont typeface="Arial" panose="020B0604020202020204" pitchFamily="34" charset="0"/>
              <a:buChar char="•"/>
            </a:pPr>
            <a:endParaRPr lang="en-IN" sz="3200" dirty="0">
              <a:solidFill>
                <a:schemeClr val="accent2"/>
              </a:solidFill>
            </a:endParaRPr>
          </a:p>
          <a:p>
            <a:pPr marL="285750" indent="-285750">
              <a:buFont typeface="Arial" panose="020B0604020202020204" pitchFamily="34" charset="0"/>
              <a:buChar char="•"/>
            </a:pPr>
            <a:endParaRPr lang="en-IN" sz="3200" dirty="0">
              <a:solidFill>
                <a:schemeClr val="accent2"/>
              </a:solidFill>
            </a:endParaRPr>
          </a:p>
          <a:p>
            <a:endParaRPr lang="en-IN" sz="3200" dirty="0"/>
          </a:p>
        </p:txBody>
      </p:sp>
    </p:spTree>
    <p:extLst>
      <p:ext uri="{BB962C8B-B14F-4D97-AF65-F5344CB8AC3E}">
        <p14:creationId xmlns:p14="http://schemas.microsoft.com/office/powerpoint/2010/main" val="249131476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endParaRPr lang="en-US" dirty="0"/>
          </a:p>
        </p:txBody>
      </p:sp>
      <p:sp>
        <p:nvSpPr>
          <p:cNvPr id="7" name="Title 1"/>
          <p:cNvSpPr txBox="1">
            <a:spLocks/>
          </p:cNvSpPr>
          <p:nvPr/>
        </p:nvSpPr>
        <p:spPr>
          <a:xfrm>
            <a:off x="403747" y="1022492"/>
            <a:ext cx="8139752" cy="44639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bg1"/>
                </a:solidFill>
                <a:latin typeface="Segoe UI" panose="020B0502040204020203" pitchFamily="34" charset="0"/>
                <a:ea typeface="Segoe UI" panose="020B0502040204020203" pitchFamily="34" charset="0"/>
                <a:cs typeface="Segoe UI" panose="020B0502040204020203" pitchFamily="34" charset="0"/>
              </a:rPr>
              <a:t>Enter Text</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8361"/>
            <a:ext cx="12192000" cy="6849639"/>
          </a:xfrm>
          <a:prstGeom prst="rect">
            <a:avLst/>
          </a:prstGeom>
        </p:spPr>
      </p:pic>
      <p:sp>
        <p:nvSpPr>
          <p:cNvPr id="6" name="TextBox 5"/>
          <p:cNvSpPr txBox="1"/>
          <p:nvPr/>
        </p:nvSpPr>
        <p:spPr>
          <a:xfrm>
            <a:off x="772957" y="756960"/>
            <a:ext cx="10030510" cy="923330"/>
          </a:xfrm>
          <a:prstGeom prst="rect">
            <a:avLst/>
          </a:prstGeom>
          <a:noFill/>
        </p:spPr>
        <p:txBody>
          <a:bodyPr wrap="square" rtlCol="0">
            <a:spAutoFit/>
          </a:bodyPr>
          <a:lstStyle/>
          <a:p>
            <a:r>
              <a:rPr lang="en-IN" sz="5400" b="1" dirty="0"/>
              <a:t>Shared Libraries</a:t>
            </a:r>
            <a:endParaRPr lang="en-US" sz="5400" dirty="0">
              <a:latin typeface="Segoe UI" panose="020B0502040204020203" pitchFamily="34" charset="0"/>
              <a:ea typeface="Segoe UI" panose="020B0502040204020203" pitchFamily="34" charset="0"/>
              <a:cs typeface="Segoe UI" panose="020B0502040204020203" pitchFamily="34" charset="0"/>
            </a:endParaRPr>
          </a:p>
        </p:txBody>
      </p:sp>
      <p:sp>
        <p:nvSpPr>
          <p:cNvPr id="8" name="TextBox 7"/>
          <p:cNvSpPr txBox="1"/>
          <p:nvPr/>
        </p:nvSpPr>
        <p:spPr>
          <a:xfrm>
            <a:off x="1026695" y="1945822"/>
            <a:ext cx="9421265" cy="5016758"/>
          </a:xfrm>
          <a:prstGeom prst="rect">
            <a:avLst/>
          </a:prstGeom>
          <a:noFill/>
        </p:spPr>
        <p:txBody>
          <a:bodyPr wrap="square" rtlCol="0">
            <a:spAutoFit/>
          </a:bodyPr>
          <a:lstStyle/>
          <a:p>
            <a:pPr marL="285750" indent="-285750">
              <a:buFont typeface="Arial" panose="020B0604020202020204" pitchFamily="34" charset="0"/>
              <a:buChar char="•"/>
            </a:pPr>
            <a:r>
              <a:rPr lang="en-IN" sz="3200" dirty="0" smtClean="0">
                <a:solidFill>
                  <a:schemeClr val="accent2"/>
                </a:solidFill>
              </a:rPr>
              <a:t>Monolithic codebase </a:t>
            </a:r>
            <a:r>
              <a:rPr lang="en-IN" sz="3200" dirty="0">
                <a:solidFill>
                  <a:schemeClr val="accent2"/>
                </a:solidFill>
              </a:rPr>
              <a:t>into multiple libraries. </a:t>
            </a:r>
            <a:endParaRPr lang="en-IN" sz="3200" dirty="0" smtClean="0">
              <a:solidFill>
                <a:schemeClr val="accent2"/>
              </a:solidFill>
            </a:endParaRPr>
          </a:p>
          <a:p>
            <a:pPr marL="285750" indent="-285750">
              <a:buFont typeface="Arial" panose="020B0604020202020204" pitchFamily="34" charset="0"/>
              <a:buChar char="•"/>
            </a:pPr>
            <a:r>
              <a:rPr lang="en-IN" sz="3200" dirty="0">
                <a:solidFill>
                  <a:schemeClr val="accent2"/>
                </a:solidFill>
              </a:rPr>
              <a:t>Libraries give you a way to share functionality between teams and services</a:t>
            </a:r>
            <a:r>
              <a:rPr lang="en-IN" sz="3200" dirty="0" smtClean="0">
                <a:solidFill>
                  <a:schemeClr val="accent2"/>
                </a:solidFill>
              </a:rPr>
              <a:t>.</a:t>
            </a:r>
          </a:p>
          <a:p>
            <a:pPr marL="285750" indent="-285750">
              <a:buFont typeface="Arial" panose="020B0604020202020204" pitchFamily="34" charset="0"/>
              <a:buChar char="•"/>
            </a:pPr>
            <a:r>
              <a:rPr lang="en-IN" sz="3200" dirty="0" smtClean="0">
                <a:solidFill>
                  <a:schemeClr val="accent2"/>
                </a:solidFill>
              </a:rPr>
              <a:t>Too much leads You to </a:t>
            </a:r>
            <a:r>
              <a:rPr lang="en-IN" sz="3200" dirty="0">
                <a:solidFill>
                  <a:schemeClr val="accent2"/>
                </a:solidFill>
              </a:rPr>
              <a:t>lose true </a:t>
            </a:r>
            <a:r>
              <a:rPr lang="en-IN" sz="3200" dirty="0" smtClean="0">
                <a:solidFill>
                  <a:schemeClr val="accent2"/>
                </a:solidFill>
              </a:rPr>
              <a:t>Technology heterogeneity.</a:t>
            </a:r>
          </a:p>
          <a:p>
            <a:pPr marL="285750" indent="-285750">
              <a:buFont typeface="Arial" panose="020B0604020202020204" pitchFamily="34" charset="0"/>
              <a:buChar char="•"/>
            </a:pPr>
            <a:r>
              <a:rPr lang="en-IN" sz="3200" dirty="0" smtClean="0">
                <a:solidFill>
                  <a:schemeClr val="accent2"/>
                </a:solidFill>
              </a:rPr>
              <a:t>Solution </a:t>
            </a:r>
            <a:r>
              <a:rPr lang="en-IN" sz="3200" dirty="0">
                <a:solidFill>
                  <a:schemeClr val="accent2"/>
                </a:solidFill>
              </a:rPr>
              <a:t>is to create common tasks that aren’t specific to your business domain that you want to reuse across the organization</a:t>
            </a:r>
          </a:p>
          <a:p>
            <a:pPr marL="285750" indent="-285750">
              <a:buFont typeface="Arial" panose="020B0604020202020204" pitchFamily="34" charset="0"/>
              <a:buChar char="•"/>
            </a:pPr>
            <a:endParaRPr lang="en-IN" sz="3200" dirty="0">
              <a:solidFill>
                <a:schemeClr val="accent2"/>
              </a:solidFill>
            </a:endParaRPr>
          </a:p>
          <a:p>
            <a:endParaRPr lang="en-IN" sz="3200" dirty="0"/>
          </a:p>
        </p:txBody>
      </p:sp>
    </p:spTree>
    <p:extLst>
      <p:ext uri="{BB962C8B-B14F-4D97-AF65-F5344CB8AC3E}">
        <p14:creationId xmlns:p14="http://schemas.microsoft.com/office/powerpoint/2010/main" val="177592969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endParaRPr lang="en-US" dirty="0"/>
          </a:p>
        </p:txBody>
      </p:sp>
      <p:sp>
        <p:nvSpPr>
          <p:cNvPr id="7" name="Title 1"/>
          <p:cNvSpPr txBox="1">
            <a:spLocks/>
          </p:cNvSpPr>
          <p:nvPr/>
        </p:nvSpPr>
        <p:spPr>
          <a:xfrm>
            <a:off x="403747" y="1022492"/>
            <a:ext cx="8139752" cy="44639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bg1"/>
                </a:solidFill>
                <a:latin typeface="Segoe UI" panose="020B0502040204020203" pitchFamily="34" charset="0"/>
                <a:ea typeface="Segoe UI" panose="020B0502040204020203" pitchFamily="34" charset="0"/>
                <a:cs typeface="Segoe UI" panose="020B0502040204020203" pitchFamily="34" charset="0"/>
              </a:rPr>
              <a:t>Enter Text</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8361"/>
            <a:ext cx="12192000" cy="6849639"/>
          </a:xfrm>
          <a:prstGeom prst="rect">
            <a:avLst/>
          </a:prstGeom>
        </p:spPr>
      </p:pic>
      <p:sp>
        <p:nvSpPr>
          <p:cNvPr id="6" name="TextBox 5"/>
          <p:cNvSpPr txBox="1"/>
          <p:nvPr/>
        </p:nvSpPr>
        <p:spPr>
          <a:xfrm>
            <a:off x="772957" y="756960"/>
            <a:ext cx="10030510" cy="923330"/>
          </a:xfrm>
          <a:prstGeom prst="rect">
            <a:avLst/>
          </a:prstGeom>
          <a:noFill/>
        </p:spPr>
        <p:txBody>
          <a:bodyPr wrap="square" rtlCol="0">
            <a:spAutoFit/>
          </a:bodyPr>
          <a:lstStyle/>
          <a:p>
            <a:r>
              <a:rPr lang="en-IN" sz="5400" b="1" dirty="0"/>
              <a:t>Premature Decomposition</a:t>
            </a:r>
            <a:endParaRPr lang="en-US" sz="5400" dirty="0">
              <a:latin typeface="Segoe UI" panose="020B0502040204020203" pitchFamily="34" charset="0"/>
              <a:ea typeface="Segoe UI" panose="020B0502040204020203" pitchFamily="34" charset="0"/>
              <a:cs typeface="Segoe UI" panose="020B0502040204020203" pitchFamily="34" charset="0"/>
            </a:endParaRPr>
          </a:p>
        </p:txBody>
      </p:sp>
      <p:sp>
        <p:nvSpPr>
          <p:cNvPr id="8" name="TextBox 7"/>
          <p:cNvSpPr txBox="1"/>
          <p:nvPr/>
        </p:nvSpPr>
        <p:spPr>
          <a:xfrm>
            <a:off x="1026695" y="1945822"/>
            <a:ext cx="9421265" cy="3046988"/>
          </a:xfrm>
          <a:prstGeom prst="rect">
            <a:avLst/>
          </a:prstGeom>
          <a:noFill/>
        </p:spPr>
        <p:txBody>
          <a:bodyPr wrap="square" rtlCol="0">
            <a:spAutoFit/>
          </a:bodyPr>
          <a:lstStyle/>
          <a:p>
            <a:pPr marL="285750" indent="-285750">
              <a:buFont typeface="Arial" panose="020B0604020202020204" pitchFamily="34" charset="0"/>
              <a:buChar char="•"/>
            </a:pPr>
            <a:r>
              <a:rPr lang="en-IN" sz="3200" dirty="0" smtClean="0">
                <a:solidFill>
                  <a:schemeClr val="accent2"/>
                </a:solidFill>
              </a:rPr>
              <a:t>Don’t start decomposition too quickly.</a:t>
            </a:r>
          </a:p>
          <a:p>
            <a:pPr marL="285750" indent="-285750">
              <a:buFont typeface="Arial" panose="020B0604020202020204" pitchFamily="34" charset="0"/>
              <a:buChar char="•"/>
            </a:pPr>
            <a:r>
              <a:rPr lang="en-IN" sz="3200" dirty="0" smtClean="0">
                <a:solidFill>
                  <a:schemeClr val="accent2"/>
                </a:solidFill>
              </a:rPr>
              <a:t>Initial Service boundary will not be right</a:t>
            </a:r>
          </a:p>
          <a:p>
            <a:pPr marL="285750" indent="-285750">
              <a:buFont typeface="Arial" panose="020B0604020202020204" pitchFamily="34" charset="0"/>
              <a:buChar char="•"/>
            </a:pPr>
            <a:r>
              <a:rPr lang="en-IN" sz="3200" dirty="0" smtClean="0">
                <a:solidFill>
                  <a:schemeClr val="accent2"/>
                </a:solidFill>
              </a:rPr>
              <a:t>CI/CD will break </a:t>
            </a:r>
          </a:p>
          <a:p>
            <a:pPr marL="285750" indent="-285750">
              <a:buFont typeface="Arial" panose="020B0604020202020204" pitchFamily="34" charset="0"/>
              <a:buChar char="•"/>
            </a:pPr>
            <a:r>
              <a:rPr lang="en-IN" sz="3200" dirty="0">
                <a:solidFill>
                  <a:schemeClr val="accent2"/>
                </a:solidFill>
              </a:rPr>
              <a:t>Decompose into </a:t>
            </a:r>
            <a:r>
              <a:rPr lang="en-IN" sz="3200" dirty="0" smtClean="0">
                <a:solidFill>
                  <a:schemeClr val="accent2"/>
                </a:solidFill>
              </a:rPr>
              <a:t>Microservices </a:t>
            </a:r>
            <a:r>
              <a:rPr lang="en-IN" sz="3200" dirty="0">
                <a:solidFill>
                  <a:schemeClr val="accent2"/>
                </a:solidFill>
              </a:rPr>
              <a:t>is much easier than trying to go to </a:t>
            </a:r>
            <a:r>
              <a:rPr lang="en-IN" sz="3200" dirty="0" smtClean="0">
                <a:solidFill>
                  <a:schemeClr val="accent2"/>
                </a:solidFill>
              </a:rPr>
              <a:t>Microservices </a:t>
            </a:r>
            <a:r>
              <a:rPr lang="en-IN" sz="3200" dirty="0">
                <a:solidFill>
                  <a:schemeClr val="accent2"/>
                </a:solidFill>
              </a:rPr>
              <a:t>from the beginning.</a:t>
            </a:r>
          </a:p>
          <a:p>
            <a:endParaRPr lang="en-IN" sz="3200" dirty="0"/>
          </a:p>
        </p:txBody>
      </p:sp>
    </p:spTree>
    <p:extLst>
      <p:ext uri="{BB962C8B-B14F-4D97-AF65-F5344CB8AC3E}">
        <p14:creationId xmlns:p14="http://schemas.microsoft.com/office/powerpoint/2010/main" val="411017070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endParaRPr lang="en-US" dirty="0"/>
          </a:p>
        </p:txBody>
      </p:sp>
      <p:sp>
        <p:nvSpPr>
          <p:cNvPr id="7" name="Title 1"/>
          <p:cNvSpPr txBox="1">
            <a:spLocks/>
          </p:cNvSpPr>
          <p:nvPr/>
        </p:nvSpPr>
        <p:spPr>
          <a:xfrm>
            <a:off x="403747" y="1022492"/>
            <a:ext cx="8139752" cy="44639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bg1"/>
                </a:solidFill>
                <a:latin typeface="Segoe UI" panose="020B0502040204020203" pitchFamily="34" charset="0"/>
                <a:ea typeface="Segoe UI" panose="020B0502040204020203" pitchFamily="34" charset="0"/>
                <a:cs typeface="Segoe UI" panose="020B0502040204020203" pitchFamily="34" charset="0"/>
              </a:rPr>
              <a:t>Enter Text</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8361"/>
            <a:ext cx="12192000" cy="6849639"/>
          </a:xfrm>
          <a:prstGeom prst="rect">
            <a:avLst/>
          </a:prstGeom>
        </p:spPr>
      </p:pic>
      <p:sp>
        <p:nvSpPr>
          <p:cNvPr id="6" name="TextBox 5"/>
          <p:cNvSpPr txBox="1"/>
          <p:nvPr/>
        </p:nvSpPr>
        <p:spPr>
          <a:xfrm>
            <a:off x="772957" y="756960"/>
            <a:ext cx="10030510" cy="923330"/>
          </a:xfrm>
          <a:prstGeom prst="rect">
            <a:avLst/>
          </a:prstGeom>
          <a:noFill/>
        </p:spPr>
        <p:txBody>
          <a:bodyPr wrap="square" rtlCol="0">
            <a:spAutoFit/>
          </a:bodyPr>
          <a:lstStyle/>
          <a:p>
            <a:r>
              <a:rPr lang="en-IN" sz="5400" b="1" dirty="0"/>
              <a:t>Business Capabilities</a:t>
            </a:r>
            <a:endParaRPr lang="en-US" sz="5400" dirty="0">
              <a:latin typeface="Segoe UI" panose="020B0502040204020203" pitchFamily="34" charset="0"/>
              <a:ea typeface="Segoe UI" panose="020B0502040204020203" pitchFamily="34" charset="0"/>
              <a:cs typeface="Segoe UI" panose="020B0502040204020203" pitchFamily="34" charset="0"/>
            </a:endParaRPr>
          </a:p>
        </p:txBody>
      </p:sp>
      <p:sp>
        <p:nvSpPr>
          <p:cNvPr id="8" name="TextBox 7"/>
          <p:cNvSpPr txBox="1"/>
          <p:nvPr/>
        </p:nvSpPr>
        <p:spPr>
          <a:xfrm>
            <a:off x="1026695" y="1945822"/>
            <a:ext cx="9421265" cy="2554545"/>
          </a:xfrm>
          <a:prstGeom prst="rect">
            <a:avLst/>
          </a:prstGeom>
          <a:noFill/>
        </p:spPr>
        <p:txBody>
          <a:bodyPr wrap="square" rtlCol="0">
            <a:spAutoFit/>
          </a:bodyPr>
          <a:lstStyle/>
          <a:p>
            <a:pPr marL="285750" indent="-285750">
              <a:buFont typeface="Arial" panose="020B0604020202020204" pitchFamily="34" charset="0"/>
              <a:buChar char="•"/>
            </a:pPr>
            <a:r>
              <a:rPr lang="en-IN" sz="3200" dirty="0">
                <a:solidFill>
                  <a:schemeClr val="accent2"/>
                </a:solidFill>
              </a:rPr>
              <a:t>Don’t </a:t>
            </a:r>
            <a:r>
              <a:rPr lang="en-IN" sz="3200" dirty="0" smtClean="0">
                <a:solidFill>
                  <a:schemeClr val="accent2"/>
                </a:solidFill>
              </a:rPr>
              <a:t>think in </a:t>
            </a:r>
            <a:r>
              <a:rPr lang="en-IN" sz="3200" dirty="0">
                <a:solidFill>
                  <a:schemeClr val="accent2"/>
                </a:solidFill>
              </a:rPr>
              <a:t>terms of data that is </a:t>
            </a:r>
            <a:r>
              <a:rPr lang="en-IN" sz="3200" dirty="0" smtClean="0">
                <a:solidFill>
                  <a:schemeClr val="accent2"/>
                </a:solidFill>
              </a:rPr>
              <a:t>shared</a:t>
            </a:r>
          </a:p>
          <a:p>
            <a:pPr marL="285750" indent="-285750">
              <a:buFont typeface="Arial" panose="020B0604020202020204" pitchFamily="34" charset="0"/>
              <a:buChar char="•"/>
            </a:pPr>
            <a:r>
              <a:rPr lang="en-IN" sz="3200" dirty="0" smtClean="0">
                <a:solidFill>
                  <a:schemeClr val="accent2"/>
                </a:solidFill>
              </a:rPr>
              <a:t>Think in terms of  bounded context capabilities that is provided in </a:t>
            </a:r>
            <a:r>
              <a:rPr lang="en-IN" sz="3200" dirty="0">
                <a:solidFill>
                  <a:schemeClr val="accent2"/>
                </a:solidFill>
              </a:rPr>
              <a:t>the rest of the domain</a:t>
            </a:r>
            <a:r>
              <a:rPr lang="en-IN" sz="3200" dirty="0" smtClean="0">
                <a:solidFill>
                  <a:schemeClr val="accent2"/>
                </a:solidFill>
              </a:rPr>
              <a:t>.</a:t>
            </a:r>
          </a:p>
          <a:p>
            <a:pPr marL="285750" indent="-285750">
              <a:buFont typeface="Arial" panose="020B0604020202020204" pitchFamily="34" charset="0"/>
              <a:buChar char="•"/>
            </a:pPr>
            <a:r>
              <a:rPr lang="en-IN" sz="3200" dirty="0">
                <a:solidFill>
                  <a:schemeClr val="accent2"/>
                </a:solidFill>
              </a:rPr>
              <a:t>Communication in Terms of Business Concepts</a:t>
            </a:r>
            <a:endParaRPr lang="en-IN" sz="3200" dirty="0" smtClean="0">
              <a:solidFill>
                <a:schemeClr val="accent2"/>
              </a:solidFill>
            </a:endParaRPr>
          </a:p>
          <a:p>
            <a:pPr marL="285750" indent="-285750">
              <a:buFont typeface="Arial" panose="020B0604020202020204" pitchFamily="34" charset="0"/>
              <a:buChar char="•"/>
            </a:pPr>
            <a:endParaRPr lang="en-IN" sz="3200" dirty="0"/>
          </a:p>
        </p:txBody>
      </p:sp>
    </p:spTree>
    <p:extLst>
      <p:ext uri="{BB962C8B-B14F-4D97-AF65-F5344CB8AC3E}">
        <p14:creationId xmlns:p14="http://schemas.microsoft.com/office/powerpoint/2010/main" val="261081032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endParaRPr lang="en-US" dirty="0"/>
          </a:p>
        </p:txBody>
      </p:sp>
      <p:sp>
        <p:nvSpPr>
          <p:cNvPr id="7" name="Title 1"/>
          <p:cNvSpPr txBox="1">
            <a:spLocks/>
          </p:cNvSpPr>
          <p:nvPr/>
        </p:nvSpPr>
        <p:spPr>
          <a:xfrm>
            <a:off x="403747" y="1022492"/>
            <a:ext cx="8139752" cy="44639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bg1"/>
                </a:solidFill>
                <a:latin typeface="Segoe UI" panose="020B0502040204020203" pitchFamily="34" charset="0"/>
                <a:ea typeface="Segoe UI" panose="020B0502040204020203" pitchFamily="34" charset="0"/>
                <a:cs typeface="Segoe UI" panose="020B0502040204020203" pitchFamily="34" charset="0"/>
              </a:rPr>
              <a:t>Enter Text</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8361"/>
            <a:ext cx="12192000" cy="6849639"/>
          </a:xfrm>
          <a:prstGeom prst="rect">
            <a:avLst/>
          </a:prstGeom>
        </p:spPr>
      </p:pic>
      <p:sp>
        <p:nvSpPr>
          <p:cNvPr id="6" name="TextBox 5"/>
          <p:cNvSpPr txBox="1"/>
          <p:nvPr/>
        </p:nvSpPr>
        <p:spPr>
          <a:xfrm>
            <a:off x="772956" y="756960"/>
            <a:ext cx="11419043" cy="923330"/>
          </a:xfrm>
          <a:prstGeom prst="rect">
            <a:avLst/>
          </a:prstGeom>
          <a:noFill/>
        </p:spPr>
        <p:txBody>
          <a:bodyPr wrap="square" rtlCol="0">
            <a:spAutoFit/>
          </a:bodyPr>
          <a:lstStyle/>
          <a:p>
            <a:r>
              <a:rPr lang="en-IN" sz="5400" b="1" dirty="0" smtClean="0"/>
              <a:t>Integration between Microservices</a:t>
            </a:r>
            <a:endParaRPr lang="en-US" sz="5400" dirty="0">
              <a:latin typeface="Segoe UI" panose="020B0502040204020203" pitchFamily="34" charset="0"/>
              <a:ea typeface="Segoe UI" panose="020B0502040204020203" pitchFamily="34" charset="0"/>
              <a:cs typeface="Segoe UI" panose="020B0502040204020203" pitchFamily="34" charset="0"/>
            </a:endParaRPr>
          </a:p>
        </p:txBody>
      </p:sp>
      <p:sp>
        <p:nvSpPr>
          <p:cNvPr id="8" name="TextBox 7"/>
          <p:cNvSpPr txBox="1"/>
          <p:nvPr/>
        </p:nvSpPr>
        <p:spPr>
          <a:xfrm>
            <a:off x="1026695" y="1945822"/>
            <a:ext cx="9421265" cy="2554545"/>
          </a:xfrm>
          <a:prstGeom prst="rect">
            <a:avLst/>
          </a:prstGeom>
          <a:noFill/>
        </p:spPr>
        <p:txBody>
          <a:bodyPr wrap="square" rtlCol="0">
            <a:spAutoFit/>
          </a:bodyPr>
          <a:lstStyle/>
          <a:p>
            <a:pPr marL="285750" indent="-285750">
              <a:buFont typeface="Arial" panose="020B0604020202020204" pitchFamily="34" charset="0"/>
              <a:buChar char="•"/>
            </a:pPr>
            <a:r>
              <a:rPr lang="en-IN" sz="3200" dirty="0">
                <a:solidFill>
                  <a:schemeClr val="accent2"/>
                </a:solidFill>
              </a:rPr>
              <a:t>Avoid Breaking </a:t>
            </a:r>
            <a:r>
              <a:rPr lang="en-IN" sz="3200" dirty="0" smtClean="0">
                <a:solidFill>
                  <a:schemeClr val="accent2"/>
                </a:solidFill>
              </a:rPr>
              <a:t>Changes</a:t>
            </a:r>
          </a:p>
          <a:p>
            <a:pPr marL="285750" indent="-285750">
              <a:buFont typeface="Arial" panose="020B0604020202020204" pitchFamily="34" charset="0"/>
              <a:buChar char="•"/>
            </a:pPr>
            <a:r>
              <a:rPr lang="en-IN" sz="3200" dirty="0">
                <a:solidFill>
                  <a:schemeClr val="accent2"/>
                </a:solidFill>
              </a:rPr>
              <a:t>Keep Your APIs </a:t>
            </a:r>
            <a:r>
              <a:rPr lang="en-IN" sz="3200" dirty="0" smtClean="0">
                <a:solidFill>
                  <a:schemeClr val="accent2"/>
                </a:solidFill>
              </a:rPr>
              <a:t>Technology-Agnostic</a:t>
            </a:r>
          </a:p>
          <a:p>
            <a:pPr marL="285750" indent="-285750">
              <a:buFont typeface="Arial" panose="020B0604020202020204" pitchFamily="34" charset="0"/>
              <a:buChar char="•"/>
            </a:pPr>
            <a:r>
              <a:rPr lang="en-IN" sz="3200" dirty="0">
                <a:solidFill>
                  <a:schemeClr val="accent2"/>
                </a:solidFill>
              </a:rPr>
              <a:t>Make Your Service Simple for </a:t>
            </a:r>
            <a:r>
              <a:rPr lang="en-IN" sz="3200" dirty="0" smtClean="0">
                <a:solidFill>
                  <a:schemeClr val="accent2"/>
                </a:solidFill>
              </a:rPr>
              <a:t>Consumers</a:t>
            </a:r>
          </a:p>
          <a:p>
            <a:pPr marL="285750" indent="-285750">
              <a:buFont typeface="Arial" panose="020B0604020202020204" pitchFamily="34" charset="0"/>
              <a:buChar char="•"/>
            </a:pPr>
            <a:r>
              <a:rPr lang="en-IN" sz="3200" dirty="0">
                <a:solidFill>
                  <a:schemeClr val="accent2"/>
                </a:solidFill>
              </a:rPr>
              <a:t>Hide Internal Implementation Detail</a:t>
            </a:r>
          </a:p>
          <a:p>
            <a:pPr marL="285750" indent="-285750">
              <a:buFont typeface="Arial" panose="020B0604020202020204" pitchFamily="34" charset="0"/>
              <a:buChar char="•"/>
            </a:pPr>
            <a:endParaRPr lang="en-IN" sz="3200" dirty="0"/>
          </a:p>
        </p:txBody>
      </p:sp>
    </p:spTree>
    <p:extLst>
      <p:ext uri="{BB962C8B-B14F-4D97-AF65-F5344CB8AC3E}">
        <p14:creationId xmlns:p14="http://schemas.microsoft.com/office/powerpoint/2010/main" val="369774937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endParaRPr lang="en-US" dirty="0"/>
          </a:p>
        </p:txBody>
      </p:sp>
      <p:sp>
        <p:nvSpPr>
          <p:cNvPr id="7" name="Title 1"/>
          <p:cNvSpPr txBox="1">
            <a:spLocks/>
          </p:cNvSpPr>
          <p:nvPr/>
        </p:nvSpPr>
        <p:spPr>
          <a:xfrm>
            <a:off x="403747" y="1022492"/>
            <a:ext cx="8139752" cy="44639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bg1"/>
                </a:solidFill>
                <a:latin typeface="Segoe UI" panose="020B0502040204020203" pitchFamily="34" charset="0"/>
                <a:ea typeface="Segoe UI" panose="020B0502040204020203" pitchFamily="34" charset="0"/>
                <a:cs typeface="Segoe UI" panose="020B0502040204020203" pitchFamily="34" charset="0"/>
              </a:rPr>
              <a:t>Enter Text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361"/>
            <a:ext cx="12192000" cy="6849639"/>
          </a:xfrm>
          <a:prstGeom prst="rect">
            <a:avLst/>
          </a:prstGeom>
        </p:spPr>
      </p:pic>
      <p:sp>
        <p:nvSpPr>
          <p:cNvPr id="6" name="TextBox 5"/>
          <p:cNvSpPr txBox="1"/>
          <p:nvPr/>
        </p:nvSpPr>
        <p:spPr>
          <a:xfrm>
            <a:off x="1026696" y="934717"/>
            <a:ext cx="10030510" cy="923330"/>
          </a:xfrm>
          <a:prstGeom prst="rect">
            <a:avLst/>
          </a:prstGeom>
          <a:noFill/>
        </p:spPr>
        <p:txBody>
          <a:bodyPr wrap="square" rtlCol="0">
            <a:spAutoFit/>
          </a:bodyPr>
          <a:lstStyle/>
          <a:p>
            <a:r>
              <a:rPr lang="en-US" sz="5400" dirty="0" smtClean="0">
                <a:latin typeface="Segoe UI" panose="020B0502040204020203" pitchFamily="34" charset="0"/>
                <a:ea typeface="Segoe UI" panose="020B0502040204020203" pitchFamily="34" charset="0"/>
                <a:cs typeface="Segoe UI" panose="020B0502040204020203" pitchFamily="34" charset="0"/>
              </a:rPr>
              <a:t>Why </a:t>
            </a:r>
            <a:r>
              <a:rPr lang="en-US" sz="5400" dirty="0">
                <a:latin typeface="Segoe UI" panose="020B0502040204020203" pitchFamily="34" charset="0"/>
                <a:ea typeface="Segoe UI" panose="020B0502040204020203" pitchFamily="34" charset="0"/>
                <a:cs typeface="Segoe UI" panose="020B0502040204020203" pitchFamily="34" charset="0"/>
              </a:rPr>
              <a:t>M</a:t>
            </a:r>
            <a:r>
              <a:rPr lang="en-US" sz="5400" dirty="0" smtClean="0">
                <a:latin typeface="Segoe UI" panose="020B0502040204020203" pitchFamily="34" charset="0"/>
                <a:ea typeface="Segoe UI" panose="020B0502040204020203" pitchFamily="34" charset="0"/>
                <a:cs typeface="Segoe UI" panose="020B0502040204020203" pitchFamily="34" charset="0"/>
              </a:rPr>
              <a:t>icroservices ?</a:t>
            </a:r>
            <a:endParaRPr lang="en-US" sz="5400" dirty="0">
              <a:latin typeface="Segoe UI" panose="020B0502040204020203" pitchFamily="34" charset="0"/>
              <a:ea typeface="Segoe UI" panose="020B0502040204020203" pitchFamily="34" charset="0"/>
              <a:cs typeface="Segoe UI" panose="020B0502040204020203" pitchFamily="34" charset="0"/>
            </a:endParaRPr>
          </a:p>
        </p:txBody>
      </p:sp>
      <p:sp>
        <p:nvSpPr>
          <p:cNvPr id="3" name="TextBox 2"/>
          <p:cNvSpPr txBox="1"/>
          <p:nvPr/>
        </p:nvSpPr>
        <p:spPr>
          <a:xfrm>
            <a:off x="1026695" y="1964063"/>
            <a:ext cx="10030511" cy="3416320"/>
          </a:xfrm>
          <a:prstGeom prst="rect">
            <a:avLst/>
          </a:prstGeom>
          <a:noFill/>
        </p:spPr>
        <p:txBody>
          <a:bodyPr wrap="square" rtlCol="0">
            <a:spAutoFit/>
          </a:bodyPr>
          <a:lstStyle/>
          <a:p>
            <a:pPr marL="342900" indent="-342900">
              <a:buFont typeface="Wingdings" panose="05000000000000000000" pitchFamily="2" charset="2"/>
              <a:buChar char="Ø"/>
            </a:pPr>
            <a:r>
              <a:rPr lang="en-IN" sz="5400" dirty="0" smtClean="0">
                <a:solidFill>
                  <a:schemeClr val="accent2"/>
                </a:solidFill>
              </a:rPr>
              <a:t>Organization Alignment</a:t>
            </a:r>
          </a:p>
          <a:p>
            <a:pPr marL="342900" indent="-342900">
              <a:buFont typeface="Wingdings" panose="05000000000000000000" pitchFamily="2" charset="2"/>
              <a:buChar char="Ø"/>
            </a:pPr>
            <a:r>
              <a:rPr lang="en-IN" sz="5400" dirty="0" smtClean="0">
                <a:solidFill>
                  <a:schemeClr val="accent2"/>
                </a:solidFill>
              </a:rPr>
              <a:t>Composability</a:t>
            </a:r>
          </a:p>
          <a:p>
            <a:pPr marL="342900" indent="-342900">
              <a:buFont typeface="Wingdings" panose="05000000000000000000" pitchFamily="2" charset="2"/>
              <a:buChar char="Ø"/>
            </a:pPr>
            <a:r>
              <a:rPr lang="en-IN" sz="5400" dirty="0" smtClean="0">
                <a:solidFill>
                  <a:schemeClr val="accent2"/>
                </a:solidFill>
              </a:rPr>
              <a:t>Technology Heterogeneity</a:t>
            </a:r>
          </a:p>
          <a:p>
            <a:endParaRPr lang="en-IN" sz="5400" dirty="0">
              <a:solidFill>
                <a:schemeClr val="accent2"/>
              </a:solidFill>
            </a:endParaRPr>
          </a:p>
        </p:txBody>
      </p:sp>
    </p:spTree>
    <p:extLst>
      <p:ext uri="{BB962C8B-B14F-4D97-AF65-F5344CB8AC3E}">
        <p14:creationId xmlns:p14="http://schemas.microsoft.com/office/powerpoint/2010/main" val="30452085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endParaRPr lang="en-US" dirty="0"/>
          </a:p>
        </p:txBody>
      </p:sp>
      <p:sp>
        <p:nvSpPr>
          <p:cNvPr id="7" name="Title 1"/>
          <p:cNvSpPr txBox="1">
            <a:spLocks/>
          </p:cNvSpPr>
          <p:nvPr/>
        </p:nvSpPr>
        <p:spPr>
          <a:xfrm>
            <a:off x="403747" y="1022492"/>
            <a:ext cx="8139752" cy="44639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bg1"/>
                </a:solidFill>
                <a:latin typeface="Segoe UI" panose="020B0502040204020203" pitchFamily="34" charset="0"/>
                <a:ea typeface="Segoe UI" panose="020B0502040204020203" pitchFamily="34" charset="0"/>
                <a:cs typeface="Segoe UI" panose="020B0502040204020203" pitchFamily="34" charset="0"/>
              </a:rPr>
              <a:t>Enter Text</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8361"/>
            <a:ext cx="12192000" cy="6849639"/>
          </a:xfrm>
          <a:prstGeom prst="rect">
            <a:avLst/>
          </a:prstGeom>
        </p:spPr>
      </p:pic>
      <p:sp>
        <p:nvSpPr>
          <p:cNvPr id="6" name="TextBox 5"/>
          <p:cNvSpPr txBox="1"/>
          <p:nvPr/>
        </p:nvSpPr>
        <p:spPr>
          <a:xfrm>
            <a:off x="772956" y="756960"/>
            <a:ext cx="11419043" cy="923330"/>
          </a:xfrm>
          <a:prstGeom prst="rect">
            <a:avLst/>
          </a:prstGeom>
          <a:noFill/>
        </p:spPr>
        <p:txBody>
          <a:bodyPr wrap="square" rtlCol="0">
            <a:spAutoFit/>
          </a:bodyPr>
          <a:lstStyle/>
          <a:p>
            <a:r>
              <a:rPr lang="en-IN" sz="5400" b="1" dirty="0" smtClean="0"/>
              <a:t>Interfacing with Customers</a:t>
            </a:r>
            <a:endParaRPr lang="en-US" sz="5400" dirty="0">
              <a:latin typeface="Segoe UI" panose="020B0502040204020203" pitchFamily="34" charset="0"/>
              <a:ea typeface="Segoe UI" panose="020B0502040204020203" pitchFamily="34" charset="0"/>
              <a:cs typeface="Segoe UI" panose="020B0502040204020203" pitchFamily="34" charset="0"/>
            </a:endParaRPr>
          </a:p>
        </p:txBody>
      </p:sp>
      <p:sp>
        <p:nvSpPr>
          <p:cNvPr id="8" name="TextBox 7"/>
          <p:cNvSpPr txBox="1"/>
          <p:nvPr/>
        </p:nvSpPr>
        <p:spPr>
          <a:xfrm>
            <a:off x="946484" y="1827481"/>
            <a:ext cx="9421265" cy="1077218"/>
          </a:xfrm>
          <a:prstGeom prst="rect">
            <a:avLst/>
          </a:prstGeom>
          <a:noFill/>
        </p:spPr>
        <p:txBody>
          <a:bodyPr wrap="square" rtlCol="0">
            <a:spAutoFit/>
          </a:bodyPr>
          <a:lstStyle/>
          <a:p>
            <a:pPr marL="285750" indent="-285750">
              <a:buFont typeface="Arial" panose="020B0604020202020204" pitchFamily="34" charset="0"/>
              <a:buChar char="•"/>
            </a:pPr>
            <a:r>
              <a:rPr lang="en-IN" sz="3200" dirty="0" smtClean="0">
                <a:solidFill>
                  <a:schemeClr val="accent2"/>
                </a:solidFill>
              </a:rPr>
              <a:t>The </a:t>
            </a:r>
            <a:r>
              <a:rPr lang="en-IN" sz="3200" dirty="0">
                <a:solidFill>
                  <a:schemeClr val="accent2"/>
                </a:solidFill>
              </a:rPr>
              <a:t>Shared Database</a:t>
            </a:r>
            <a:endParaRPr lang="en-IN" sz="3200" dirty="0" smtClean="0">
              <a:solidFill>
                <a:schemeClr val="accent2"/>
              </a:solidFill>
            </a:endParaRPr>
          </a:p>
          <a:p>
            <a:pPr marL="285750" indent="-285750">
              <a:buFont typeface="Arial" panose="020B0604020202020204" pitchFamily="34" charset="0"/>
              <a:buChar char="•"/>
            </a:pPr>
            <a:endParaRPr lang="en-IN" sz="3200" dirty="0"/>
          </a:p>
        </p:txBody>
      </p:sp>
    </p:spTree>
    <p:extLst>
      <p:ext uri="{BB962C8B-B14F-4D97-AF65-F5344CB8AC3E}">
        <p14:creationId xmlns:p14="http://schemas.microsoft.com/office/powerpoint/2010/main" val="147036646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endParaRPr lang="en-US" dirty="0"/>
          </a:p>
        </p:txBody>
      </p:sp>
      <p:sp>
        <p:nvSpPr>
          <p:cNvPr id="7" name="Title 1"/>
          <p:cNvSpPr txBox="1">
            <a:spLocks/>
          </p:cNvSpPr>
          <p:nvPr/>
        </p:nvSpPr>
        <p:spPr>
          <a:xfrm>
            <a:off x="403747" y="1022492"/>
            <a:ext cx="8139752" cy="44639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bg1"/>
                </a:solidFill>
                <a:latin typeface="Segoe UI" panose="020B0502040204020203" pitchFamily="34" charset="0"/>
                <a:ea typeface="Segoe UI" panose="020B0502040204020203" pitchFamily="34" charset="0"/>
                <a:cs typeface="Segoe UI" panose="020B0502040204020203" pitchFamily="34" charset="0"/>
              </a:rPr>
              <a:t>Enter Text</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8361"/>
            <a:ext cx="12192000" cy="6849639"/>
          </a:xfrm>
          <a:prstGeom prst="rect">
            <a:avLst/>
          </a:prstGeom>
        </p:spPr>
      </p:pic>
      <p:sp>
        <p:nvSpPr>
          <p:cNvPr id="6" name="TextBox 5"/>
          <p:cNvSpPr txBox="1"/>
          <p:nvPr/>
        </p:nvSpPr>
        <p:spPr>
          <a:xfrm>
            <a:off x="772956" y="756960"/>
            <a:ext cx="11419043" cy="923330"/>
          </a:xfrm>
          <a:prstGeom prst="rect">
            <a:avLst/>
          </a:prstGeom>
          <a:noFill/>
        </p:spPr>
        <p:txBody>
          <a:bodyPr wrap="square" rtlCol="0">
            <a:spAutoFit/>
          </a:bodyPr>
          <a:lstStyle/>
          <a:p>
            <a:r>
              <a:rPr lang="en-IN" sz="5400" b="1" dirty="0"/>
              <a:t>Orchestration Versus Choreography</a:t>
            </a:r>
            <a:endParaRPr lang="en-US" sz="5400" dirty="0">
              <a:latin typeface="Segoe UI" panose="020B0502040204020203" pitchFamily="34" charset="0"/>
              <a:ea typeface="Segoe UI" panose="020B0502040204020203" pitchFamily="34" charset="0"/>
              <a:cs typeface="Segoe UI" panose="020B0502040204020203" pitchFamily="34" charset="0"/>
            </a:endParaRPr>
          </a:p>
        </p:txBody>
      </p:sp>
      <p:sp>
        <p:nvSpPr>
          <p:cNvPr id="8" name="TextBox 7"/>
          <p:cNvSpPr txBox="1"/>
          <p:nvPr/>
        </p:nvSpPr>
        <p:spPr>
          <a:xfrm>
            <a:off x="946484" y="1827481"/>
            <a:ext cx="9421265" cy="1077218"/>
          </a:xfrm>
          <a:prstGeom prst="rect">
            <a:avLst/>
          </a:prstGeom>
          <a:noFill/>
        </p:spPr>
        <p:txBody>
          <a:bodyPr wrap="square" rtlCol="0">
            <a:spAutoFit/>
          </a:bodyPr>
          <a:lstStyle/>
          <a:p>
            <a:pPr marL="285750" indent="-285750">
              <a:buFont typeface="Arial" panose="020B0604020202020204" pitchFamily="34" charset="0"/>
              <a:buChar char="•"/>
            </a:pPr>
            <a:r>
              <a:rPr lang="en-IN" sz="3200" dirty="0" smtClean="0">
                <a:solidFill>
                  <a:schemeClr val="accent2"/>
                </a:solidFill>
              </a:rPr>
              <a:t>Orchestration</a:t>
            </a:r>
          </a:p>
          <a:p>
            <a:pPr marL="285750" indent="-285750">
              <a:buFont typeface="Arial" panose="020B0604020202020204" pitchFamily="34" charset="0"/>
              <a:buChar char="•"/>
            </a:pPr>
            <a:endParaRPr lang="en-IN" sz="3200" dirty="0"/>
          </a:p>
        </p:txBody>
      </p:sp>
      <p:pic>
        <p:nvPicPr>
          <p:cNvPr id="5" name="Picture 4"/>
          <p:cNvPicPr>
            <a:picLocks noChangeAspect="1"/>
          </p:cNvPicPr>
          <p:nvPr/>
        </p:nvPicPr>
        <p:blipFill>
          <a:blip r:embed="rId5"/>
          <a:stretch>
            <a:fillRect/>
          </a:stretch>
        </p:blipFill>
        <p:spPr>
          <a:xfrm>
            <a:off x="4473623" y="1733550"/>
            <a:ext cx="5924550" cy="4438650"/>
          </a:xfrm>
          <a:prstGeom prst="rect">
            <a:avLst/>
          </a:prstGeom>
        </p:spPr>
      </p:pic>
    </p:spTree>
    <p:extLst>
      <p:ext uri="{BB962C8B-B14F-4D97-AF65-F5344CB8AC3E}">
        <p14:creationId xmlns:p14="http://schemas.microsoft.com/office/powerpoint/2010/main" val="389322250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endParaRPr lang="en-US" dirty="0"/>
          </a:p>
        </p:txBody>
      </p:sp>
      <p:sp>
        <p:nvSpPr>
          <p:cNvPr id="7" name="Title 1"/>
          <p:cNvSpPr txBox="1">
            <a:spLocks/>
          </p:cNvSpPr>
          <p:nvPr/>
        </p:nvSpPr>
        <p:spPr>
          <a:xfrm>
            <a:off x="403747" y="1022492"/>
            <a:ext cx="8139752" cy="44639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bg1"/>
                </a:solidFill>
                <a:latin typeface="Segoe UI" panose="020B0502040204020203" pitchFamily="34" charset="0"/>
                <a:ea typeface="Segoe UI" panose="020B0502040204020203" pitchFamily="34" charset="0"/>
                <a:cs typeface="Segoe UI" panose="020B0502040204020203" pitchFamily="34" charset="0"/>
              </a:rPr>
              <a:t>Enter Text</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8361"/>
            <a:ext cx="12192000" cy="6849639"/>
          </a:xfrm>
          <a:prstGeom prst="rect">
            <a:avLst/>
          </a:prstGeom>
        </p:spPr>
      </p:pic>
      <p:sp>
        <p:nvSpPr>
          <p:cNvPr id="6" name="TextBox 5"/>
          <p:cNvSpPr txBox="1"/>
          <p:nvPr/>
        </p:nvSpPr>
        <p:spPr>
          <a:xfrm>
            <a:off x="772956" y="756960"/>
            <a:ext cx="11419043" cy="923330"/>
          </a:xfrm>
          <a:prstGeom prst="rect">
            <a:avLst/>
          </a:prstGeom>
          <a:noFill/>
        </p:spPr>
        <p:txBody>
          <a:bodyPr wrap="square" rtlCol="0">
            <a:spAutoFit/>
          </a:bodyPr>
          <a:lstStyle/>
          <a:p>
            <a:r>
              <a:rPr lang="en-IN" sz="5400" b="1" dirty="0"/>
              <a:t>Orchestration Versus Choreography</a:t>
            </a:r>
            <a:endParaRPr lang="en-US" sz="5400" dirty="0">
              <a:latin typeface="Segoe UI" panose="020B0502040204020203" pitchFamily="34" charset="0"/>
              <a:ea typeface="Segoe UI" panose="020B0502040204020203" pitchFamily="34" charset="0"/>
              <a:cs typeface="Segoe UI" panose="020B0502040204020203" pitchFamily="34" charset="0"/>
            </a:endParaRPr>
          </a:p>
        </p:txBody>
      </p:sp>
      <p:sp>
        <p:nvSpPr>
          <p:cNvPr id="8" name="TextBox 7"/>
          <p:cNvSpPr txBox="1"/>
          <p:nvPr/>
        </p:nvSpPr>
        <p:spPr>
          <a:xfrm>
            <a:off x="946484" y="1827481"/>
            <a:ext cx="9421265" cy="1077218"/>
          </a:xfrm>
          <a:prstGeom prst="rect">
            <a:avLst/>
          </a:prstGeom>
          <a:noFill/>
        </p:spPr>
        <p:txBody>
          <a:bodyPr wrap="square" rtlCol="0">
            <a:spAutoFit/>
          </a:bodyPr>
          <a:lstStyle/>
          <a:p>
            <a:pPr marL="285750" indent="-285750">
              <a:buFont typeface="Arial" panose="020B0604020202020204" pitchFamily="34" charset="0"/>
              <a:buChar char="•"/>
            </a:pPr>
            <a:r>
              <a:rPr lang="en-IN" sz="3200" dirty="0" smtClean="0">
                <a:solidFill>
                  <a:schemeClr val="accent2"/>
                </a:solidFill>
              </a:rPr>
              <a:t>Choreography</a:t>
            </a:r>
          </a:p>
          <a:p>
            <a:pPr marL="285750" indent="-285750">
              <a:buFont typeface="Arial" panose="020B0604020202020204" pitchFamily="34" charset="0"/>
              <a:buChar char="•"/>
            </a:pPr>
            <a:endParaRPr lang="en-IN" sz="3200" dirty="0"/>
          </a:p>
        </p:txBody>
      </p:sp>
      <p:pic>
        <p:nvPicPr>
          <p:cNvPr id="3" name="Picture 2"/>
          <p:cNvPicPr>
            <a:picLocks noChangeAspect="1"/>
          </p:cNvPicPr>
          <p:nvPr/>
        </p:nvPicPr>
        <p:blipFill>
          <a:blip r:embed="rId5"/>
          <a:stretch>
            <a:fillRect/>
          </a:stretch>
        </p:blipFill>
        <p:spPr>
          <a:xfrm>
            <a:off x="4110037" y="1925994"/>
            <a:ext cx="7156943" cy="4036655"/>
          </a:xfrm>
          <a:prstGeom prst="rect">
            <a:avLst/>
          </a:prstGeom>
        </p:spPr>
      </p:pic>
    </p:spTree>
    <p:extLst>
      <p:ext uri="{BB962C8B-B14F-4D97-AF65-F5344CB8AC3E}">
        <p14:creationId xmlns:p14="http://schemas.microsoft.com/office/powerpoint/2010/main" val="310772838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endParaRPr lang="en-US" dirty="0"/>
          </a:p>
        </p:txBody>
      </p:sp>
      <p:sp>
        <p:nvSpPr>
          <p:cNvPr id="7" name="Title 1"/>
          <p:cNvSpPr txBox="1">
            <a:spLocks/>
          </p:cNvSpPr>
          <p:nvPr/>
        </p:nvSpPr>
        <p:spPr>
          <a:xfrm>
            <a:off x="403747" y="1022492"/>
            <a:ext cx="8139752" cy="44639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bg1"/>
                </a:solidFill>
                <a:latin typeface="Segoe UI" panose="020B0502040204020203" pitchFamily="34" charset="0"/>
                <a:ea typeface="Segoe UI" panose="020B0502040204020203" pitchFamily="34" charset="0"/>
                <a:cs typeface="Segoe UI" panose="020B0502040204020203" pitchFamily="34" charset="0"/>
              </a:rPr>
              <a:t>Enter Text</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8361"/>
            <a:ext cx="12192000" cy="6849639"/>
          </a:xfrm>
          <a:prstGeom prst="rect">
            <a:avLst/>
          </a:prstGeom>
        </p:spPr>
      </p:pic>
      <p:sp>
        <p:nvSpPr>
          <p:cNvPr id="6" name="TextBox 5"/>
          <p:cNvSpPr txBox="1"/>
          <p:nvPr/>
        </p:nvSpPr>
        <p:spPr>
          <a:xfrm>
            <a:off x="772956" y="756960"/>
            <a:ext cx="11419043" cy="923330"/>
          </a:xfrm>
          <a:prstGeom prst="rect">
            <a:avLst/>
          </a:prstGeom>
          <a:noFill/>
        </p:spPr>
        <p:txBody>
          <a:bodyPr wrap="square" rtlCol="0">
            <a:spAutoFit/>
          </a:bodyPr>
          <a:lstStyle/>
          <a:p>
            <a:r>
              <a:rPr lang="en-IN" sz="5400" dirty="0"/>
              <a:t>Conway's law and System Design</a:t>
            </a:r>
            <a:endParaRPr lang="en-US" sz="5400" dirty="0">
              <a:latin typeface="Segoe UI" panose="020B0502040204020203" pitchFamily="34" charset="0"/>
              <a:ea typeface="Segoe UI" panose="020B0502040204020203" pitchFamily="34" charset="0"/>
              <a:cs typeface="Segoe UI" panose="020B0502040204020203" pitchFamily="34" charset="0"/>
            </a:endParaRPr>
          </a:p>
        </p:txBody>
      </p:sp>
      <p:sp>
        <p:nvSpPr>
          <p:cNvPr id="8" name="TextBox 7"/>
          <p:cNvSpPr txBox="1"/>
          <p:nvPr/>
        </p:nvSpPr>
        <p:spPr>
          <a:xfrm>
            <a:off x="946484" y="1827481"/>
            <a:ext cx="11245515" cy="2554545"/>
          </a:xfrm>
          <a:prstGeom prst="rect">
            <a:avLst/>
          </a:prstGeom>
          <a:noFill/>
        </p:spPr>
        <p:txBody>
          <a:bodyPr wrap="square" rtlCol="0">
            <a:spAutoFit/>
          </a:bodyPr>
          <a:lstStyle/>
          <a:p>
            <a:pPr marL="457200" indent="-457200">
              <a:buFont typeface="Arial" panose="020B0604020202020204" pitchFamily="34" charset="0"/>
              <a:buChar char="•"/>
            </a:pPr>
            <a:r>
              <a:rPr lang="en-IN" sz="3200" dirty="0" smtClean="0">
                <a:solidFill>
                  <a:schemeClr val="accent2"/>
                </a:solidFill>
              </a:rPr>
              <a:t>Any </a:t>
            </a:r>
            <a:r>
              <a:rPr lang="en-IN" sz="3200" dirty="0">
                <a:solidFill>
                  <a:schemeClr val="accent2"/>
                </a:solidFill>
              </a:rPr>
              <a:t>organization that designs a system (defined more broadly here than </a:t>
            </a:r>
            <a:r>
              <a:rPr lang="en-IN" sz="3200" dirty="0" smtClean="0">
                <a:solidFill>
                  <a:schemeClr val="accent2"/>
                </a:solidFill>
              </a:rPr>
              <a:t>just information </a:t>
            </a:r>
            <a:r>
              <a:rPr lang="en-IN" sz="3200" dirty="0">
                <a:solidFill>
                  <a:schemeClr val="accent2"/>
                </a:solidFill>
              </a:rPr>
              <a:t>systems) will inevitably produce a design whose structure is a copy of </a:t>
            </a:r>
            <a:r>
              <a:rPr lang="en-IN" sz="3200" dirty="0" smtClean="0">
                <a:solidFill>
                  <a:schemeClr val="accent2"/>
                </a:solidFill>
              </a:rPr>
              <a:t>the organization’s </a:t>
            </a:r>
            <a:r>
              <a:rPr lang="en-IN" sz="3200" dirty="0">
                <a:solidFill>
                  <a:schemeClr val="accent2"/>
                </a:solidFill>
              </a:rPr>
              <a:t>communication structure.</a:t>
            </a:r>
          </a:p>
          <a:p>
            <a:pPr marL="285750" indent="-285750">
              <a:buFont typeface="Arial" panose="020B0604020202020204" pitchFamily="34" charset="0"/>
              <a:buChar char="•"/>
            </a:pPr>
            <a:endParaRPr lang="en-IN" sz="3200" dirty="0"/>
          </a:p>
        </p:txBody>
      </p:sp>
    </p:spTree>
    <p:extLst>
      <p:ext uri="{BB962C8B-B14F-4D97-AF65-F5344CB8AC3E}">
        <p14:creationId xmlns:p14="http://schemas.microsoft.com/office/powerpoint/2010/main" val="336796455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endParaRPr lang="en-US"/>
          </a:p>
        </p:txBody>
      </p:sp>
      <p:sp>
        <p:nvSpPr>
          <p:cNvPr id="7" name="Title 1"/>
          <p:cNvSpPr txBox="1">
            <a:spLocks/>
          </p:cNvSpPr>
          <p:nvPr/>
        </p:nvSpPr>
        <p:spPr>
          <a:xfrm>
            <a:off x="403747" y="1022492"/>
            <a:ext cx="8139752" cy="44639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bg1"/>
                </a:solidFill>
                <a:latin typeface="Segoe UI" panose="020B0502040204020203" pitchFamily="34" charset="0"/>
                <a:ea typeface="Segoe UI" panose="020B0502040204020203" pitchFamily="34" charset="0"/>
                <a:cs typeface="Segoe UI" panose="020B0502040204020203" pitchFamily="34" charset="0"/>
              </a:rPr>
              <a:t>Enter Text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180"/>
            <a:ext cx="12192000" cy="6849639"/>
          </a:xfrm>
          <a:prstGeom prst="rect">
            <a:avLst/>
          </a:prstGeom>
        </p:spPr>
      </p:pic>
      <p:sp>
        <p:nvSpPr>
          <p:cNvPr id="6" name="TextBox 5"/>
          <p:cNvSpPr txBox="1"/>
          <p:nvPr/>
        </p:nvSpPr>
        <p:spPr>
          <a:xfrm>
            <a:off x="2971457" y="2305614"/>
            <a:ext cx="6728345" cy="2246769"/>
          </a:xfrm>
          <a:prstGeom prst="rect">
            <a:avLst/>
          </a:prstGeom>
          <a:noFill/>
        </p:spPr>
        <p:txBody>
          <a:bodyPr wrap="square" rtlCol="0">
            <a:spAutoFit/>
          </a:bodyPr>
          <a:lstStyle/>
          <a:p>
            <a:pPr algn="ctr"/>
            <a:r>
              <a:rPr lang="en-US" sz="14000" dirty="0">
                <a:solidFill>
                  <a:schemeClr val="accent2"/>
                </a:solidFill>
                <a:latin typeface="Segoe UI" panose="020B0502040204020203" pitchFamily="34" charset="0"/>
                <a:ea typeface="Segoe UI" panose="020B0502040204020203" pitchFamily="34" charset="0"/>
                <a:cs typeface="Segoe UI" panose="020B0502040204020203" pitchFamily="34" charset="0"/>
              </a:rPr>
              <a:t>DEMO</a:t>
            </a:r>
          </a:p>
        </p:txBody>
      </p:sp>
    </p:spTree>
    <p:extLst>
      <p:ext uri="{BB962C8B-B14F-4D97-AF65-F5344CB8AC3E}">
        <p14:creationId xmlns:p14="http://schemas.microsoft.com/office/powerpoint/2010/main" val="197467213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endParaRPr lang="en-US"/>
          </a:p>
        </p:txBody>
      </p:sp>
      <p:sp>
        <p:nvSpPr>
          <p:cNvPr id="7" name="Title 1"/>
          <p:cNvSpPr txBox="1">
            <a:spLocks/>
          </p:cNvSpPr>
          <p:nvPr/>
        </p:nvSpPr>
        <p:spPr>
          <a:xfrm>
            <a:off x="403747" y="1022492"/>
            <a:ext cx="8139752" cy="44639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bg1"/>
                </a:solidFill>
                <a:latin typeface="Segoe UI" panose="020B0502040204020203" pitchFamily="34" charset="0"/>
                <a:ea typeface="Segoe UI" panose="020B0502040204020203" pitchFamily="34" charset="0"/>
                <a:cs typeface="Segoe UI" panose="020B0502040204020203" pitchFamily="34" charset="0"/>
              </a:rPr>
              <a:t>Enter Text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4872"/>
            <a:ext cx="12192000" cy="6849639"/>
          </a:xfrm>
          <a:prstGeom prst="rect">
            <a:avLst/>
          </a:prstGeom>
        </p:spPr>
      </p:pic>
      <p:sp>
        <p:nvSpPr>
          <p:cNvPr id="6" name="TextBox 5"/>
          <p:cNvSpPr txBox="1"/>
          <p:nvPr/>
        </p:nvSpPr>
        <p:spPr>
          <a:xfrm>
            <a:off x="698595" y="1188274"/>
            <a:ext cx="6728345" cy="400110"/>
          </a:xfrm>
          <a:prstGeom prst="rect">
            <a:avLst/>
          </a:prstGeom>
          <a:noFill/>
        </p:spPr>
        <p:txBody>
          <a:bodyPr wrap="square" rtlCol="0">
            <a:spAutoFit/>
          </a:bodyPr>
          <a:lstStyle/>
          <a:p>
            <a:r>
              <a:rPr lang="en-US" sz="2000" dirty="0">
                <a:latin typeface="Segoe UI" panose="020B0502040204020203" pitchFamily="34" charset="0"/>
                <a:ea typeface="Segoe UI" panose="020B0502040204020203" pitchFamily="34" charset="0"/>
                <a:cs typeface="Segoe UI" panose="020B0502040204020203" pitchFamily="34" charset="0"/>
              </a:rPr>
              <a:t>References</a:t>
            </a:r>
          </a:p>
        </p:txBody>
      </p:sp>
      <p:sp>
        <p:nvSpPr>
          <p:cNvPr id="3" name="Rectangle 2"/>
          <p:cNvSpPr/>
          <p:nvPr/>
        </p:nvSpPr>
        <p:spPr>
          <a:xfrm>
            <a:off x="1750291" y="1549482"/>
            <a:ext cx="8691418" cy="923330"/>
          </a:xfrm>
          <a:prstGeom prst="rect">
            <a:avLst/>
          </a:prstGeom>
        </p:spPr>
        <p:txBody>
          <a:bodyPr wrap="square">
            <a:spAutoFit/>
          </a:bodyPr>
          <a:lstStyle/>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
        <p:nvSpPr>
          <p:cNvPr id="10" name="TextBox 9"/>
          <p:cNvSpPr txBox="1"/>
          <p:nvPr/>
        </p:nvSpPr>
        <p:spPr>
          <a:xfrm>
            <a:off x="7861524" y="6304657"/>
            <a:ext cx="6728345" cy="400110"/>
          </a:xfrm>
          <a:prstGeom prst="rect">
            <a:avLst/>
          </a:prstGeom>
          <a:noFill/>
        </p:spPr>
        <p:txBody>
          <a:bodyPr wrap="square" rtlCol="0">
            <a:spAutoFit/>
          </a:bodyPr>
          <a:lstStyle/>
          <a:p>
            <a:r>
              <a:rPr lang="en-US" sz="2000" dirty="0">
                <a:solidFill>
                  <a:srgbClr val="00B050"/>
                </a:solidFill>
                <a:latin typeface="Segoe UI" panose="020B0502040204020203" pitchFamily="34" charset="0"/>
                <a:ea typeface="Segoe UI" panose="020B0502040204020203" pitchFamily="34" charset="0"/>
                <a:cs typeface="Segoe UI" panose="020B0502040204020203" pitchFamily="34" charset="0"/>
              </a:rPr>
              <a:t>     @karthik3030</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472827" flipV="1">
            <a:off x="7946844" y="6368813"/>
            <a:ext cx="394956" cy="330945"/>
          </a:xfrm>
          <a:prstGeom prst="rect">
            <a:avLst/>
          </a:prstGeom>
        </p:spPr>
      </p:pic>
      <p:sp>
        <p:nvSpPr>
          <p:cNvPr id="5" name="TextBox 4"/>
          <p:cNvSpPr txBox="1"/>
          <p:nvPr/>
        </p:nvSpPr>
        <p:spPr>
          <a:xfrm>
            <a:off x="1750291" y="2218267"/>
            <a:ext cx="9273309" cy="1200329"/>
          </a:xfrm>
          <a:prstGeom prst="rect">
            <a:avLst/>
          </a:prstGeom>
          <a:noFill/>
        </p:spPr>
        <p:txBody>
          <a:bodyPr wrap="square" rtlCol="0">
            <a:spAutoFit/>
          </a:bodyPr>
          <a:lstStyle/>
          <a:p>
            <a:pPr marL="285750" indent="-285750">
              <a:buFont typeface="Arial" panose="020B0604020202020204" pitchFamily="34" charset="0"/>
              <a:buChar char="•"/>
            </a:pPr>
            <a:r>
              <a:rPr lang="en-IN" dirty="0">
                <a:hlinkClick r:id="rId4"/>
              </a:rPr>
              <a:t>https://middlewareblog.redhat.com/2017/12/05/the-state-of-microservices-survey-2017-eight-trends-you-need-to-know</a:t>
            </a:r>
            <a:r>
              <a:rPr lang="en-IN" dirty="0" smtClean="0">
                <a:hlinkClick r:id="rId4"/>
              </a:rPr>
              <a:t>/</a:t>
            </a:r>
            <a:endParaRPr lang="en-IN" dirty="0" smtClean="0"/>
          </a:p>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425990776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endParaRPr lang="en-US"/>
          </a:p>
        </p:txBody>
      </p:sp>
      <p:sp>
        <p:nvSpPr>
          <p:cNvPr id="7" name="Title 1"/>
          <p:cNvSpPr txBox="1">
            <a:spLocks/>
          </p:cNvSpPr>
          <p:nvPr/>
        </p:nvSpPr>
        <p:spPr>
          <a:xfrm>
            <a:off x="403747" y="1022492"/>
            <a:ext cx="8139752" cy="44639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bg1"/>
                </a:solidFill>
                <a:latin typeface="Segoe UI" panose="020B0502040204020203" pitchFamily="34" charset="0"/>
                <a:ea typeface="Segoe UI" panose="020B0502040204020203" pitchFamily="34" charset="0"/>
                <a:cs typeface="Segoe UI" panose="020B0502040204020203" pitchFamily="34" charset="0"/>
              </a:rPr>
              <a:t>Enter Text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180"/>
            <a:ext cx="12192000" cy="6849639"/>
          </a:xfrm>
          <a:prstGeom prst="rect">
            <a:avLst/>
          </a:prstGeom>
        </p:spPr>
      </p:pic>
      <p:sp>
        <p:nvSpPr>
          <p:cNvPr id="10" name="TextBox 9"/>
          <p:cNvSpPr txBox="1"/>
          <p:nvPr/>
        </p:nvSpPr>
        <p:spPr>
          <a:xfrm>
            <a:off x="7861524" y="6304657"/>
            <a:ext cx="6728345" cy="400110"/>
          </a:xfrm>
          <a:prstGeom prst="rect">
            <a:avLst/>
          </a:prstGeom>
          <a:noFill/>
        </p:spPr>
        <p:txBody>
          <a:bodyPr wrap="square" rtlCol="0">
            <a:spAutoFit/>
          </a:bodyPr>
          <a:lstStyle/>
          <a:p>
            <a:r>
              <a:rPr lang="en-US" sz="2000" dirty="0">
                <a:solidFill>
                  <a:srgbClr val="00B050"/>
                </a:solidFill>
                <a:latin typeface="Segoe UI" panose="020B0502040204020203" pitchFamily="34" charset="0"/>
                <a:ea typeface="Segoe UI" panose="020B0502040204020203" pitchFamily="34" charset="0"/>
                <a:cs typeface="Segoe UI" panose="020B0502040204020203" pitchFamily="34" charset="0"/>
              </a:rPr>
              <a:t>     @karthik3030</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472827" flipV="1">
            <a:off x="7946844" y="6368813"/>
            <a:ext cx="394956" cy="330945"/>
          </a:xfrm>
          <a:prstGeom prst="rect">
            <a:avLst/>
          </a:prstGeom>
        </p:spPr>
      </p:pic>
      <p:sp>
        <p:nvSpPr>
          <p:cNvPr id="9" name="TextBox 8"/>
          <p:cNvSpPr txBox="1"/>
          <p:nvPr/>
        </p:nvSpPr>
        <p:spPr>
          <a:xfrm>
            <a:off x="2971457" y="2305614"/>
            <a:ext cx="6728345" cy="3046988"/>
          </a:xfrm>
          <a:prstGeom prst="rect">
            <a:avLst/>
          </a:prstGeom>
          <a:noFill/>
        </p:spPr>
        <p:txBody>
          <a:bodyPr wrap="square" rtlCol="0">
            <a:spAutoFit/>
          </a:bodyPr>
          <a:lstStyle/>
          <a:p>
            <a:pPr algn="ctr"/>
            <a:r>
              <a:rPr lang="en-US" sz="9600">
                <a:solidFill>
                  <a:schemeClr val="accent2"/>
                </a:solidFill>
                <a:latin typeface="Segoe UI" panose="020B0502040204020203" pitchFamily="34" charset="0"/>
                <a:ea typeface="Segoe UI" panose="020B0502040204020203" pitchFamily="34" charset="0"/>
                <a:cs typeface="Segoe UI" panose="020B0502040204020203" pitchFamily="34" charset="0"/>
              </a:rPr>
              <a:t>Thank </a:t>
            </a:r>
            <a:r>
              <a:rPr lang="en-US" sz="9600" smtClean="0">
                <a:solidFill>
                  <a:schemeClr val="accent2"/>
                </a:solidFill>
                <a:latin typeface="Segoe UI" panose="020B0502040204020203" pitchFamily="34" charset="0"/>
                <a:ea typeface="Segoe UI" panose="020B0502040204020203" pitchFamily="34" charset="0"/>
                <a:cs typeface="Segoe UI" panose="020B0502040204020203" pitchFamily="34" charset="0"/>
              </a:rPr>
              <a:t>you /Q&amp;A</a:t>
            </a:r>
            <a:endParaRPr lang="en-US" sz="9600" dirty="0">
              <a:solidFill>
                <a:schemeClr val="accent2"/>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5646573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endParaRPr lang="en-US"/>
          </a:p>
        </p:txBody>
      </p:sp>
      <p:sp>
        <p:nvSpPr>
          <p:cNvPr id="7" name="Title 1"/>
          <p:cNvSpPr txBox="1">
            <a:spLocks/>
          </p:cNvSpPr>
          <p:nvPr/>
        </p:nvSpPr>
        <p:spPr>
          <a:xfrm>
            <a:off x="403747" y="1022492"/>
            <a:ext cx="8139752" cy="44639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bg1"/>
                </a:solidFill>
                <a:latin typeface="Segoe UI" panose="020B0502040204020203" pitchFamily="34" charset="0"/>
                <a:ea typeface="Segoe UI" panose="020B0502040204020203" pitchFamily="34" charset="0"/>
                <a:cs typeface="Segoe UI" panose="020B0502040204020203" pitchFamily="34" charset="0"/>
              </a:rPr>
              <a:t>Enter Text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361"/>
            <a:ext cx="12192000" cy="6849639"/>
          </a:xfrm>
          <a:prstGeom prst="rect">
            <a:avLst/>
          </a:prstGeom>
        </p:spPr>
      </p:pic>
      <p:sp>
        <p:nvSpPr>
          <p:cNvPr id="6" name="TextBox 5"/>
          <p:cNvSpPr txBox="1"/>
          <p:nvPr/>
        </p:nvSpPr>
        <p:spPr>
          <a:xfrm>
            <a:off x="1026695" y="934717"/>
            <a:ext cx="10487971" cy="923330"/>
          </a:xfrm>
          <a:prstGeom prst="rect">
            <a:avLst/>
          </a:prstGeom>
          <a:noFill/>
        </p:spPr>
        <p:txBody>
          <a:bodyPr wrap="square" rtlCol="0">
            <a:spAutoFit/>
          </a:bodyPr>
          <a:lstStyle/>
          <a:p>
            <a:r>
              <a:rPr lang="en-US" sz="5400" dirty="0" smtClean="0">
                <a:latin typeface="Segoe UI" panose="020B0502040204020203" pitchFamily="34" charset="0"/>
                <a:ea typeface="Segoe UI" panose="020B0502040204020203" pitchFamily="34" charset="0"/>
                <a:cs typeface="Segoe UI" panose="020B0502040204020203" pitchFamily="34" charset="0"/>
              </a:rPr>
              <a:t>Organization Alignment</a:t>
            </a:r>
            <a:endParaRPr lang="en-US" sz="5400" dirty="0">
              <a:latin typeface="Segoe UI" panose="020B0502040204020203" pitchFamily="34" charset="0"/>
              <a:ea typeface="Segoe UI" panose="020B0502040204020203" pitchFamily="34" charset="0"/>
              <a:cs typeface="Segoe UI" panose="020B0502040204020203" pitchFamily="34" charset="0"/>
            </a:endParaRPr>
          </a:p>
        </p:txBody>
      </p:sp>
      <p:sp>
        <p:nvSpPr>
          <p:cNvPr id="8" name="TextBox 7"/>
          <p:cNvSpPr txBox="1"/>
          <p:nvPr/>
        </p:nvSpPr>
        <p:spPr>
          <a:xfrm>
            <a:off x="1026695" y="2148729"/>
            <a:ext cx="9421265" cy="3046988"/>
          </a:xfrm>
          <a:prstGeom prst="rect">
            <a:avLst/>
          </a:prstGeom>
          <a:noFill/>
        </p:spPr>
        <p:txBody>
          <a:bodyPr wrap="square" rtlCol="0">
            <a:spAutoFit/>
          </a:bodyPr>
          <a:lstStyle/>
          <a:p>
            <a:pPr marL="285750" indent="-285750">
              <a:buFont typeface="Arial" panose="020B0604020202020204" pitchFamily="34" charset="0"/>
              <a:buChar char="•"/>
            </a:pPr>
            <a:r>
              <a:rPr lang="en-IN" sz="3200" dirty="0">
                <a:solidFill>
                  <a:schemeClr val="accent2"/>
                </a:solidFill>
              </a:rPr>
              <a:t>Microservices allows to align our architecture our organization, by helping us minimizing the number of people working on one codebase</a:t>
            </a:r>
          </a:p>
          <a:p>
            <a:pPr marL="285750" indent="-285750">
              <a:buFont typeface="Arial" panose="020B0604020202020204" pitchFamily="34" charset="0"/>
              <a:buChar char="•"/>
            </a:pPr>
            <a:r>
              <a:rPr lang="en-IN" sz="3200" dirty="0">
                <a:solidFill>
                  <a:schemeClr val="accent2"/>
                </a:solidFill>
              </a:rPr>
              <a:t>Smaller codebases tend to be more productive.</a:t>
            </a:r>
          </a:p>
          <a:p>
            <a:pPr marL="285750" indent="-285750">
              <a:buFont typeface="Arial" panose="020B0604020202020204" pitchFamily="34" charset="0"/>
              <a:buChar char="•"/>
            </a:pPr>
            <a:r>
              <a:rPr lang="en-IN" sz="3200" dirty="0">
                <a:solidFill>
                  <a:schemeClr val="accent2"/>
                </a:solidFill>
              </a:rPr>
              <a:t>Support </a:t>
            </a:r>
            <a:r>
              <a:rPr lang="en-IN" sz="3200" dirty="0" err="1">
                <a:solidFill>
                  <a:schemeClr val="accent2"/>
                </a:solidFill>
              </a:rPr>
              <a:t>Devops</a:t>
            </a:r>
            <a:endParaRPr lang="en-IN" sz="3200" dirty="0">
              <a:solidFill>
                <a:schemeClr val="accent2"/>
              </a:solidFill>
            </a:endParaRPr>
          </a:p>
          <a:p>
            <a:endParaRPr lang="en-IN" sz="3200" dirty="0"/>
          </a:p>
        </p:txBody>
      </p:sp>
    </p:spTree>
    <p:extLst>
      <p:ext uri="{BB962C8B-B14F-4D97-AF65-F5344CB8AC3E}">
        <p14:creationId xmlns:p14="http://schemas.microsoft.com/office/powerpoint/2010/main" val="17476860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endParaRPr lang="en-US"/>
          </a:p>
        </p:txBody>
      </p:sp>
      <p:sp>
        <p:nvSpPr>
          <p:cNvPr id="7" name="Title 1"/>
          <p:cNvSpPr txBox="1">
            <a:spLocks/>
          </p:cNvSpPr>
          <p:nvPr/>
        </p:nvSpPr>
        <p:spPr>
          <a:xfrm>
            <a:off x="403747" y="1022492"/>
            <a:ext cx="8139752" cy="44639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bg1"/>
                </a:solidFill>
                <a:latin typeface="Segoe UI" panose="020B0502040204020203" pitchFamily="34" charset="0"/>
                <a:ea typeface="Segoe UI" panose="020B0502040204020203" pitchFamily="34" charset="0"/>
                <a:cs typeface="Segoe UI" panose="020B0502040204020203" pitchFamily="34" charset="0"/>
              </a:rPr>
              <a:t>Enter Text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361"/>
            <a:ext cx="12192000" cy="6849639"/>
          </a:xfrm>
          <a:prstGeom prst="rect">
            <a:avLst/>
          </a:prstGeom>
        </p:spPr>
      </p:pic>
      <p:sp>
        <p:nvSpPr>
          <p:cNvPr id="6" name="TextBox 5"/>
          <p:cNvSpPr txBox="1"/>
          <p:nvPr/>
        </p:nvSpPr>
        <p:spPr>
          <a:xfrm>
            <a:off x="1026695" y="934717"/>
            <a:ext cx="10487971" cy="923330"/>
          </a:xfrm>
          <a:prstGeom prst="rect">
            <a:avLst/>
          </a:prstGeom>
          <a:noFill/>
        </p:spPr>
        <p:txBody>
          <a:bodyPr wrap="square" rtlCol="0">
            <a:spAutoFit/>
          </a:bodyPr>
          <a:lstStyle/>
          <a:p>
            <a:r>
              <a:rPr lang="en-US" sz="5400" dirty="0" smtClean="0">
                <a:latin typeface="Segoe UI" panose="020B0502040204020203" pitchFamily="34" charset="0"/>
                <a:ea typeface="Segoe UI" panose="020B0502040204020203" pitchFamily="34" charset="0"/>
                <a:cs typeface="Segoe UI" panose="020B0502040204020203" pitchFamily="34" charset="0"/>
              </a:rPr>
              <a:t>Composability</a:t>
            </a:r>
            <a:endParaRPr lang="en-US" sz="5400" dirty="0">
              <a:latin typeface="Segoe UI" panose="020B0502040204020203" pitchFamily="34" charset="0"/>
              <a:ea typeface="Segoe UI" panose="020B0502040204020203" pitchFamily="34" charset="0"/>
              <a:cs typeface="Segoe UI" panose="020B0502040204020203" pitchFamily="34" charset="0"/>
            </a:endParaRPr>
          </a:p>
        </p:txBody>
      </p:sp>
      <p:sp>
        <p:nvSpPr>
          <p:cNvPr id="8" name="TextBox 7"/>
          <p:cNvSpPr txBox="1"/>
          <p:nvPr/>
        </p:nvSpPr>
        <p:spPr>
          <a:xfrm>
            <a:off x="1026695" y="2148729"/>
            <a:ext cx="9421265" cy="2062103"/>
          </a:xfrm>
          <a:prstGeom prst="rect">
            <a:avLst/>
          </a:prstGeom>
          <a:noFill/>
        </p:spPr>
        <p:txBody>
          <a:bodyPr wrap="square" rtlCol="0">
            <a:spAutoFit/>
          </a:bodyPr>
          <a:lstStyle/>
          <a:p>
            <a:pPr marL="285750" indent="-285750">
              <a:buFont typeface="Arial" panose="020B0604020202020204" pitchFamily="34" charset="0"/>
              <a:buChar char="•"/>
            </a:pPr>
            <a:r>
              <a:rPr lang="en-IN" sz="3200" dirty="0" smtClean="0">
                <a:solidFill>
                  <a:schemeClr val="accent2"/>
                </a:solidFill>
              </a:rPr>
              <a:t>Removing thinking in terms of narrow channel to more holistic concepts of customer engagement such as web/native/mobile/tablet/Wearable device and exposing API as service</a:t>
            </a:r>
            <a:endParaRPr lang="en-IN" sz="3200" dirty="0"/>
          </a:p>
        </p:txBody>
      </p:sp>
    </p:spTree>
    <p:extLst>
      <p:ext uri="{BB962C8B-B14F-4D97-AF65-F5344CB8AC3E}">
        <p14:creationId xmlns:p14="http://schemas.microsoft.com/office/powerpoint/2010/main" val="13165409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endParaRPr lang="en-US"/>
          </a:p>
        </p:txBody>
      </p:sp>
      <p:sp>
        <p:nvSpPr>
          <p:cNvPr id="7" name="Title 1"/>
          <p:cNvSpPr txBox="1">
            <a:spLocks/>
          </p:cNvSpPr>
          <p:nvPr/>
        </p:nvSpPr>
        <p:spPr>
          <a:xfrm>
            <a:off x="403747" y="1022492"/>
            <a:ext cx="8139752" cy="44639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bg1"/>
                </a:solidFill>
                <a:latin typeface="Segoe UI" panose="020B0502040204020203" pitchFamily="34" charset="0"/>
                <a:ea typeface="Segoe UI" panose="020B0502040204020203" pitchFamily="34" charset="0"/>
                <a:cs typeface="Segoe UI" panose="020B0502040204020203" pitchFamily="34" charset="0"/>
              </a:rPr>
              <a:t>Enter Text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361"/>
            <a:ext cx="12192000" cy="6849639"/>
          </a:xfrm>
          <a:prstGeom prst="rect">
            <a:avLst/>
          </a:prstGeom>
        </p:spPr>
      </p:pic>
      <p:sp>
        <p:nvSpPr>
          <p:cNvPr id="6" name="TextBox 5"/>
          <p:cNvSpPr txBox="1"/>
          <p:nvPr/>
        </p:nvSpPr>
        <p:spPr>
          <a:xfrm>
            <a:off x="1026695" y="934717"/>
            <a:ext cx="10487971" cy="923330"/>
          </a:xfrm>
          <a:prstGeom prst="rect">
            <a:avLst/>
          </a:prstGeom>
          <a:noFill/>
        </p:spPr>
        <p:txBody>
          <a:bodyPr wrap="square" rtlCol="0">
            <a:spAutoFit/>
          </a:bodyPr>
          <a:lstStyle/>
          <a:p>
            <a:r>
              <a:rPr lang="en-US" sz="5400" dirty="0" smtClean="0">
                <a:latin typeface="Segoe UI" panose="020B0502040204020203" pitchFamily="34" charset="0"/>
                <a:ea typeface="Segoe UI" panose="020B0502040204020203" pitchFamily="34" charset="0"/>
                <a:cs typeface="Segoe UI" panose="020B0502040204020203" pitchFamily="34" charset="0"/>
              </a:rPr>
              <a:t>Technology Heterogeneity</a:t>
            </a:r>
            <a:endParaRPr lang="en-US" sz="5400" dirty="0">
              <a:latin typeface="Segoe UI" panose="020B0502040204020203" pitchFamily="34" charset="0"/>
              <a:ea typeface="Segoe UI" panose="020B0502040204020203" pitchFamily="34" charset="0"/>
              <a:cs typeface="Segoe UI" panose="020B0502040204020203" pitchFamily="34" charset="0"/>
            </a:endParaRPr>
          </a:p>
        </p:txBody>
      </p:sp>
      <p:pic>
        <p:nvPicPr>
          <p:cNvPr id="9" name="Picture 8"/>
          <p:cNvPicPr>
            <a:picLocks noChangeAspect="1"/>
          </p:cNvPicPr>
          <p:nvPr/>
        </p:nvPicPr>
        <p:blipFill>
          <a:blip r:embed="rId4"/>
          <a:stretch>
            <a:fillRect/>
          </a:stretch>
        </p:blipFill>
        <p:spPr>
          <a:xfrm>
            <a:off x="2523699" y="1858047"/>
            <a:ext cx="6019800" cy="4170220"/>
          </a:xfrm>
          <a:prstGeom prst="rect">
            <a:avLst/>
          </a:prstGeom>
          <a:effectLst>
            <a:glow rad="63500">
              <a:schemeClr val="accent1">
                <a:satMod val="175000"/>
                <a:alpha val="40000"/>
              </a:schemeClr>
            </a:glow>
          </a:effectLst>
        </p:spPr>
      </p:pic>
    </p:spTree>
    <p:extLst>
      <p:ext uri="{BB962C8B-B14F-4D97-AF65-F5344CB8AC3E}">
        <p14:creationId xmlns:p14="http://schemas.microsoft.com/office/powerpoint/2010/main" val="38754522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endParaRPr lang="en-US"/>
          </a:p>
        </p:txBody>
      </p:sp>
      <p:sp>
        <p:nvSpPr>
          <p:cNvPr id="7" name="Title 1"/>
          <p:cNvSpPr txBox="1">
            <a:spLocks/>
          </p:cNvSpPr>
          <p:nvPr/>
        </p:nvSpPr>
        <p:spPr>
          <a:xfrm>
            <a:off x="403747" y="1022492"/>
            <a:ext cx="8139752" cy="44639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bg1"/>
                </a:solidFill>
                <a:latin typeface="Segoe UI" panose="020B0502040204020203" pitchFamily="34" charset="0"/>
                <a:ea typeface="Segoe UI" panose="020B0502040204020203" pitchFamily="34" charset="0"/>
                <a:cs typeface="Segoe UI" panose="020B0502040204020203" pitchFamily="34" charset="0"/>
              </a:rPr>
              <a:t>Enter Text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361"/>
            <a:ext cx="12192000" cy="6849639"/>
          </a:xfrm>
          <a:prstGeom prst="rect">
            <a:avLst/>
          </a:prstGeom>
        </p:spPr>
      </p:pic>
      <p:sp>
        <p:nvSpPr>
          <p:cNvPr id="6" name="TextBox 5"/>
          <p:cNvSpPr txBox="1"/>
          <p:nvPr/>
        </p:nvSpPr>
        <p:spPr>
          <a:xfrm>
            <a:off x="1026695" y="934717"/>
            <a:ext cx="10487971" cy="923330"/>
          </a:xfrm>
          <a:prstGeom prst="rect">
            <a:avLst/>
          </a:prstGeom>
          <a:noFill/>
        </p:spPr>
        <p:txBody>
          <a:bodyPr wrap="square" rtlCol="0">
            <a:spAutoFit/>
          </a:bodyPr>
          <a:lstStyle/>
          <a:p>
            <a:r>
              <a:rPr lang="en-US" sz="5400" dirty="0" smtClean="0">
                <a:latin typeface="Segoe UI" panose="020B0502040204020203" pitchFamily="34" charset="0"/>
                <a:ea typeface="Segoe UI" panose="020B0502040204020203" pitchFamily="34" charset="0"/>
                <a:cs typeface="Segoe UI" panose="020B0502040204020203" pitchFamily="34" charset="0"/>
              </a:rPr>
              <a:t>What are </a:t>
            </a:r>
            <a:r>
              <a:rPr lang="en-US" sz="5400" dirty="0">
                <a:latin typeface="Segoe UI" panose="020B0502040204020203" pitchFamily="34" charset="0"/>
                <a:ea typeface="Segoe UI" panose="020B0502040204020203" pitchFamily="34" charset="0"/>
                <a:cs typeface="Segoe UI" panose="020B0502040204020203" pitchFamily="34" charset="0"/>
              </a:rPr>
              <a:t>M</a:t>
            </a:r>
            <a:r>
              <a:rPr lang="en-US" sz="5400" dirty="0" smtClean="0">
                <a:latin typeface="Segoe UI" panose="020B0502040204020203" pitchFamily="34" charset="0"/>
                <a:ea typeface="Segoe UI" panose="020B0502040204020203" pitchFamily="34" charset="0"/>
                <a:cs typeface="Segoe UI" panose="020B0502040204020203" pitchFamily="34" charset="0"/>
              </a:rPr>
              <a:t>icroservices ?</a:t>
            </a:r>
            <a:endParaRPr lang="en-US" sz="5400" dirty="0">
              <a:latin typeface="Segoe UI" panose="020B0502040204020203" pitchFamily="34" charset="0"/>
              <a:ea typeface="Segoe UI" panose="020B0502040204020203" pitchFamily="34" charset="0"/>
              <a:cs typeface="Segoe UI" panose="020B0502040204020203" pitchFamily="34" charset="0"/>
            </a:endParaRPr>
          </a:p>
        </p:txBody>
      </p:sp>
      <p:sp>
        <p:nvSpPr>
          <p:cNvPr id="8" name="TextBox 7"/>
          <p:cNvSpPr txBox="1"/>
          <p:nvPr/>
        </p:nvSpPr>
        <p:spPr>
          <a:xfrm>
            <a:off x="1026695" y="2148729"/>
            <a:ext cx="9421265" cy="1077218"/>
          </a:xfrm>
          <a:prstGeom prst="rect">
            <a:avLst/>
          </a:prstGeom>
          <a:noFill/>
        </p:spPr>
        <p:txBody>
          <a:bodyPr wrap="square" rtlCol="0">
            <a:spAutoFit/>
          </a:bodyPr>
          <a:lstStyle/>
          <a:p>
            <a:r>
              <a:rPr lang="en-IN" sz="3200" dirty="0" smtClean="0"/>
              <a:t>Microservices </a:t>
            </a:r>
            <a:r>
              <a:rPr lang="en-IN" sz="3200" dirty="0"/>
              <a:t>are small, autonomous services that work together.</a:t>
            </a:r>
          </a:p>
        </p:txBody>
      </p:sp>
    </p:spTree>
    <p:extLst>
      <p:ext uri="{BB962C8B-B14F-4D97-AF65-F5344CB8AC3E}">
        <p14:creationId xmlns:p14="http://schemas.microsoft.com/office/powerpoint/2010/main" val="8524333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endParaRPr lang="en-US"/>
          </a:p>
        </p:txBody>
      </p:sp>
      <p:sp>
        <p:nvSpPr>
          <p:cNvPr id="7" name="Title 1"/>
          <p:cNvSpPr txBox="1">
            <a:spLocks/>
          </p:cNvSpPr>
          <p:nvPr/>
        </p:nvSpPr>
        <p:spPr>
          <a:xfrm>
            <a:off x="403747" y="1022492"/>
            <a:ext cx="8139752" cy="44639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bg1"/>
                </a:solidFill>
                <a:latin typeface="Segoe UI" panose="020B0502040204020203" pitchFamily="34" charset="0"/>
                <a:ea typeface="Segoe UI" panose="020B0502040204020203" pitchFamily="34" charset="0"/>
                <a:cs typeface="Segoe UI" panose="020B0502040204020203" pitchFamily="34" charset="0"/>
              </a:rPr>
              <a:t>Enter Text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361"/>
            <a:ext cx="12192000" cy="6849639"/>
          </a:xfrm>
          <a:prstGeom prst="rect">
            <a:avLst/>
          </a:prstGeom>
        </p:spPr>
      </p:pic>
      <p:sp>
        <p:nvSpPr>
          <p:cNvPr id="6" name="TextBox 5"/>
          <p:cNvSpPr txBox="1"/>
          <p:nvPr/>
        </p:nvSpPr>
        <p:spPr>
          <a:xfrm>
            <a:off x="1026695" y="934717"/>
            <a:ext cx="10487971" cy="923330"/>
          </a:xfrm>
          <a:prstGeom prst="rect">
            <a:avLst/>
          </a:prstGeom>
          <a:noFill/>
        </p:spPr>
        <p:txBody>
          <a:bodyPr wrap="square" rtlCol="0">
            <a:spAutoFit/>
          </a:bodyPr>
          <a:lstStyle/>
          <a:p>
            <a:r>
              <a:rPr lang="en-US" sz="5400" dirty="0" smtClean="0">
                <a:latin typeface="Segoe UI" panose="020B0502040204020203" pitchFamily="34" charset="0"/>
                <a:ea typeface="Segoe UI" panose="020B0502040204020203" pitchFamily="34" charset="0"/>
                <a:cs typeface="Segoe UI" panose="020B0502040204020203" pitchFamily="34" charset="0"/>
              </a:rPr>
              <a:t>How Small is Small ?</a:t>
            </a:r>
            <a:endParaRPr lang="en-US" sz="5400" dirty="0">
              <a:latin typeface="Segoe UI" panose="020B0502040204020203" pitchFamily="34" charset="0"/>
              <a:ea typeface="Segoe UI" panose="020B0502040204020203" pitchFamily="34" charset="0"/>
              <a:cs typeface="Segoe UI" panose="020B0502040204020203" pitchFamily="34" charset="0"/>
            </a:endParaRPr>
          </a:p>
        </p:txBody>
      </p:sp>
      <p:sp>
        <p:nvSpPr>
          <p:cNvPr id="9" name="TextBox 8"/>
          <p:cNvSpPr txBox="1"/>
          <p:nvPr/>
        </p:nvSpPr>
        <p:spPr>
          <a:xfrm>
            <a:off x="1026695" y="2148729"/>
            <a:ext cx="9421265" cy="2062103"/>
          </a:xfrm>
          <a:prstGeom prst="rect">
            <a:avLst/>
          </a:prstGeom>
          <a:noFill/>
        </p:spPr>
        <p:txBody>
          <a:bodyPr wrap="square" rtlCol="0">
            <a:spAutoFit/>
          </a:bodyPr>
          <a:lstStyle/>
          <a:p>
            <a:pPr marL="285750" indent="-285750">
              <a:buFont typeface="Arial" panose="020B0604020202020204" pitchFamily="34" charset="0"/>
              <a:buChar char="•"/>
            </a:pPr>
            <a:r>
              <a:rPr lang="en-IN" sz="3200" dirty="0" smtClean="0">
                <a:solidFill>
                  <a:schemeClr val="accent2"/>
                </a:solidFill>
              </a:rPr>
              <a:t>Lines of Code ?</a:t>
            </a:r>
          </a:p>
          <a:p>
            <a:pPr marL="285750" indent="-285750">
              <a:buFont typeface="Arial" panose="020B0604020202020204" pitchFamily="34" charset="0"/>
              <a:buChar char="•"/>
            </a:pPr>
            <a:r>
              <a:rPr lang="en-IN" sz="3200" dirty="0" smtClean="0">
                <a:solidFill>
                  <a:schemeClr val="accent2"/>
                </a:solidFill>
              </a:rPr>
              <a:t>Who </a:t>
            </a:r>
            <a:r>
              <a:rPr lang="en-IN" sz="3200" dirty="0">
                <a:solidFill>
                  <a:schemeClr val="accent2"/>
                </a:solidFill>
              </a:rPr>
              <a:t>has a system that is too big and </a:t>
            </a:r>
            <a:r>
              <a:rPr lang="en-IN" sz="3200" dirty="0" smtClean="0">
                <a:solidFill>
                  <a:schemeClr val="accent2"/>
                </a:solidFill>
              </a:rPr>
              <a:t>that you’d </a:t>
            </a:r>
            <a:r>
              <a:rPr lang="en-IN" sz="3200" dirty="0">
                <a:solidFill>
                  <a:schemeClr val="accent2"/>
                </a:solidFill>
              </a:rPr>
              <a:t>like to break down</a:t>
            </a:r>
            <a:r>
              <a:rPr lang="en-IN" sz="3200" dirty="0" smtClean="0">
                <a:solidFill>
                  <a:schemeClr val="accent2"/>
                </a:solidFill>
              </a:rPr>
              <a:t>?</a:t>
            </a:r>
          </a:p>
          <a:p>
            <a:endParaRPr lang="en-IN" sz="3200" dirty="0"/>
          </a:p>
        </p:txBody>
      </p:sp>
    </p:spTree>
    <p:extLst>
      <p:ext uri="{BB962C8B-B14F-4D97-AF65-F5344CB8AC3E}">
        <p14:creationId xmlns:p14="http://schemas.microsoft.com/office/powerpoint/2010/main" val="28593719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endParaRPr lang="en-US"/>
          </a:p>
        </p:txBody>
      </p:sp>
      <p:sp>
        <p:nvSpPr>
          <p:cNvPr id="7" name="Title 1"/>
          <p:cNvSpPr txBox="1">
            <a:spLocks/>
          </p:cNvSpPr>
          <p:nvPr/>
        </p:nvSpPr>
        <p:spPr>
          <a:xfrm>
            <a:off x="403747" y="1022492"/>
            <a:ext cx="8139752" cy="44639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bg1"/>
                </a:solidFill>
                <a:latin typeface="Segoe UI" panose="020B0502040204020203" pitchFamily="34" charset="0"/>
                <a:ea typeface="Segoe UI" panose="020B0502040204020203" pitchFamily="34" charset="0"/>
                <a:cs typeface="Segoe UI" panose="020B0502040204020203" pitchFamily="34" charset="0"/>
              </a:rPr>
              <a:t>Enter Text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361"/>
            <a:ext cx="12192000" cy="6849639"/>
          </a:xfrm>
          <a:prstGeom prst="rect">
            <a:avLst/>
          </a:prstGeom>
        </p:spPr>
      </p:pic>
      <p:sp>
        <p:nvSpPr>
          <p:cNvPr id="6" name="TextBox 5"/>
          <p:cNvSpPr txBox="1"/>
          <p:nvPr/>
        </p:nvSpPr>
        <p:spPr>
          <a:xfrm>
            <a:off x="1026695" y="934717"/>
            <a:ext cx="10487971" cy="923330"/>
          </a:xfrm>
          <a:prstGeom prst="rect">
            <a:avLst/>
          </a:prstGeom>
          <a:noFill/>
        </p:spPr>
        <p:txBody>
          <a:bodyPr wrap="square" rtlCol="0">
            <a:spAutoFit/>
          </a:bodyPr>
          <a:lstStyle/>
          <a:p>
            <a:r>
              <a:rPr lang="en-US" sz="5400" dirty="0" smtClean="0">
                <a:latin typeface="Segoe UI" panose="020B0502040204020203" pitchFamily="34" charset="0"/>
                <a:ea typeface="Segoe UI" panose="020B0502040204020203" pitchFamily="34" charset="0"/>
                <a:cs typeface="Segoe UI" panose="020B0502040204020203" pitchFamily="34" charset="0"/>
              </a:rPr>
              <a:t>How to define being small ?</a:t>
            </a:r>
            <a:endParaRPr lang="en-US" sz="5400" dirty="0">
              <a:latin typeface="Segoe UI" panose="020B0502040204020203" pitchFamily="34" charset="0"/>
              <a:ea typeface="Segoe UI" panose="020B0502040204020203" pitchFamily="34" charset="0"/>
              <a:cs typeface="Segoe UI" panose="020B0502040204020203" pitchFamily="34" charset="0"/>
            </a:endParaRPr>
          </a:p>
        </p:txBody>
      </p:sp>
      <p:sp>
        <p:nvSpPr>
          <p:cNvPr id="9" name="TextBox 8"/>
          <p:cNvSpPr txBox="1"/>
          <p:nvPr/>
        </p:nvSpPr>
        <p:spPr>
          <a:xfrm>
            <a:off x="1026695" y="2148729"/>
            <a:ext cx="9421265" cy="3046988"/>
          </a:xfrm>
          <a:prstGeom prst="rect">
            <a:avLst/>
          </a:prstGeom>
          <a:noFill/>
        </p:spPr>
        <p:txBody>
          <a:bodyPr wrap="square" rtlCol="0">
            <a:spAutoFit/>
          </a:bodyPr>
          <a:lstStyle/>
          <a:p>
            <a:pPr marL="285750" indent="-285750">
              <a:buFont typeface="Arial" panose="020B0604020202020204" pitchFamily="34" charset="0"/>
              <a:buChar char="•"/>
            </a:pPr>
            <a:r>
              <a:rPr lang="en-IN" sz="3200" dirty="0" smtClean="0">
                <a:solidFill>
                  <a:schemeClr val="accent2"/>
                </a:solidFill>
              </a:rPr>
              <a:t>Smaller </a:t>
            </a:r>
            <a:r>
              <a:rPr lang="en-IN" sz="3200" dirty="0">
                <a:solidFill>
                  <a:schemeClr val="accent2"/>
                </a:solidFill>
              </a:rPr>
              <a:t>the service, the more you maximize the benefits and downsides of </a:t>
            </a:r>
            <a:r>
              <a:rPr lang="en-IN" sz="3200" dirty="0" smtClean="0">
                <a:solidFill>
                  <a:schemeClr val="accent2"/>
                </a:solidFill>
              </a:rPr>
              <a:t>Microservices </a:t>
            </a:r>
            <a:r>
              <a:rPr lang="en-IN" sz="3200" dirty="0">
                <a:solidFill>
                  <a:schemeClr val="accent2"/>
                </a:solidFill>
              </a:rPr>
              <a:t>architecture</a:t>
            </a:r>
            <a:r>
              <a:rPr lang="en-IN" sz="3200" dirty="0" smtClean="0">
                <a:solidFill>
                  <a:schemeClr val="accent2"/>
                </a:solidFill>
              </a:rPr>
              <a:t>.</a:t>
            </a:r>
          </a:p>
          <a:p>
            <a:pPr marL="285750" indent="-285750">
              <a:buFont typeface="Arial" panose="020B0604020202020204" pitchFamily="34" charset="0"/>
              <a:buChar char="•"/>
            </a:pPr>
            <a:r>
              <a:rPr lang="en-IN" sz="3200" dirty="0" smtClean="0">
                <a:solidFill>
                  <a:schemeClr val="accent2"/>
                </a:solidFill>
              </a:rPr>
              <a:t>When you get smaller</a:t>
            </a:r>
            <a:r>
              <a:rPr lang="en-IN" sz="3200" dirty="0">
                <a:solidFill>
                  <a:schemeClr val="accent2"/>
                </a:solidFill>
              </a:rPr>
              <a:t>, the benefits around interdependence </a:t>
            </a:r>
            <a:r>
              <a:rPr lang="en-IN" sz="3200" dirty="0" smtClean="0">
                <a:solidFill>
                  <a:schemeClr val="accent2"/>
                </a:solidFill>
              </a:rPr>
              <a:t>increase </a:t>
            </a:r>
          </a:p>
          <a:p>
            <a:pPr marL="285750" indent="-285750">
              <a:buFont typeface="Arial" panose="020B0604020202020204" pitchFamily="34" charset="0"/>
              <a:buChar char="•"/>
            </a:pPr>
            <a:r>
              <a:rPr lang="en-IN" sz="3200" dirty="0" smtClean="0">
                <a:solidFill>
                  <a:schemeClr val="accent2"/>
                </a:solidFill>
              </a:rPr>
              <a:t>When you get too smaller, the </a:t>
            </a:r>
            <a:r>
              <a:rPr lang="en-IN" sz="3200" dirty="0">
                <a:solidFill>
                  <a:schemeClr val="accent2"/>
                </a:solidFill>
              </a:rPr>
              <a:t>complexity </a:t>
            </a:r>
            <a:r>
              <a:rPr lang="en-IN" sz="3200" dirty="0" smtClean="0">
                <a:solidFill>
                  <a:schemeClr val="accent2"/>
                </a:solidFill>
              </a:rPr>
              <a:t>emerges </a:t>
            </a:r>
            <a:r>
              <a:rPr lang="en-IN" sz="3200" dirty="0">
                <a:solidFill>
                  <a:schemeClr val="accent2"/>
                </a:solidFill>
              </a:rPr>
              <a:t>from having more and more moving </a:t>
            </a:r>
            <a:r>
              <a:rPr lang="en-IN" sz="3200" dirty="0" smtClean="0">
                <a:solidFill>
                  <a:schemeClr val="accent2"/>
                </a:solidFill>
              </a:rPr>
              <a:t>parts</a:t>
            </a:r>
            <a:endParaRPr lang="en-IN" sz="3200" dirty="0">
              <a:solidFill>
                <a:schemeClr val="accent2"/>
              </a:solidFill>
            </a:endParaRPr>
          </a:p>
        </p:txBody>
      </p:sp>
    </p:spTree>
    <p:extLst>
      <p:ext uri="{BB962C8B-B14F-4D97-AF65-F5344CB8AC3E}">
        <p14:creationId xmlns:p14="http://schemas.microsoft.com/office/powerpoint/2010/main" val="36195867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5302</TotalTime>
  <Words>1448</Words>
  <Application>Microsoft Office PowerPoint</Application>
  <PresentationFormat>Widescreen</PresentationFormat>
  <Paragraphs>215</Paragraphs>
  <Slides>36</Slides>
  <Notes>34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Calibri Light</vt:lpstr>
      <vt:lpstr>Segoe UI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Hemraj, Neha</dc:creator>
  <cp:lastModifiedBy>Karthikeyan Kalaichelvan</cp:lastModifiedBy>
  <cp:revision>329</cp:revision>
  <dcterms:created xsi:type="dcterms:W3CDTF">2016-02-17T13:02:09Z</dcterms:created>
  <dcterms:modified xsi:type="dcterms:W3CDTF">2018-06-17T15:25:31Z</dcterms:modified>
</cp:coreProperties>
</file>