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5.xml" ContentType="application/vnd.openxmlformats-officedocument.presentationml.comments+xml"/>
  <Override PartName="/ppt/notesSlides/notesSlide22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23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24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27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8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9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30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31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32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60" r:id="rId3"/>
    <p:sldId id="300" r:id="rId4"/>
    <p:sldId id="285" r:id="rId5"/>
    <p:sldId id="301" r:id="rId6"/>
    <p:sldId id="302" r:id="rId7"/>
    <p:sldId id="304" r:id="rId8"/>
    <p:sldId id="305" r:id="rId9"/>
    <p:sldId id="306" r:id="rId10"/>
    <p:sldId id="303" r:id="rId11"/>
    <p:sldId id="307" r:id="rId12"/>
    <p:sldId id="296" r:id="rId13"/>
    <p:sldId id="270" r:id="rId14"/>
    <p:sldId id="280" r:id="rId15"/>
    <p:sldId id="261" r:id="rId16"/>
    <p:sldId id="268" r:id="rId17"/>
    <p:sldId id="263" r:id="rId18"/>
    <p:sldId id="288" r:id="rId19"/>
    <p:sldId id="282" r:id="rId20"/>
    <p:sldId id="283" r:id="rId21"/>
    <p:sldId id="281" r:id="rId22"/>
    <p:sldId id="299" r:id="rId23"/>
    <p:sldId id="286" r:id="rId24"/>
    <p:sldId id="284" r:id="rId25"/>
    <p:sldId id="289" r:id="rId26"/>
    <p:sldId id="290" r:id="rId27"/>
    <p:sldId id="291" r:id="rId28"/>
    <p:sldId id="287" r:id="rId29"/>
    <p:sldId id="292" r:id="rId30"/>
    <p:sldId id="293" r:id="rId31"/>
    <p:sldId id="297" r:id="rId32"/>
    <p:sldId id="294" r:id="rId33"/>
    <p:sldId id="295" r:id="rId34"/>
    <p:sldId id="272" r:id="rId35"/>
    <p:sldId id="273" r:id="rId36"/>
    <p:sldId id="27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eyan Kalaichelvan" initials="KK" lastIdx="1" clrIdx="0">
    <p:extLst>
      <p:ext uri="{19B8F6BF-5375-455C-9EA6-DF929625EA0E}">
        <p15:presenceInfo xmlns:p15="http://schemas.microsoft.com/office/powerpoint/2012/main" userId="S-1-5-21-185553876-1855055267-430148157-166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199" autoAdjust="0"/>
  </p:normalViewPr>
  <p:slideViewPr>
    <p:cSldViewPr snapToGrid="0">
      <p:cViewPr varScale="1">
        <p:scale>
          <a:sx n="57" d="100"/>
          <a:sy n="57" d="100"/>
        </p:scale>
        <p:origin x="12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4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20:49:49.71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20:49:49.71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20:49:49.71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20:49:49.71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20:49:49.71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20:49:49.71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20:49:49.71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20:49:49.71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20:49:49.71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20:49:49.71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20:49:49.71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20:49:49.71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20:49:49.71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20:49:49.71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20:49:49.71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20:49:49.71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70AE8-4617-4FD3-A8A2-5B5DC07A05E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5595CC-6D1A-4771-8A7B-71AFEB948461}">
      <dgm:prSet/>
      <dgm:spPr/>
      <dgm:t>
        <a:bodyPr/>
        <a:lstStyle/>
        <a:p>
          <a:pPr rtl="0"/>
          <a:r>
            <a:rPr lang="en-IN" dirty="0" smtClean="0"/>
            <a:t>Fallacies are mistakes of reasoning</a:t>
          </a:r>
          <a:endParaRPr lang="en-IN" dirty="0"/>
        </a:p>
      </dgm:t>
    </dgm:pt>
    <dgm:pt modelId="{F89B773C-EE41-4A43-9DAB-202241E76865}" type="parTrans" cxnId="{779BE24E-7EBE-46C2-AD1A-FA639AF3171C}">
      <dgm:prSet/>
      <dgm:spPr/>
      <dgm:t>
        <a:bodyPr/>
        <a:lstStyle/>
        <a:p>
          <a:endParaRPr lang="en-IN"/>
        </a:p>
      </dgm:t>
    </dgm:pt>
    <dgm:pt modelId="{B5A6CC1C-0D93-43D2-A935-8D575461246D}" type="sibTrans" cxnId="{779BE24E-7EBE-46C2-AD1A-FA639AF3171C}">
      <dgm:prSet/>
      <dgm:spPr/>
      <dgm:t>
        <a:bodyPr/>
        <a:lstStyle/>
        <a:p>
          <a:endParaRPr lang="en-IN"/>
        </a:p>
      </dgm:t>
    </dgm:pt>
    <dgm:pt modelId="{732BDFFE-7001-45AA-9DC8-493F74826F98}">
      <dgm:prSet/>
      <dgm:spPr/>
      <dgm:t>
        <a:bodyPr/>
        <a:lstStyle/>
        <a:p>
          <a:pPr rtl="0"/>
          <a:r>
            <a:rPr lang="en-IN" dirty="0" smtClean="0"/>
            <a:t>Thinking habits which are likely to threaten objectivity or to lead to errors in reasoning.</a:t>
          </a:r>
          <a:endParaRPr lang="en-IN" dirty="0"/>
        </a:p>
      </dgm:t>
    </dgm:pt>
    <dgm:pt modelId="{62A2539E-4191-4364-BC08-46144F1B266A}" type="parTrans" cxnId="{ECCDC8EF-D740-43D3-8497-2BCE2FF6D3D0}">
      <dgm:prSet/>
      <dgm:spPr/>
      <dgm:t>
        <a:bodyPr/>
        <a:lstStyle/>
        <a:p>
          <a:endParaRPr lang="en-IN"/>
        </a:p>
      </dgm:t>
    </dgm:pt>
    <dgm:pt modelId="{5FD6ADC5-7460-42D4-A8D9-A685BB702EB1}" type="sibTrans" cxnId="{ECCDC8EF-D740-43D3-8497-2BCE2FF6D3D0}">
      <dgm:prSet/>
      <dgm:spPr/>
      <dgm:t>
        <a:bodyPr/>
        <a:lstStyle/>
        <a:p>
          <a:endParaRPr lang="en-IN"/>
        </a:p>
      </dgm:t>
    </dgm:pt>
    <dgm:pt modelId="{3E95F481-EDBB-4A7A-A42C-8BFE01AB8DF4}">
      <dgm:prSet/>
      <dgm:spPr/>
      <dgm:t>
        <a:bodyPr/>
        <a:lstStyle/>
        <a:p>
          <a:pPr rtl="0"/>
          <a:r>
            <a:rPr lang="en-IN" dirty="0" smtClean="0"/>
            <a:t>Error from sensitivity to small fluctuations(Including anomaly)</a:t>
          </a:r>
          <a:endParaRPr lang="en-IN" dirty="0"/>
        </a:p>
      </dgm:t>
    </dgm:pt>
    <dgm:pt modelId="{2C1DE80B-B7F3-499B-A044-637515FE4A77}" type="parTrans" cxnId="{1AA0C87F-6390-43A0-9F7C-C233832DC81D}">
      <dgm:prSet/>
      <dgm:spPr/>
      <dgm:t>
        <a:bodyPr/>
        <a:lstStyle/>
        <a:p>
          <a:endParaRPr lang="en-IN"/>
        </a:p>
      </dgm:t>
    </dgm:pt>
    <dgm:pt modelId="{DAEE569B-C2B4-4B3C-90F3-11E454B1579D}" type="sibTrans" cxnId="{1AA0C87F-6390-43A0-9F7C-C233832DC81D}">
      <dgm:prSet/>
      <dgm:spPr/>
      <dgm:t>
        <a:bodyPr/>
        <a:lstStyle/>
        <a:p>
          <a:endParaRPr lang="en-IN"/>
        </a:p>
      </dgm:t>
    </dgm:pt>
    <dgm:pt modelId="{D2E777FC-5798-4A9C-88EC-58CB24AAD11F}" type="pres">
      <dgm:prSet presAssocID="{AE070AE8-4617-4FD3-A8A2-5B5DC07A05E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9B4C13B-48F4-41C9-99B3-07E509209662}" type="pres">
      <dgm:prSet presAssocID="{215595CC-6D1A-4771-8A7B-71AFEB948461}" presName="composite" presStyleCnt="0"/>
      <dgm:spPr/>
    </dgm:pt>
    <dgm:pt modelId="{650875E4-9D0A-46BA-8125-2D1915A5CED4}" type="pres">
      <dgm:prSet presAssocID="{215595CC-6D1A-4771-8A7B-71AFEB948461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EA902FA4-0082-42D4-8FF0-08EFCD5F0BDB}" type="pres">
      <dgm:prSet presAssocID="{215595CC-6D1A-4771-8A7B-71AFEB948461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CEEA16-616D-4EC9-A87D-39FD2FD96679}" type="pres">
      <dgm:prSet presAssocID="{B5A6CC1C-0D93-43D2-A935-8D575461246D}" presName="spacing" presStyleCnt="0"/>
      <dgm:spPr/>
    </dgm:pt>
    <dgm:pt modelId="{683493D9-21B3-425B-9D8A-625ECF55DD59}" type="pres">
      <dgm:prSet presAssocID="{732BDFFE-7001-45AA-9DC8-493F74826F98}" presName="composite" presStyleCnt="0"/>
      <dgm:spPr/>
    </dgm:pt>
    <dgm:pt modelId="{8A99644A-3B73-494B-A67D-504FA15FF9DE}" type="pres">
      <dgm:prSet presAssocID="{732BDFFE-7001-45AA-9DC8-493F74826F98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1BBA5802-F204-4D60-8FD5-9612A0667C3F}" type="pres">
      <dgm:prSet presAssocID="{732BDFFE-7001-45AA-9DC8-493F74826F9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F2D042-D82F-4549-B1CF-38ED6DA341AF}" type="pres">
      <dgm:prSet presAssocID="{5FD6ADC5-7460-42D4-A8D9-A685BB702EB1}" presName="spacing" presStyleCnt="0"/>
      <dgm:spPr/>
    </dgm:pt>
    <dgm:pt modelId="{FBB8C492-5F8A-45AB-AD15-5F2034C37C6B}" type="pres">
      <dgm:prSet presAssocID="{3E95F481-EDBB-4A7A-A42C-8BFE01AB8DF4}" presName="composite" presStyleCnt="0"/>
      <dgm:spPr/>
    </dgm:pt>
    <dgm:pt modelId="{0DB5F6A8-F7E7-45BA-BB86-D8EEC71D9568}" type="pres">
      <dgm:prSet presAssocID="{3E95F481-EDBB-4A7A-A42C-8BFE01AB8DF4}" presName="imgShp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1B6777E8-6307-49C9-9BC1-151904EDCAF2}" type="pres">
      <dgm:prSet presAssocID="{3E95F481-EDBB-4A7A-A42C-8BFE01AB8DF4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CCDC8EF-D740-43D3-8497-2BCE2FF6D3D0}" srcId="{AE070AE8-4617-4FD3-A8A2-5B5DC07A05E8}" destId="{732BDFFE-7001-45AA-9DC8-493F74826F98}" srcOrd="1" destOrd="0" parTransId="{62A2539E-4191-4364-BC08-46144F1B266A}" sibTransId="{5FD6ADC5-7460-42D4-A8D9-A685BB702EB1}"/>
    <dgm:cxn modelId="{AC223144-9535-460D-8338-370D2A68ADB0}" type="presOf" srcId="{AE070AE8-4617-4FD3-A8A2-5B5DC07A05E8}" destId="{D2E777FC-5798-4A9C-88EC-58CB24AAD11F}" srcOrd="0" destOrd="0" presId="urn:microsoft.com/office/officeart/2005/8/layout/vList3"/>
    <dgm:cxn modelId="{C7DB2C0A-87C7-4F11-9215-AFD8F977D3AA}" type="presOf" srcId="{732BDFFE-7001-45AA-9DC8-493F74826F98}" destId="{1BBA5802-F204-4D60-8FD5-9612A0667C3F}" srcOrd="0" destOrd="0" presId="urn:microsoft.com/office/officeart/2005/8/layout/vList3"/>
    <dgm:cxn modelId="{779BE24E-7EBE-46C2-AD1A-FA639AF3171C}" srcId="{AE070AE8-4617-4FD3-A8A2-5B5DC07A05E8}" destId="{215595CC-6D1A-4771-8A7B-71AFEB948461}" srcOrd="0" destOrd="0" parTransId="{F89B773C-EE41-4A43-9DAB-202241E76865}" sibTransId="{B5A6CC1C-0D93-43D2-A935-8D575461246D}"/>
    <dgm:cxn modelId="{1AA0C87F-6390-43A0-9F7C-C233832DC81D}" srcId="{AE070AE8-4617-4FD3-A8A2-5B5DC07A05E8}" destId="{3E95F481-EDBB-4A7A-A42C-8BFE01AB8DF4}" srcOrd="2" destOrd="0" parTransId="{2C1DE80B-B7F3-499B-A044-637515FE4A77}" sibTransId="{DAEE569B-C2B4-4B3C-90F3-11E454B1579D}"/>
    <dgm:cxn modelId="{D9E9C54A-F84D-41BD-9CD0-4A127AB115D9}" type="presOf" srcId="{215595CC-6D1A-4771-8A7B-71AFEB948461}" destId="{EA902FA4-0082-42D4-8FF0-08EFCD5F0BDB}" srcOrd="0" destOrd="0" presId="urn:microsoft.com/office/officeart/2005/8/layout/vList3"/>
    <dgm:cxn modelId="{62749158-5AB7-4461-A962-9557AE2715E7}" type="presOf" srcId="{3E95F481-EDBB-4A7A-A42C-8BFE01AB8DF4}" destId="{1B6777E8-6307-49C9-9BC1-151904EDCAF2}" srcOrd="0" destOrd="0" presId="urn:microsoft.com/office/officeart/2005/8/layout/vList3"/>
    <dgm:cxn modelId="{2F611C02-9BE8-408A-B1FC-D741524E960D}" type="presParOf" srcId="{D2E777FC-5798-4A9C-88EC-58CB24AAD11F}" destId="{79B4C13B-48F4-41C9-99B3-07E509209662}" srcOrd="0" destOrd="0" presId="urn:microsoft.com/office/officeart/2005/8/layout/vList3"/>
    <dgm:cxn modelId="{2540D824-9FE8-4AD1-94F3-052B90703F65}" type="presParOf" srcId="{79B4C13B-48F4-41C9-99B3-07E509209662}" destId="{650875E4-9D0A-46BA-8125-2D1915A5CED4}" srcOrd="0" destOrd="0" presId="urn:microsoft.com/office/officeart/2005/8/layout/vList3"/>
    <dgm:cxn modelId="{AA4B3B7C-A71D-4B8D-950B-6F190C0A6675}" type="presParOf" srcId="{79B4C13B-48F4-41C9-99B3-07E509209662}" destId="{EA902FA4-0082-42D4-8FF0-08EFCD5F0BDB}" srcOrd="1" destOrd="0" presId="urn:microsoft.com/office/officeart/2005/8/layout/vList3"/>
    <dgm:cxn modelId="{2E6B30AF-2C12-4BE8-93D5-0F7B446285EE}" type="presParOf" srcId="{D2E777FC-5798-4A9C-88EC-58CB24AAD11F}" destId="{7FCEEA16-616D-4EC9-A87D-39FD2FD96679}" srcOrd="1" destOrd="0" presId="urn:microsoft.com/office/officeart/2005/8/layout/vList3"/>
    <dgm:cxn modelId="{D4E4E5BD-0D0E-4F3E-BAC6-DA86EA08C263}" type="presParOf" srcId="{D2E777FC-5798-4A9C-88EC-58CB24AAD11F}" destId="{683493D9-21B3-425B-9D8A-625ECF55DD59}" srcOrd="2" destOrd="0" presId="urn:microsoft.com/office/officeart/2005/8/layout/vList3"/>
    <dgm:cxn modelId="{44F8E073-D223-4B70-9F86-70B566093289}" type="presParOf" srcId="{683493D9-21B3-425B-9D8A-625ECF55DD59}" destId="{8A99644A-3B73-494B-A67D-504FA15FF9DE}" srcOrd="0" destOrd="0" presId="urn:microsoft.com/office/officeart/2005/8/layout/vList3"/>
    <dgm:cxn modelId="{05F4D768-CCED-475D-88F2-E02ED35C79CE}" type="presParOf" srcId="{683493D9-21B3-425B-9D8A-625ECF55DD59}" destId="{1BBA5802-F204-4D60-8FD5-9612A0667C3F}" srcOrd="1" destOrd="0" presId="urn:microsoft.com/office/officeart/2005/8/layout/vList3"/>
    <dgm:cxn modelId="{9138D917-1B77-4578-8D10-73B4885D8017}" type="presParOf" srcId="{D2E777FC-5798-4A9C-88EC-58CB24AAD11F}" destId="{E9F2D042-D82F-4549-B1CF-38ED6DA341AF}" srcOrd="3" destOrd="0" presId="urn:microsoft.com/office/officeart/2005/8/layout/vList3"/>
    <dgm:cxn modelId="{79C1CFB1-D509-4F4A-851B-8DA50ECD1E57}" type="presParOf" srcId="{D2E777FC-5798-4A9C-88EC-58CB24AAD11F}" destId="{FBB8C492-5F8A-45AB-AD15-5F2034C37C6B}" srcOrd="4" destOrd="0" presId="urn:microsoft.com/office/officeart/2005/8/layout/vList3"/>
    <dgm:cxn modelId="{E2941D23-E291-4ADE-9B21-784D2A5A33A9}" type="presParOf" srcId="{FBB8C492-5F8A-45AB-AD15-5F2034C37C6B}" destId="{0DB5F6A8-F7E7-45BA-BB86-D8EEC71D9568}" srcOrd="0" destOrd="0" presId="urn:microsoft.com/office/officeart/2005/8/layout/vList3"/>
    <dgm:cxn modelId="{23892A15-9977-4946-A969-9FF4D7870F51}" type="presParOf" srcId="{FBB8C492-5F8A-45AB-AD15-5F2034C37C6B}" destId="{1B6777E8-6307-49C9-9BC1-151904EDCAF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070AE8-4617-4FD3-A8A2-5B5DC07A05E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5595CC-6D1A-4771-8A7B-71AFEB948461}">
      <dgm:prSet/>
      <dgm:spPr/>
      <dgm:t>
        <a:bodyPr/>
        <a:lstStyle/>
        <a:p>
          <a:pPr rtl="0"/>
          <a:r>
            <a:rPr lang="en-IN" dirty="0" smtClean="0"/>
            <a:t>Is this A or B ?</a:t>
          </a:r>
          <a:endParaRPr lang="en-IN" dirty="0"/>
        </a:p>
      </dgm:t>
    </dgm:pt>
    <dgm:pt modelId="{F89B773C-EE41-4A43-9DAB-202241E76865}" type="parTrans" cxnId="{779BE24E-7EBE-46C2-AD1A-FA639AF3171C}">
      <dgm:prSet/>
      <dgm:spPr/>
      <dgm:t>
        <a:bodyPr/>
        <a:lstStyle/>
        <a:p>
          <a:endParaRPr lang="en-IN"/>
        </a:p>
      </dgm:t>
    </dgm:pt>
    <dgm:pt modelId="{B5A6CC1C-0D93-43D2-A935-8D575461246D}" type="sibTrans" cxnId="{779BE24E-7EBE-46C2-AD1A-FA639AF3171C}">
      <dgm:prSet/>
      <dgm:spPr/>
      <dgm:t>
        <a:bodyPr/>
        <a:lstStyle/>
        <a:p>
          <a:endParaRPr lang="en-IN"/>
        </a:p>
      </dgm:t>
    </dgm:pt>
    <dgm:pt modelId="{732BDFFE-7001-45AA-9DC8-493F74826F98}">
      <dgm:prSet/>
      <dgm:spPr/>
      <dgm:t>
        <a:bodyPr/>
        <a:lstStyle/>
        <a:p>
          <a:pPr rtl="0"/>
          <a:r>
            <a:rPr lang="en-IN" dirty="0" smtClean="0"/>
            <a:t>Is this Weird ?</a:t>
          </a:r>
          <a:endParaRPr lang="en-IN" dirty="0"/>
        </a:p>
      </dgm:t>
    </dgm:pt>
    <dgm:pt modelId="{62A2539E-4191-4364-BC08-46144F1B266A}" type="parTrans" cxnId="{ECCDC8EF-D740-43D3-8497-2BCE2FF6D3D0}">
      <dgm:prSet/>
      <dgm:spPr/>
      <dgm:t>
        <a:bodyPr/>
        <a:lstStyle/>
        <a:p>
          <a:endParaRPr lang="en-IN"/>
        </a:p>
      </dgm:t>
    </dgm:pt>
    <dgm:pt modelId="{5FD6ADC5-7460-42D4-A8D9-A685BB702EB1}" type="sibTrans" cxnId="{ECCDC8EF-D740-43D3-8497-2BCE2FF6D3D0}">
      <dgm:prSet/>
      <dgm:spPr/>
      <dgm:t>
        <a:bodyPr/>
        <a:lstStyle/>
        <a:p>
          <a:endParaRPr lang="en-IN"/>
        </a:p>
      </dgm:t>
    </dgm:pt>
    <dgm:pt modelId="{3E95F481-EDBB-4A7A-A42C-8BFE01AB8DF4}">
      <dgm:prSet/>
      <dgm:spPr/>
      <dgm:t>
        <a:bodyPr/>
        <a:lstStyle/>
        <a:p>
          <a:pPr rtl="0"/>
          <a:r>
            <a:rPr lang="en-IN" dirty="0" smtClean="0"/>
            <a:t>How much or many ?</a:t>
          </a:r>
          <a:endParaRPr lang="en-IN" dirty="0"/>
        </a:p>
      </dgm:t>
    </dgm:pt>
    <dgm:pt modelId="{2C1DE80B-B7F3-499B-A044-637515FE4A77}" type="parTrans" cxnId="{1AA0C87F-6390-43A0-9F7C-C233832DC81D}">
      <dgm:prSet/>
      <dgm:spPr/>
      <dgm:t>
        <a:bodyPr/>
        <a:lstStyle/>
        <a:p>
          <a:endParaRPr lang="en-IN"/>
        </a:p>
      </dgm:t>
    </dgm:pt>
    <dgm:pt modelId="{DAEE569B-C2B4-4B3C-90F3-11E454B1579D}" type="sibTrans" cxnId="{1AA0C87F-6390-43A0-9F7C-C233832DC81D}">
      <dgm:prSet/>
      <dgm:spPr/>
      <dgm:t>
        <a:bodyPr/>
        <a:lstStyle/>
        <a:p>
          <a:endParaRPr lang="en-IN"/>
        </a:p>
      </dgm:t>
    </dgm:pt>
    <dgm:pt modelId="{212BA8B2-786B-4FA4-952D-15AF093A2309}">
      <dgm:prSet/>
      <dgm:spPr/>
      <dgm:t>
        <a:bodyPr/>
        <a:lstStyle/>
        <a:p>
          <a:pPr rtl="0"/>
          <a:r>
            <a:rPr lang="en-IN" dirty="0" smtClean="0"/>
            <a:t>How this is organized ?</a:t>
          </a:r>
          <a:endParaRPr lang="en-IN" dirty="0"/>
        </a:p>
      </dgm:t>
    </dgm:pt>
    <dgm:pt modelId="{72F42E09-EBC9-413C-BD4B-9253B02ACF3D}" type="parTrans" cxnId="{72D4198D-71B8-46DA-B7DE-45244971DDA8}">
      <dgm:prSet/>
      <dgm:spPr/>
      <dgm:t>
        <a:bodyPr/>
        <a:lstStyle/>
        <a:p>
          <a:endParaRPr lang="en-IN"/>
        </a:p>
      </dgm:t>
    </dgm:pt>
    <dgm:pt modelId="{33527D98-A007-4139-9D4F-04017064A78D}" type="sibTrans" cxnId="{72D4198D-71B8-46DA-B7DE-45244971DDA8}">
      <dgm:prSet/>
      <dgm:spPr/>
      <dgm:t>
        <a:bodyPr/>
        <a:lstStyle/>
        <a:p>
          <a:endParaRPr lang="en-IN"/>
        </a:p>
      </dgm:t>
    </dgm:pt>
    <dgm:pt modelId="{3CD37DC4-68B1-4AAF-802B-193EC30A1DE7}">
      <dgm:prSet/>
      <dgm:spPr/>
      <dgm:t>
        <a:bodyPr/>
        <a:lstStyle/>
        <a:p>
          <a:pPr rtl="0"/>
          <a:r>
            <a:rPr lang="en-IN" dirty="0" smtClean="0"/>
            <a:t>What should I do next ?</a:t>
          </a:r>
          <a:endParaRPr lang="en-IN" dirty="0"/>
        </a:p>
      </dgm:t>
    </dgm:pt>
    <dgm:pt modelId="{9C8B181F-5205-473B-85A6-E2EB8658FF92}" type="parTrans" cxnId="{E01E762A-BF4E-4EDC-A646-69BCF4279E5B}">
      <dgm:prSet/>
      <dgm:spPr/>
      <dgm:t>
        <a:bodyPr/>
        <a:lstStyle/>
        <a:p>
          <a:endParaRPr lang="en-IN"/>
        </a:p>
      </dgm:t>
    </dgm:pt>
    <dgm:pt modelId="{C9B66A20-CFE8-45D2-BC54-5DE7ED0323CF}" type="sibTrans" cxnId="{E01E762A-BF4E-4EDC-A646-69BCF4279E5B}">
      <dgm:prSet/>
      <dgm:spPr/>
      <dgm:t>
        <a:bodyPr/>
        <a:lstStyle/>
        <a:p>
          <a:endParaRPr lang="en-IN"/>
        </a:p>
      </dgm:t>
    </dgm:pt>
    <dgm:pt modelId="{8B9FA3D4-FA7F-4461-AFEA-4F075F7A9B25}" type="pres">
      <dgm:prSet presAssocID="{AE070AE8-4617-4FD3-A8A2-5B5DC07A05E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38629AA-C8E9-42F2-8301-40B4C788F347}" type="pres">
      <dgm:prSet presAssocID="{215595CC-6D1A-4771-8A7B-71AFEB94846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4F3E53-E7AD-4AB2-BCFC-86FE6E98AA86}" type="pres">
      <dgm:prSet presAssocID="{B5A6CC1C-0D93-43D2-A935-8D575461246D}" presName="sibTrans" presStyleCnt="0"/>
      <dgm:spPr/>
    </dgm:pt>
    <dgm:pt modelId="{ADA4ED46-0573-4CE8-8E66-3E70E859C006}" type="pres">
      <dgm:prSet presAssocID="{732BDFFE-7001-45AA-9DC8-493F74826F9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E5667B-E4C7-4C6C-9CB7-67A966818B2B}" type="pres">
      <dgm:prSet presAssocID="{5FD6ADC5-7460-42D4-A8D9-A685BB702EB1}" presName="sibTrans" presStyleCnt="0"/>
      <dgm:spPr/>
    </dgm:pt>
    <dgm:pt modelId="{A7877A04-1D16-4EE4-A3C1-E658623D50A1}" type="pres">
      <dgm:prSet presAssocID="{3E95F481-EDBB-4A7A-A42C-8BFE01AB8DF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A810B2-8160-4773-ADD3-365C2D53F059}" type="pres">
      <dgm:prSet presAssocID="{DAEE569B-C2B4-4B3C-90F3-11E454B1579D}" presName="sibTrans" presStyleCnt="0"/>
      <dgm:spPr/>
    </dgm:pt>
    <dgm:pt modelId="{8629DA3D-B876-41DF-BE01-B0C642C21DCC}" type="pres">
      <dgm:prSet presAssocID="{212BA8B2-786B-4FA4-952D-15AF093A230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CBD7F8-33EF-473B-A81F-AA6C37FBBD0F}" type="pres">
      <dgm:prSet presAssocID="{33527D98-A007-4139-9D4F-04017064A78D}" presName="sibTrans" presStyleCnt="0"/>
      <dgm:spPr/>
    </dgm:pt>
    <dgm:pt modelId="{F3A30B6E-0C04-49F6-AA8B-CFC5FCAF33E6}" type="pres">
      <dgm:prSet presAssocID="{3CD37DC4-68B1-4AAF-802B-193EC30A1DE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D082D23-2C5E-4E73-95E1-E06BEDD371D3}" type="presOf" srcId="{AE070AE8-4617-4FD3-A8A2-5B5DC07A05E8}" destId="{8B9FA3D4-FA7F-4461-AFEA-4F075F7A9B25}" srcOrd="0" destOrd="0" presId="urn:microsoft.com/office/officeart/2005/8/layout/default"/>
    <dgm:cxn modelId="{ECCDC8EF-D740-43D3-8497-2BCE2FF6D3D0}" srcId="{AE070AE8-4617-4FD3-A8A2-5B5DC07A05E8}" destId="{732BDFFE-7001-45AA-9DC8-493F74826F98}" srcOrd="1" destOrd="0" parTransId="{62A2539E-4191-4364-BC08-46144F1B266A}" sibTransId="{5FD6ADC5-7460-42D4-A8D9-A685BB702EB1}"/>
    <dgm:cxn modelId="{8018C969-B4D0-41BA-AEE4-AAF5AE94D405}" type="presOf" srcId="{215595CC-6D1A-4771-8A7B-71AFEB948461}" destId="{A38629AA-C8E9-42F2-8301-40B4C788F347}" srcOrd="0" destOrd="0" presId="urn:microsoft.com/office/officeart/2005/8/layout/default"/>
    <dgm:cxn modelId="{779BE24E-7EBE-46C2-AD1A-FA639AF3171C}" srcId="{AE070AE8-4617-4FD3-A8A2-5B5DC07A05E8}" destId="{215595CC-6D1A-4771-8A7B-71AFEB948461}" srcOrd="0" destOrd="0" parTransId="{F89B773C-EE41-4A43-9DAB-202241E76865}" sibTransId="{B5A6CC1C-0D93-43D2-A935-8D575461246D}"/>
    <dgm:cxn modelId="{E01E762A-BF4E-4EDC-A646-69BCF4279E5B}" srcId="{AE070AE8-4617-4FD3-A8A2-5B5DC07A05E8}" destId="{3CD37DC4-68B1-4AAF-802B-193EC30A1DE7}" srcOrd="4" destOrd="0" parTransId="{9C8B181F-5205-473B-85A6-E2EB8658FF92}" sibTransId="{C9B66A20-CFE8-45D2-BC54-5DE7ED0323CF}"/>
    <dgm:cxn modelId="{72D4198D-71B8-46DA-B7DE-45244971DDA8}" srcId="{AE070AE8-4617-4FD3-A8A2-5B5DC07A05E8}" destId="{212BA8B2-786B-4FA4-952D-15AF093A2309}" srcOrd="3" destOrd="0" parTransId="{72F42E09-EBC9-413C-BD4B-9253B02ACF3D}" sibTransId="{33527D98-A007-4139-9D4F-04017064A78D}"/>
    <dgm:cxn modelId="{9584E7A7-8E0C-486C-BFE4-A8D4A0938598}" type="presOf" srcId="{3CD37DC4-68B1-4AAF-802B-193EC30A1DE7}" destId="{F3A30B6E-0C04-49F6-AA8B-CFC5FCAF33E6}" srcOrd="0" destOrd="0" presId="urn:microsoft.com/office/officeart/2005/8/layout/default"/>
    <dgm:cxn modelId="{1AA0C87F-6390-43A0-9F7C-C233832DC81D}" srcId="{AE070AE8-4617-4FD3-A8A2-5B5DC07A05E8}" destId="{3E95F481-EDBB-4A7A-A42C-8BFE01AB8DF4}" srcOrd="2" destOrd="0" parTransId="{2C1DE80B-B7F3-499B-A044-637515FE4A77}" sibTransId="{DAEE569B-C2B4-4B3C-90F3-11E454B1579D}"/>
    <dgm:cxn modelId="{399F4C31-70D8-48C0-A643-4842343DD704}" type="presOf" srcId="{732BDFFE-7001-45AA-9DC8-493F74826F98}" destId="{ADA4ED46-0573-4CE8-8E66-3E70E859C006}" srcOrd="0" destOrd="0" presId="urn:microsoft.com/office/officeart/2005/8/layout/default"/>
    <dgm:cxn modelId="{0C4D5C8B-95B5-4C3B-A564-D197D9204039}" type="presOf" srcId="{212BA8B2-786B-4FA4-952D-15AF093A2309}" destId="{8629DA3D-B876-41DF-BE01-B0C642C21DCC}" srcOrd="0" destOrd="0" presId="urn:microsoft.com/office/officeart/2005/8/layout/default"/>
    <dgm:cxn modelId="{36ED4DEF-ECD9-471E-B690-742B8B761C82}" type="presOf" srcId="{3E95F481-EDBB-4A7A-A42C-8BFE01AB8DF4}" destId="{A7877A04-1D16-4EE4-A3C1-E658623D50A1}" srcOrd="0" destOrd="0" presId="urn:microsoft.com/office/officeart/2005/8/layout/default"/>
    <dgm:cxn modelId="{A1C5C8C1-D593-4674-95E9-540112C5D727}" type="presParOf" srcId="{8B9FA3D4-FA7F-4461-AFEA-4F075F7A9B25}" destId="{A38629AA-C8E9-42F2-8301-40B4C788F347}" srcOrd="0" destOrd="0" presId="urn:microsoft.com/office/officeart/2005/8/layout/default"/>
    <dgm:cxn modelId="{472A5FB9-B703-41B6-8ED3-DB40D414DD11}" type="presParOf" srcId="{8B9FA3D4-FA7F-4461-AFEA-4F075F7A9B25}" destId="{0D4F3E53-E7AD-4AB2-BCFC-86FE6E98AA86}" srcOrd="1" destOrd="0" presId="urn:microsoft.com/office/officeart/2005/8/layout/default"/>
    <dgm:cxn modelId="{0307DCDC-99D3-419B-8CFE-BD4A6174F40A}" type="presParOf" srcId="{8B9FA3D4-FA7F-4461-AFEA-4F075F7A9B25}" destId="{ADA4ED46-0573-4CE8-8E66-3E70E859C006}" srcOrd="2" destOrd="0" presId="urn:microsoft.com/office/officeart/2005/8/layout/default"/>
    <dgm:cxn modelId="{9EDD202C-66E5-4636-8C12-F439D4CBA233}" type="presParOf" srcId="{8B9FA3D4-FA7F-4461-AFEA-4F075F7A9B25}" destId="{96E5667B-E4C7-4C6C-9CB7-67A966818B2B}" srcOrd="3" destOrd="0" presId="urn:microsoft.com/office/officeart/2005/8/layout/default"/>
    <dgm:cxn modelId="{28A451A4-FE89-4522-AE73-6DB1C1CA6F86}" type="presParOf" srcId="{8B9FA3D4-FA7F-4461-AFEA-4F075F7A9B25}" destId="{A7877A04-1D16-4EE4-A3C1-E658623D50A1}" srcOrd="4" destOrd="0" presId="urn:microsoft.com/office/officeart/2005/8/layout/default"/>
    <dgm:cxn modelId="{E79061E3-8953-4F36-815B-49AD8017E08E}" type="presParOf" srcId="{8B9FA3D4-FA7F-4461-AFEA-4F075F7A9B25}" destId="{9DA810B2-8160-4773-ADD3-365C2D53F059}" srcOrd="5" destOrd="0" presId="urn:microsoft.com/office/officeart/2005/8/layout/default"/>
    <dgm:cxn modelId="{0F1D4094-72ED-486F-9094-98E0AA6C604E}" type="presParOf" srcId="{8B9FA3D4-FA7F-4461-AFEA-4F075F7A9B25}" destId="{8629DA3D-B876-41DF-BE01-B0C642C21DCC}" srcOrd="6" destOrd="0" presId="urn:microsoft.com/office/officeart/2005/8/layout/default"/>
    <dgm:cxn modelId="{6C4552B4-40AC-4E30-B560-369196A45288}" type="presParOf" srcId="{8B9FA3D4-FA7F-4461-AFEA-4F075F7A9B25}" destId="{20CBD7F8-33EF-473B-A81F-AA6C37FBBD0F}" srcOrd="7" destOrd="0" presId="urn:microsoft.com/office/officeart/2005/8/layout/default"/>
    <dgm:cxn modelId="{9FB6F9EA-4F85-485C-9B71-42D82C772B3A}" type="presParOf" srcId="{8B9FA3D4-FA7F-4461-AFEA-4F075F7A9B25}" destId="{F3A30B6E-0C04-49F6-AA8B-CFC5FCAF33E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4E557-E8F0-4650-81D6-FCBCC109CBE1}" type="datetimeFigureOut">
              <a:rPr lang="en-IN" smtClean="0"/>
              <a:t>17-05-2018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F59-A3E1-495F-AB9B-D8DB96101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57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_desig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_desig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_desig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_desig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6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Composability - </a:t>
            </a:r>
            <a:r>
              <a:rPr lang="en-IN" dirty="0" smtClean="0"/>
              <a:t>a </a:t>
            </a:r>
            <a:r>
              <a:rPr lang="en-IN" dirty="0" smtClean="0">
                <a:hlinkClick r:id="rId3" tooltip="System design"/>
              </a:rPr>
              <a:t>system design</a:t>
            </a:r>
            <a:r>
              <a:rPr lang="en-IN" dirty="0" smtClean="0"/>
              <a:t> principle that deals with the inter-relationships of components. essential features - self-</a:t>
            </a:r>
            <a:r>
              <a:rPr lang="en-IN" dirty="0" err="1" smtClean="0"/>
              <a:t>contained,Stateless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391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Composability - </a:t>
            </a:r>
            <a:r>
              <a:rPr lang="en-IN" dirty="0" smtClean="0"/>
              <a:t>a </a:t>
            </a:r>
            <a:r>
              <a:rPr lang="en-IN" dirty="0" smtClean="0">
                <a:hlinkClick r:id="rId3" tooltip="System design"/>
              </a:rPr>
              <a:t>system design</a:t>
            </a:r>
            <a:r>
              <a:rPr lang="en-IN" dirty="0" smtClean="0"/>
              <a:t> principle that deals with the inter-relationships of components. essential features - self-</a:t>
            </a:r>
            <a:r>
              <a:rPr lang="en-IN" dirty="0" err="1" smtClean="0"/>
              <a:t>contained,Stateless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73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84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Talk about</a:t>
            </a:r>
            <a:r>
              <a:rPr lang="en-IN" baseline="0" dirty="0" smtClean="0"/>
              <a:t> neural networks</a:t>
            </a:r>
          </a:p>
          <a:p>
            <a:r>
              <a:rPr lang="en-IN" baseline="0" dirty="0" smtClean="0"/>
              <a:t>Talk about AI will never be AI</a:t>
            </a:r>
          </a:p>
          <a:p>
            <a:r>
              <a:rPr lang="en-IN" baseline="0" dirty="0" smtClean="0"/>
              <a:t>Talk about Siri, Cortana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206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650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Prepare/Clean Data</a:t>
            </a:r>
          </a:p>
          <a:p>
            <a:r>
              <a:rPr lang="en-IN" dirty="0" smtClean="0"/>
              <a:t>Split Data</a:t>
            </a:r>
            <a:r>
              <a:rPr lang="en-IN" baseline="0" dirty="0" smtClean="0"/>
              <a:t> between train and test</a:t>
            </a:r>
          </a:p>
          <a:p>
            <a:r>
              <a:rPr lang="en-IN" baseline="0" dirty="0" smtClean="0"/>
              <a:t>Choose algorithm</a:t>
            </a:r>
          </a:p>
          <a:p>
            <a:r>
              <a:rPr lang="en-IN" baseline="0" dirty="0" smtClean="0"/>
              <a:t>Train model </a:t>
            </a:r>
          </a:p>
          <a:p>
            <a:r>
              <a:rPr lang="en-IN" baseline="0" dirty="0" smtClean="0"/>
              <a:t>Test model </a:t>
            </a:r>
          </a:p>
          <a:p>
            <a:r>
              <a:rPr lang="en-IN" baseline="0" dirty="0" smtClean="0"/>
              <a:t>Evaluate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081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scientist is a specialist in solving problems like the ones that arise in machine learning. People in this role typically have a wide range of skills. They’re comfortable working with complex machine learning algorithms, for example, and they also have a strong sense of which of these algorithms are likely to work best in different situations. A data scientist might also need to have software development skills, as they’re often called upon to write code.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361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Naïve </a:t>
            </a:r>
            <a:r>
              <a:rPr lang="en-IN" dirty="0" err="1" smtClean="0"/>
              <a:t>bayes</a:t>
            </a:r>
            <a:r>
              <a:rPr lang="en-IN" dirty="0" smtClean="0"/>
              <a:t> – finding whose emails it might be based on word, the</a:t>
            </a:r>
            <a:r>
              <a:rPr lang="en-IN" baseline="0" dirty="0" smtClean="0"/>
              <a:t> label is hidden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926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575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02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Resilience</a:t>
            </a:r>
            <a:r>
              <a:rPr lang="en-IN" baseline="0" dirty="0" smtClean="0"/>
              <a:t> – One part of the service fails and whole application fails, so running application in spite of failures</a:t>
            </a:r>
          </a:p>
          <a:p>
            <a:r>
              <a:rPr lang="en-IN" baseline="0" dirty="0" smtClean="0"/>
              <a:t>Scaling – One part of application needs more resources and </a:t>
            </a:r>
            <a:r>
              <a:rPr lang="en-IN" baseline="0" dirty="0" err="1" smtClean="0"/>
              <a:t>scalling</a:t>
            </a:r>
            <a:r>
              <a:rPr lang="en-IN" baseline="0" dirty="0" smtClean="0"/>
              <a:t> is easy when </a:t>
            </a:r>
            <a:r>
              <a:rPr lang="en-IN" baseline="0" dirty="0" err="1" smtClean="0"/>
              <a:t>Microservices</a:t>
            </a:r>
            <a:endParaRPr lang="en-IN" baseline="0" dirty="0" smtClean="0"/>
          </a:p>
          <a:p>
            <a:r>
              <a:rPr lang="en-IN" baseline="0" dirty="0" smtClean="0"/>
              <a:t>Removing Rewriting Barrier – Technology can be changed easily if it is small for specific needs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90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891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Is this</a:t>
            </a:r>
            <a:r>
              <a:rPr lang="en-IN" baseline="0" dirty="0" smtClean="0"/>
              <a:t> A or B ? - Classification</a:t>
            </a:r>
          </a:p>
          <a:p>
            <a:r>
              <a:rPr lang="en-IN" baseline="0" dirty="0" smtClean="0"/>
              <a:t>Is this Weird ? - Anomaly</a:t>
            </a:r>
          </a:p>
          <a:p>
            <a:r>
              <a:rPr lang="en-IN" baseline="0" dirty="0" smtClean="0"/>
              <a:t>How much or many ? - Regression</a:t>
            </a:r>
          </a:p>
          <a:p>
            <a:r>
              <a:rPr lang="en-IN" baseline="0" dirty="0" smtClean="0"/>
              <a:t>How this is organized ? - Cluster</a:t>
            </a:r>
          </a:p>
          <a:p>
            <a:r>
              <a:rPr lang="en-IN" baseline="0" dirty="0" smtClean="0"/>
              <a:t>What should I do next ? – Reinforcement Learning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33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Error from sensitivity to small fluctuations(Including anomaly) . Overfitting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48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Error from sensitivity to small fluctuations(Including anomaly) . Overfitting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98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Error from sensitivity to small fluctuations(Including anomaly) . Overfitting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723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Error from sensitivity to small fluctuations(Including anomaly) . Overfitting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807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Error from sensitivity to small fluctuations(Including anomaly) . Overfitting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19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Error from sensitivity to small fluctuations(Including anomaly) . Overfitting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509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Error from sensitivity to small fluctuations(Including anomaly) . Overfitting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84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Error from sensitivity to small fluctuations(Including anomaly) . Overfitting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06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Composability - </a:t>
            </a:r>
            <a:r>
              <a:rPr lang="en-IN" dirty="0" smtClean="0"/>
              <a:t>a </a:t>
            </a:r>
            <a:r>
              <a:rPr lang="en-IN" dirty="0" smtClean="0">
                <a:hlinkClick r:id="rId3" tooltip="System design"/>
              </a:rPr>
              <a:t>system design</a:t>
            </a:r>
            <a:r>
              <a:rPr lang="en-IN" dirty="0" smtClean="0"/>
              <a:t> principle that deals with the inter-relationships of components. essential features - self-</a:t>
            </a:r>
            <a:r>
              <a:rPr lang="en-IN" dirty="0" err="1" smtClean="0"/>
              <a:t>contained,Stateless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0869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Error from sensitivity to small fluctuations(Including anomaly) . Overfitting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5272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0152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I-Robot</a:t>
            </a:r>
          </a:p>
          <a:p>
            <a:r>
              <a:rPr lang="en-IN" dirty="0" smtClean="0"/>
              <a:t>Terminator</a:t>
            </a:r>
            <a:r>
              <a:rPr lang="en-IN" baseline="0" dirty="0" smtClean="0"/>
              <a:t> 2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6786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 smtClean="0"/>
              <a:t>Scoring might be a new term to you, but is widely used in machine learning to mean the process of generating new values given a model and some new input. The generic term "score" is used, rather than "prediction", </a:t>
            </a:r>
            <a:r>
              <a:rPr lang="en-US" dirty="0" err="1" smtClean="0"/>
              <a:t>becuase</a:t>
            </a:r>
            <a:r>
              <a:rPr lang="en-US" dirty="0" smtClean="0"/>
              <a:t> the scoring process can generate so many different types of values:+ </a:t>
            </a:r>
          </a:p>
          <a:p>
            <a:pPr rtl="0"/>
            <a:r>
              <a:rPr lang="en-US" dirty="0" smtClean="0"/>
              <a:t>A list of recommended items and a similarity score</a:t>
            </a:r>
          </a:p>
          <a:p>
            <a:pPr rtl="0"/>
            <a:r>
              <a:rPr lang="en-US" dirty="0" smtClean="0"/>
              <a:t>Numeric values, for time series models and regression models</a:t>
            </a:r>
          </a:p>
          <a:p>
            <a:pPr rtl="0"/>
            <a:r>
              <a:rPr lang="en-US" dirty="0" smtClean="0"/>
              <a:t>A probability value, indicating the likelihood that a new input belongs to some existing category</a:t>
            </a:r>
          </a:p>
          <a:p>
            <a:pPr rtl="0"/>
            <a:r>
              <a:rPr lang="en-US" dirty="0" smtClean="0"/>
              <a:t>The name of a category or cluster to which a new item is most similar</a:t>
            </a:r>
          </a:p>
          <a:p>
            <a:pPr rtl="0"/>
            <a:r>
              <a:rPr lang="en-US" dirty="0" smtClean="0"/>
              <a:t>A predicted class or outcome, for classification models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183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Composability - </a:t>
            </a:r>
            <a:r>
              <a:rPr lang="en-IN" dirty="0" smtClean="0"/>
              <a:t>a </a:t>
            </a:r>
            <a:r>
              <a:rPr lang="en-IN" dirty="0" smtClean="0">
                <a:hlinkClick r:id="rId3" tooltip="System design"/>
              </a:rPr>
              <a:t>system design</a:t>
            </a:r>
            <a:r>
              <a:rPr lang="en-IN" dirty="0" smtClean="0"/>
              <a:t> principle that deals with the inter-relationships of components. essential features - self-</a:t>
            </a:r>
            <a:r>
              <a:rPr lang="en-IN" dirty="0" err="1" smtClean="0"/>
              <a:t>contained,Stateless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90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13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Gather together those things that change for the same reason, and separate those things that change for different reasons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642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Gather together those things that change for the same reason, and separate those things that change for different reasons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069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Gather together those things that change for the same reason, and separate those things that change for different reasons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3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38200" y="5638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blogs.karthikeyanvk.in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6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A8-707E-4EB7-B523-A83E81DFE400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6578-1FEA-4CEB-8592-98FA454F6B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omments" Target="../comments/commen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comments" Target="../comments/commen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6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iddlewareblog.redhat.com/2017/12/05/the-state-of-microservices-survey-2017-eight-trends-you-need-to-know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5" y="1271851"/>
            <a:ext cx="10471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How to your Convert Monolithic to </a:t>
            </a:r>
            <a:r>
              <a:rPr lang="en-IN" sz="4000" dirty="0" err="1" smtClean="0"/>
              <a:t>Microservices</a:t>
            </a:r>
            <a:endParaRPr lang="en-US" sz="4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615" y="3956126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Karthikeyan VK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15" y="5133441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https://blogs.karthikeyanvk.in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8615" y="4555882"/>
            <a:ext cx="6728345" cy="400110"/>
            <a:chOff x="518615" y="4555882"/>
            <a:chExt cx="6728345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518615" y="4555882"/>
              <a:ext cx="6728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@karthik3030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72827" flipV="1">
              <a:off x="2164881" y="4590464"/>
              <a:ext cx="394956" cy="330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696" y="934717"/>
            <a:ext cx="1003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start ?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80" y="1945823"/>
            <a:ext cx="10091487" cy="28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696" y="934717"/>
            <a:ext cx="1003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Pet Store Functionality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6695" y="1964063"/>
            <a:ext cx="10030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5400" dirty="0" smtClean="0">
                <a:solidFill>
                  <a:schemeClr val="accent2"/>
                </a:solidFill>
              </a:rPr>
              <a:t>Authentication</a:t>
            </a:r>
            <a:endParaRPr lang="en-IN" sz="5400" dirty="0" smtClean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5400" dirty="0" smtClean="0">
                <a:solidFill>
                  <a:schemeClr val="accent2"/>
                </a:solidFill>
              </a:rPr>
              <a:t>Search Pet</a:t>
            </a:r>
            <a:endParaRPr lang="en-IN" sz="5400" dirty="0" smtClean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5400" dirty="0" smtClean="0">
                <a:solidFill>
                  <a:schemeClr val="accent2"/>
                </a:solidFill>
              </a:rPr>
              <a:t>Order Pet</a:t>
            </a:r>
            <a:endParaRPr lang="en-IN" sz="5400" dirty="0" smtClean="0">
              <a:solidFill>
                <a:schemeClr val="accent2"/>
              </a:solidFill>
            </a:endParaRPr>
          </a:p>
          <a:p>
            <a:endParaRPr lang="en-IN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0745" y="645113"/>
            <a:ext cx="1003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 Challenges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155" y="1625154"/>
            <a:ext cx="72294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9823" y="730104"/>
            <a:ext cx="8290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Artificial Intelligence vs ML vs Deep Learning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23" y="1540479"/>
            <a:ext cx="85852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24963" y="977957"/>
            <a:ext cx="7034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Patterns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451" y="1733105"/>
            <a:ext cx="7823200" cy="33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1939" y="1022492"/>
            <a:ext cx="7816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Patterns </a:t>
            </a:r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now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746" y="1742562"/>
            <a:ext cx="68294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1939" y="1022492"/>
            <a:ext cx="7816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 Learning Process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4" y="1798996"/>
            <a:ext cx="103841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8658" y="793329"/>
            <a:ext cx="687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Role of Data Scientist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0744" y="1716659"/>
            <a:ext cx="100305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4400" dirty="0" smtClean="0">
                <a:solidFill>
                  <a:schemeClr val="accent2"/>
                </a:solidFill>
              </a:rPr>
              <a:t>Which </a:t>
            </a:r>
            <a:r>
              <a:rPr lang="en-IN" sz="4400" dirty="0">
                <a:solidFill>
                  <a:schemeClr val="accent2"/>
                </a:solidFill>
              </a:rPr>
              <a:t>raw data to use</a:t>
            </a:r>
            <a:r>
              <a:rPr lang="en-IN" sz="4400" dirty="0" smtClean="0">
                <a:solidFill>
                  <a:schemeClr val="accent2"/>
                </a:solidFill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chemeClr val="accent2"/>
                </a:solidFill>
              </a:rPr>
              <a:t>How should that data be processed to create prepared data</a:t>
            </a:r>
            <a:r>
              <a:rPr lang="en-IN" sz="4400" dirty="0" smtClean="0">
                <a:solidFill>
                  <a:schemeClr val="accent2"/>
                </a:solidFill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chemeClr val="accent2"/>
                </a:solidFill>
              </a:rPr>
              <a:t>Identify Combinations of prepared data and machine learning algorithms should you use to create the best model?</a:t>
            </a:r>
          </a:p>
        </p:txBody>
      </p:sp>
    </p:spTree>
    <p:extLst>
      <p:ext uri="{BB962C8B-B14F-4D97-AF65-F5344CB8AC3E}">
        <p14:creationId xmlns:p14="http://schemas.microsoft.com/office/powerpoint/2010/main" val="34421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793329"/>
            <a:ext cx="980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Basics</a:t>
            </a:r>
            <a:endParaRPr lang="en-IN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0744" y="1716659"/>
            <a:ext cx="100305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chemeClr val="accent2"/>
                </a:solidFill>
              </a:rPr>
              <a:t>Statistics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4400" dirty="0" smtClean="0">
                <a:solidFill>
                  <a:schemeClr val="accent2"/>
                </a:solidFill>
              </a:rPr>
              <a:t>Linear algebra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4400" dirty="0" smtClean="0">
                <a:solidFill>
                  <a:schemeClr val="accent2"/>
                </a:solidFill>
              </a:rPr>
              <a:t>Probability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4400" dirty="0" smtClean="0">
                <a:solidFill>
                  <a:schemeClr val="accent2"/>
                </a:solidFill>
              </a:rPr>
              <a:t>Standard deviation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4400" dirty="0" smtClean="0">
                <a:solidFill>
                  <a:schemeClr val="accent2"/>
                </a:solidFill>
              </a:rPr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2993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793329"/>
            <a:ext cx="980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Fallacies vs Bias </a:t>
            </a:r>
            <a:r>
              <a:rPr lang="en-IN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vs Variance</a:t>
            </a:r>
            <a:endParaRPr lang="en-IN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107791286"/>
              </p:ext>
            </p:extLst>
          </p:nvPr>
        </p:nvGraphicFramePr>
        <p:xfrm>
          <a:off x="2770785" y="2646235"/>
          <a:ext cx="6999748" cy="3069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36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696" y="934717"/>
            <a:ext cx="1003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Why </a:t>
            </a:r>
            <a:r>
              <a:rPr lang="en-US" sz="5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icroservices ?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6695" y="1964063"/>
            <a:ext cx="100305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5400" dirty="0" smtClean="0">
                <a:solidFill>
                  <a:schemeClr val="accent2"/>
                </a:solidFill>
              </a:rPr>
              <a:t>Resilience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5400" dirty="0" smtClean="0">
                <a:solidFill>
                  <a:schemeClr val="accent2"/>
                </a:solidFill>
              </a:rPr>
              <a:t>Scaling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5400" dirty="0" smtClean="0">
                <a:solidFill>
                  <a:schemeClr val="accent2"/>
                </a:solidFill>
              </a:rPr>
              <a:t>Removing Rewriting barrier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5400" dirty="0">
                <a:solidFill>
                  <a:schemeClr val="accent2"/>
                </a:solidFill>
              </a:rPr>
              <a:t>Ease of Deployment</a:t>
            </a:r>
          </a:p>
          <a:p>
            <a:endParaRPr lang="en-IN" sz="54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9671" y="6143767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1964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8" b="-1864"/>
          <a:stretch/>
        </p:blipFill>
        <p:spPr>
          <a:xfrm>
            <a:off x="2598902" y="1022492"/>
            <a:ext cx="7408366" cy="52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793329"/>
            <a:ext cx="980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n-IN" sz="5400" dirty="0">
                <a:solidFill>
                  <a:schemeClr val="accent2"/>
                </a:solidFill>
              </a:rPr>
              <a:t> </a:t>
            </a:r>
            <a:r>
              <a:rPr lang="en-IN" sz="5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vs Labels</a:t>
            </a:r>
          </a:p>
        </p:txBody>
      </p:sp>
      <p:sp>
        <p:nvSpPr>
          <p:cNvPr id="5" name="Oval 4"/>
          <p:cNvSpPr/>
          <p:nvPr/>
        </p:nvSpPr>
        <p:spPr>
          <a:xfrm>
            <a:off x="2556934" y="2612019"/>
            <a:ext cx="2150533" cy="1625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Features</a:t>
            </a:r>
          </a:p>
          <a:p>
            <a:pPr algn="ctr"/>
            <a:r>
              <a:rPr lang="en-IN" dirty="0" smtClean="0"/>
              <a:t>Input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7141950" y="2612019"/>
            <a:ext cx="2150533" cy="162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Labels</a:t>
            </a:r>
          </a:p>
          <a:p>
            <a:pPr algn="ctr"/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4707467" y="3060752"/>
            <a:ext cx="2434483" cy="72813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175932" y="4363186"/>
            <a:ext cx="329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Name, Amount, Where Issued, Age of Cardholder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896732" y="4314477"/>
            <a:ext cx="329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Genuine/Fraud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793329"/>
            <a:ext cx="980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Five Questions</a:t>
            </a:r>
            <a:endParaRPr lang="en-IN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370689321"/>
              </p:ext>
            </p:extLst>
          </p:nvPr>
        </p:nvGraphicFramePr>
        <p:xfrm>
          <a:off x="2773925" y="2066866"/>
          <a:ext cx="7657007" cy="364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726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7734" y="743748"/>
            <a:ext cx="980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Types of algorithms</a:t>
            </a:r>
            <a:endParaRPr lang="en-IN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667078"/>
            <a:ext cx="7086600" cy="432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800" y="963702"/>
            <a:ext cx="980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Supervised Learning</a:t>
            </a:r>
            <a:endParaRPr lang="en-IN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6695" y="1964063"/>
            <a:ext cx="10030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5400" dirty="0" smtClean="0">
                <a:solidFill>
                  <a:schemeClr val="accent2"/>
                </a:solidFill>
              </a:rPr>
              <a:t>Classification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5400" dirty="0" smtClean="0">
                <a:solidFill>
                  <a:schemeClr val="accent2"/>
                </a:solidFill>
              </a:rPr>
              <a:t>Regression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5400" dirty="0" smtClean="0">
                <a:solidFill>
                  <a:schemeClr val="accent2"/>
                </a:solidFill>
              </a:rPr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28108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800" y="2410826"/>
            <a:ext cx="980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Supervised Learning - </a:t>
            </a:r>
            <a:r>
              <a:rPr lang="en-IN" sz="4000" dirty="0" smtClean="0">
                <a:solidFill>
                  <a:schemeClr val="accent2"/>
                </a:solidFill>
              </a:rPr>
              <a:t>Classification</a:t>
            </a:r>
            <a:endParaRPr lang="en-IN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9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800" y="2468118"/>
            <a:ext cx="980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Supervised Learning - </a:t>
            </a:r>
            <a:r>
              <a:rPr lang="en-IN" sz="4000" dirty="0" smtClean="0">
                <a:solidFill>
                  <a:schemeClr val="accent2"/>
                </a:solidFill>
              </a:rPr>
              <a:t>Regression</a:t>
            </a:r>
            <a:endParaRPr lang="en-IN" sz="4000" dirty="0">
              <a:solidFill>
                <a:schemeClr val="accent2"/>
              </a:solidFill>
            </a:endParaRPr>
          </a:p>
          <a:p>
            <a:pPr algn="ctr"/>
            <a:endParaRPr lang="en-IN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1400" y="2900503"/>
            <a:ext cx="980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Supervised Learning – </a:t>
            </a:r>
            <a:r>
              <a:rPr lang="en-IN" sz="4000" dirty="0" smtClean="0">
                <a:solidFill>
                  <a:schemeClr val="accent2"/>
                </a:solidFill>
              </a:rPr>
              <a:t>Anomaly Detection</a:t>
            </a:r>
            <a:endParaRPr lang="en-IN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7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800" y="963702"/>
            <a:ext cx="980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Un-Supervised Learning</a:t>
            </a:r>
            <a:endParaRPr lang="en-IN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6695" y="1964063"/>
            <a:ext cx="10030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5400" dirty="0" smtClean="0">
                <a:solidFill>
                  <a:schemeClr val="accent2"/>
                </a:solidFill>
              </a:rPr>
              <a:t>Clustering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5400" dirty="0" smtClean="0">
                <a:solidFill>
                  <a:schemeClr val="accent2"/>
                </a:solidFill>
              </a:rPr>
              <a:t>Dimensionally Reduction</a:t>
            </a:r>
          </a:p>
        </p:txBody>
      </p:sp>
    </p:spTree>
    <p:extLst>
      <p:ext uri="{BB962C8B-B14F-4D97-AF65-F5344CB8AC3E}">
        <p14:creationId xmlns:p14="http://schemas.microsoft.com/office/powerpoint/2010/main" val="2820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800" y="963702"/>
            <a:ext cx="980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Un-Supervised Learning - Clustering</a:t>
            </a:r>
            <a:endParaRPr lang="en-IN" sz="4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3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696" y="934717"/>
            <a:ext cx="1003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Why </a:t>
            </a:r>
            <a:r>
              <a:rPr lang="en-US" sz="5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icroservices ?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6695" y="1964063"/>
            <a:ext cx="10030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5400" dirty="0" smtClean="0">
                <a:solidFill>
                  <a:schemeClr val="accent2"/>
                </a:solidFill>
              </a:rPr>
              <a:t>Organization Alignment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5400" dirty="0" smtClean="0">
                <a:solidFill>
                  <a:schemeClr val="accent2"/>
                </a:solidFill>
              </a:rPr>
              <a:t>Composability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5400" dirty="0" smtClean="0">
                <a:solidFill>
                  <a:schemeClr val="accent2"/>
                </a:solidFill>
              </a:rPr>
              <a:t>Technology Heterogeneity</a:t>
            </a:r>
          </a:p>
          <a:p>
            <a:endParaRPr lang="en-IN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800" y="2026105"/>
            <a:ext cx="980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 vs Python</a:t>
            </a:r>
            <a:endParaRPr lang="en-IN" sz="4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8333" y="2026105"/>
            <a:ext cx="980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Usages of Machine learning</a:t>
            </a:r>
            <a:endParaRPr lang="en-IN" sz="4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8334" y="2026105"/>
            <a:ext cx="980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Philosophical question</a:t>
            </a:r>
          </a:p>
        </p:txBody>
      </p:sp>
    </p:spTree>
    <p:extLst>
      <p:ext uri="{BB962C8B-B14F-4D97-AF65-F5344CB8AC3E}">
        <p14:creationId xmlns:p14="http://schemas.microsoft.com/office/powerpoint/2010/main" val="40095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800" y="963702"/>
            <a:ext cx="980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Books &amp; Movies</a:t>
            </a:r>
            <a:endParaRPr lang="en-US" sz="4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744" y="1716659"/>
            <a:ext cx="100305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chemeClr val="accent2"/>
                </a:solidFill>
              </a:rPr>
              <a:t>Cartoon Introduction to Statistics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4400" dirty="0" smtClean="0">
                <a:solidFill>
                  <a:schemeClr val="accent2"/>
                </a:solidFill>
              </a:rPr>
              <a:t>Thinking Fast &amp; Slow by Daniel </a:t>
            </a:r>
            <a:r>
              <a:rPr lang="en-IN" sz="4400" dirty="0" err="1" smtClean="0">
                <a:solidFill>
                  <a:schemeClr val="accent2"/>
                </a:solidFill>
              </a:rPr>
              <a:t>Kaheman</a:t>
            </a:r>
            <a:endParaRPr lang="en-IN" sz="4400" dirty="0" smtClean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4400" dirty="0" smtClean="0">
                <a:solidFill>
                  <a:schemeClr val="accent2"/>
                </a:solidFill>
              </a:rPr>
              <a:t>Art of thinking clearly – Rolf </a:t>
            </a:r>
            <a:r>
              <a:rPr lang="en-IN" sz="4400" dirty="0" err="1" smtClean="0">
                <a:solidFill>
                  <a:schemeClr val="accent2"/>
                </a:solidFill>
              </a:rPr>
              <a:t>Dobelli</a:t>
            </a:r>
            <a:endParaRPr lang="en-IN" sz="4400" dirty="0" smtClean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4400" dirty="0" smtClean="0">
                <a:solidFill>
                  <a:schemeClr val="accent2"/>
                </a:solidFill>
              </a:rPr>
              <a:t>I-Robot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4400" dirty="0" smtClean="0">
                <a:solidFill>
                  <a:schemeClr val="accent2"/>
                </a:solidFill>
              </a:rPr>
              <a:t>Terminator 2</a:t>
            </a:r>
          </a:p>
        </p:txBody>
      </p:sp>
    </p:spTree>
    <p:extLst>
      <p:ext uri="{BB962C8B-B14F-4D97-AF65-F5344CB8AC3E}">
        <p14:creationId xmlns:p14="http://schemas.microsoft.com/office/powerpoint/2010/main" val="39361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1457" y="2305614"/>
            <a:ext cx="67283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746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872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595" y="1188274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0291" y="1549482"/>
            <a:ext cx="86914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861524" y="6304657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@karthik3030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72827" flipV="1">
            <a:off x="7946844" y="6368813"/>
            <a:ext cx="394956" cy="3309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0291" y="2218267"/>
            <a:ext cx="9273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https://middlewareblog.redhat.com/2017/12/05/the-state-of-microservices-survey-2017-eight-trends-you-need-to-know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9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61524" y="6304657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@karthik3030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72827" flipV="1">
            <a:off x="7946844" y="6368813"/>
            <a:ext cx="394956" cy="3309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71457" y="2305614"/>
            <a:ext cx="67283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Thank </a:t>
            </a:r>
            <a:r>
              <a:rPr lang="en-US" sz="9600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/Q&amp;A</a:t>
            </a:r>
            <a:endParaRPr lang="en-US" sz="9600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695" y="934717"/>
            <a:ext cx="1048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Organization Alignment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6695" y="2148729"/>
            <a:ext cx="9421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>
                <a:solidFill>
                  <a:schemeClr val="accent2"/>
                </a:solidFill>
              </a:rPr>
              <a:t>Microservices</a:t>
            </a:r>
            <a:r>
              <a:rPr lang="en-IN" sz="3200" dirty="0">
                <a:solidFill>
                  <a:schemeClr val="accent2"/>
                </a:solidFill>
              </a:rPr>
              <a:t> allows to align our architecture our organization, by helping us minimizing the number of people working on one codebase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2"/>
                </a:solidFill>
              </a:rPr>
              <a:t>Smaller codebases tend to be more productive.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2"/>
                </a:solidFill>
              </a:rPr>
              <a:t>Support </a:t>
            </a:r>
            <a:r>
              <a:rPr lang="en-IN" sz="3200" dirty="0" err="1">
                <a:solidFill>
                  <a:schemeClr val="accent2"/>
                </a:solidFill>
              </a:rPr>
              <a:t>Devops</a:t>
            </a:r>
            <a:endParaRPr lang="en-IN" sz="3200" dirty="0">
              <a:solidFill>
                <a:schemeClr val="accent2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476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695" y="934717"/>
            <a:ext cx="1048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Composability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6695" y="2148729"/>
            <a:ext cx="9421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2"/>
                </a:solidFill>
              </a:rPr>
              <a:t>Removing thinking in terms of narrow channel to more holistic concepts of customer engagement such as web/native/mobile/tablet/Wearable device and exposing API as service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1654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695" y="934717"/>
            <a:ext cx="1048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Technology Heterogeneity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99" y="1858047"/>
            <a:ext cx="6019800" cy="41702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754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695" y="934717"/>
            <a:ext cx="1048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are </a:t>
            </a:r>
            <a:r>
              <a:rPr lang="en-US" sz="5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icroservices ?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6695" y="2148729"/>
            <a:ext cx="9421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Microservices </a:t>
            </a:r>
            <a:r>
              <a:rPr lang="en-IN" sz="3200" dirty="0"/>
              <a:t>are small, autonomous services that work together.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524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695" y="934717"/>
            <a:ext cx="1048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Small is Small ?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6695" y="2148729"/>
            <a:ext cx="9421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2"/>
                </a:solidFill>
              </a:rPr>
              <a:t>Lines of Code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2"/>
                </a:solidFill>
              </a:rPr>
              <a:t>Who </a:t>
            </a:r>
            <a:r>
              <a:rPr lang="en-IN" sz="3200" dirty="0">
                <a:solidFill>
                  <a:schemeClr val="accent2"/>
                </a:solidFill>
              </a:rPr>
              <a:t>has a system that is too big and </a:t>
            </a:r>
            <a:r>
              <a:rPr lang="en-IN" sz="3200" dirty="0" smtClean="0">
                <a:solidFill>
                  <a:schemeClr val="accent2"/>
                </a:solidFill>
              </a:rPr>
              <a:t>that you’d </a:t>
            </a:r>
            <a:r>
              <a:rPr lang="en-IN" sz="3200" dirty="0">
                <a:solidFill>
                  <a:schemeClr val="accent2"/>
                </a:solidFill>
              </a:rPr>
              <a:t>like to break down</a:t>
            </a:r>
            <a:r>
              <a:rPr lang="en-IN" sz="3200" dirty="0" smtClean="0">
                <a:solidFill>
                  <a:schemeClr val="accent2"/>
                </a:solidFill>
              </a:rPr>
              <a:t>?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593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695" y="934717"/>
            <a:ext cx="1048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define being small ?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6695" y="2148729"/>
            <a:ext cx="9421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2"/>
                </a:solidFill>
              </a:rPr>
              <a:t>Smaller </a:t>
            </a:r>
            <a:r>
              <a:rPr lang="en-IN" sz="3200" dirty="0">
                <a:solidFill>
                  <a:schemeClr val="accent2"/>
                </a:solidFill>
              </a:rPr>
              <a:t>the service, the more you maximize the benefits and downsides of </a:t>
            </a:r>
            <a:r>
              <a:rPr lang="en-IN" sz="3200" dirty="0" err="1">
                <a:solidFill>
                  <a:schemeClr val="accent2"/>
                </a:solidFill>
              </a:rPr>
              <a:t>microservice</a:t>
            </a:r>
            <a:r>
              <a:rPr lang="en-IN" sz="3200" dirty="0">
                <a:solidFill>
                  <a:schemeClr val="accent2"/>
                </a:solidFill>
              </a:rPr>
              <a:t> architecture</a:t>
            </a:r>
            <a:r>
              <a:rPr lang="en-IN" sz="3200" dirty="0" smtClean="0">
                <a:solidFill>
                  <a:schemeClr val="accent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2"/>
                </a:solidFill>
              </a:rPr>
              <a:t>When you get smaller</a:t>
            </a:r>
            <a:r>
              <a:rPr lang="en-IN" sz="3200" dirty="0">
                <a:solidFill>
                  <a:schemeClr val="accent2"/>
                </a:solidFill>
              </a:rPr>
              <a:t>, the benefits around interdependence </a:t>
            </a:r>
            <a:r>
              <a:rPr lang="en-IN" sz="3200" dirty="0" smtClean="0">
                <a:solidFill>
                  <a:schemeClr val="accent2"/>
                </a:solidFill>
              </a:rPr>
              <a:t>increase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2"/>
                </a:solidFill>
              </a:rPr>
              <a:t>When you get too smaller, the </a:t>
            </a:r>
            <a:r>
              <a:rPr lang="en-IN" sz="3200" dirty="0">
                <a:solidFill>
                  <a:schemeClr val="accent2"/>
                </a:solidFill>
              </a:rPr>
              <a:t>complexity </a:t>
            </a:r>
            <a:r>
              <a:rPr lang="en-IN" sz="3200" dirty="0" smtClean="0">
                <a:solidFill>
                  <a:schemeClr val="accent2"/>
                </a:solidFill>
              </a:rPr>
              <a:t>emerges </a:t>
            </a:r>
            <a:r>
              <a:rPr lang="en-IN" sz="3200" dirty="0">
                <a:solidFill>
                  <a:schemeClr val="accent2"/>
                </a:solidFill>
              </a:rPr>
              <a:t>from having more and more moving </a:t>
            </a:r>
            <a:r>
              <a:rPr lang="en-IN" sz="3200" dirty="0" smtClean="0">
                <a:solidFill>
                  <a:schemeClr val="accent2"/>
                </a:solidFill>
              </a:rPr>
              <a:t>parts</a:t>
            </a:r>
            <a:endParaRPr lang="en-IN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1084</Words>
  <Application>Microsoft Office PowerPoint</Application>
  <PresentationFormat>Widescreen</PresentationFormat>
  <Paragraphs>206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Hemraj, Neha</dc:creator>
  <cp:lastModifiedBy>Karthikeyan Kalaichelvan</cp:lastModifiedBy>
  <cp:revision>224</cp:revision>
  <dcterms:created xsi:type="dcterms:W3CDTF">2016-02-17T13:02:09Z</dcterms:created>
  <dcterms:modified xsi:type="dcterms:W3CDTF">2018-05-17T12:42:46Z</dcterms:modified>
</cp:coreProperties>
</file>