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75" r:id="rId4"/>
  </p:sldMasterIdLst>
  <p:notesMasterIdLst>
    <p:notesMasterId r:id="rId29"/>
  </p:notesMasterIdLst>
  <p:sldIdLst>
    <p:sldId id="337" r:id="rId5"/>
    <p:sldId id="306" r:id="rId6"/>
    <p:sldId id="308" r:id="rId7"/>
    <p:sldId id="273" r:id="rId8"/>
    <p:sldId id="338" r:id="rId9"/>
    <p:sldId id="287" r:id="rId10"/>
    <p:sldId id="309" r:id="rId11"/>
    <p:sldId id="297" r:id="rId12"/>
    <p:sldId id="311" r:id="rId13"/>
    <p:sldId id="340" r:id="rId14"/>
    <p:sldId id="290" r:id="rId15"/>
    <p:sldId id="346" r:id="rId16"/>
    <p:sldId id="343" r:id="rId17"/>
    <p:sldId id="344" r:id="rId18"/>
    <p:sldId id="345" r:id="rId19"/>
    <p:sldId id="347" r:id="rId20"/>
    <p:sldId id="348" r:id="rId21"/>
    <p:sldId id="349" r:id="rId22"/>
    <p:sldId id="350" r:id="rId23"/>
    <p:sldId id="351" r:id="rId24"/>
    <p:sldId id="354" r:id="rId25"/>
    <p:sldId id="352" r:id="rId26"/>
    <p:sldId id="353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60C8"/>
    <a:srgbClr val="E57BD1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85" d="100"/>
          <a:sy n="85" d="100"/>
        </p:scale>
        <p:origin x="595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llu\Desktop\karthikeya\subjects\MBA%20906%20-%20FINANCIAL%20STRATEGY%20AND%20GOVERNANCE\final%20exam\VOLV-B.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Net Sales By Market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EA16E374-BCD2-4AE6-87AD-A7DC6D52DC17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503096BE-FC59-4704-B5ED-3973987172CD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9ABC813-F3FD-4F2E-B9A7-C4DD52611AB0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4DC36D7-7B4B-4745-ACD3-E4891E25BF59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B93F85B3-013D-45A6-B78E-43DB9FA694EB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Asia</c:v>
                </c:pt>
                <c:pt idx="3">
                  <c:v>South America</c:v>
                </c:pt>
                <c:pt idx="4">
                  <c:v>Africa and Oceania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0.4</c:v>
                </c:pt>
                <c:pt idx="1">
                  <c:v>0.24</c:v>
                </c:pt>
                <c:pt idx="2">
                  <c:v>0.24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600381896365655E-2"/>
          <c:y val="0.9178115232461701"/>
          <c:w val="0.951824851656626"/>
          <c:h val="8.21884767538298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NET SALES BY SEGMENT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9444539792454"/>
          <c:y val="6.8140257546825012E-2"/>
          <c:w val="0.71377963890972296"/>
          <c:h val="0.794723638460790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SALES BY SEGMENT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73E7DDF2-7416-4DC9-985F-59BE55ABEB03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F76D0A9-D896-4B2F-B2C8-DF444D3491BF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4F8CD88-5ADD-43F7-8223-2101799BB15B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A396EBE-3968-4DAE-B6CF-C202C2BCC52D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BBD7A8D2-8B26-4FF6-AE9A-66BB0D27BE22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886C2A98-4355-41E7-907F-09EC869688DA}" type="PERCENTAGE">
                      <a:rPr lang="en-US" sz="140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Trucks</c:v>
                </c:pt>
                <c:pt idx="1">
                  <c:v>Construction Equpments</c:v>
                </c:pt>
                <c:pt idx="2">
                  <c:v>Buses</c:v>
                </c:pt>
                <c:pt idx="3">
                  <c:v>Financial Services</c:v>
                </c:pt>
                <c:pt idx="4">
                  <c:v>Volvo Penta</c:v>
                </c:pt>
                <c:pt idx="5">
                  <c:v>Group functions&amp;Others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0.61</c:v>
                </c:pt>
                <c:pt idx="1">
                  <c:v>0.24</c:v>
                </c:pt>
                <c:pt idx="2">
                  <c:v>0.06</c:v>
                </c:pt>
                <c:pt idx="3">
                  <c:v>0.04</c:v>
                </c:pt>
                <c:pt idx="4">
                  <c:v>0.03</c:v>
                </c:pt>
                <c:pt idx="5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867643051895686E-2"/>
          <c:y val="0.87173363733495834"/>
          <c:w val="0.90212801752592586"/>
          <c:h val="0.112951048074008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bg1"/>
                </a:solidFill>
              </a:rPr>
              <a:t>Revenues </a:t>
            </a:r>
            <a:r>
              <a:rPr lang="en-US" b="1" dirty="0">
                <a:solidFill>
                  <a:schemeClr val="bg1"/>
                </a:solidFill>
              </a:rPr>
              <a:t>of 2020</a:t>
            </a:r>
          </a:p>
        </c:rich>
      </c:tx>
      <c:layout>
        <c:manualLayout>
          <c:xMode val="edge"/>
          <c:yMode val="edge"/>
          <c:x val="0.30663759603304491"/>
          <c:y val="3.544163645699145E-2"/>
        </c:manualLayout>
      </c:layout>
      <c:overlay val="0"/>
      <c:spPr>
        <a:solidFill>
          <a:srgbClr val="0070C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61484552636754"/>
          <c:y val="0.19768152381425455"/>
          <c:w val="0.78418061282369256"/>
          <c:h val="0.5319806899137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SEK million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Trucks</c:v>
                </c:pt>
                <c:pt idx="1">
                  <c:v>Construction Equipment</c:v>
                </c:pt>
                <c:pt idx="2">
                  <c:v>Buses</c:v>
                </c:pt>
                <c:pt idx="3">
                  <c:v>Volvo Penta</c:v>
                </c:pt>
                <c:pt idx="4">
                  <c:v>Financial Services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208262</c:v>
                </c:pt>
                <c:pt idx="1">
                  <c:v>81453</c:v>
                </c:pt>
                <c:pt idx="2">
                  <c:v>19791</c:v>
                </c:pt>
                <c:pt idx="3">
                  <c:v>11891</c:v>
                </c:pt>
                <c:pt idx="4">
                  <c:v>13960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Trucks</c:v>
                </c:pt>
                <c:pt idx="1">
                  <c:v>Construction Equipment</c:v>
                </c:pt>
                <c:pt idx="2">
                  <c:v>Buses</c:v>
                </c:pt>
                <c:pt idx="3">
                  <c:v>Volvo Penta</c:v>
                </c:pt>
                <c:pt idx="4">
                  <c:v>Financial Services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Trucks</c:v>
                </c:pt>
                <c:pt idx="1">
                  <c:v>Construction Equipment</c:v>
                </c:pt>
                <c:pt idx="2">
                  <c:v>Buses</c:v>
                </c:pt>
                <c:pt idx="3">
                  <c:v>Volvo Penta</c:v>
                </c:pt>
                <c:pt idx="4">
                  <c:v>Financial Services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-1191536368"/>
        <c:axId val="-1191525488"/>
      </c:barChart>
      <c:catAx>
        <c:axId val="-119153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1525488"/>
        <c:crosses val="autoZero"/>
        <c:auto val="1"/>
        <c:lblAlgn val="ctr"/>
        <c:lblOffset val="100"/>
        <c:noMultiLvlLbl val="0"/>
      </c:catAx>
      <c:valAx>
        <c:axId val="-11915254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153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42376158613191001"/>
          <c:y val="0.19414708762384866"/>
          <c:w val="0.16486121020733546"/>
          <c:h val="9.1524222794916746E-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Revenues Of Volvo Group Competitors</a:t>
            </a:r>
          </a:p>
        </c:rich>
      </c:tx>
      <c:layout/>
      <c:overlay val="0"/>
      <c:spPr>
        <a:solidFill>
          <a:schemeClr val="accent6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billion US dollars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7AEAFE7E-32DB-4285-9FD3-09BD1E1A6001}" type="VALUE">
                      <a:rPr lang="en-US" sz="1100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1B399E85-5149-4199-BA95-8F3D2B04B72B}" type="VALUE">
                      <a:rPr lang="en-US" sz="1100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94C11BE-D9C0-408F-9CA8-240EB15834D9}" type="VALUE">
                      <a:rPr lang="en-US" sz="1100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A96ED5B-84D7-4526-AF1D-2B54A2A33B34}" type="VALUE">
                      <a:rPr lang="en-US" sz="1100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Daimler</c:v>
                </c:pt>
                <c:pt idx="1">
                  <c:v>Volvo</c:v>
                </c:pt>
                <c:pt idx="2">
                  <c:v>Scania</c:v>
                </c:pt>
                <c:pt idx="3">
                  <c:v>Paccar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42.54</c:v>
                </c:pt>
                <c:pt idx="1">
                  <c:v>27.69</c:v>
                </c:pt>
                <c:pt idx="2">
                  <c:v>20.440000000000001</c:v>
                </c:pt>
                <c:pt idx="3">
                  <c:v>17.149999999999999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Daimler</c:v>
                </c:pt>
                <c:pt idx="1">
                  <c:v>Volvo</c:v>
                </c:pt>
                <c:pt idx="2">
                  <c:v>Scania</c:v>
                </c:pt>
                <c:pt idx="3">
                  <c:v>Paccar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Daimler</c:v>
                </c:pt>
                <c:pt idx="1">
                  <c:v>Volvo</c:v>
                </c:pt>
                <c:pt idx="2">
                  <c:v>Scania</c:v>
                </c:pt>
                <c:pt idx="3">
                  <c:v>Paccar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-1191527120"/>
        <c:axId val="-1191524944"/>
        <c:axId val="0"/>
      </c:bar3DChart>
      <c:catAx>
        <c:axId val="-119152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91524944"/>
        <c:crosses val="autoZero"/>
        <c:auto val="1"/>
        <c:lblAlgn val="ctr"/>
        <c:lblOffset val="100"/>
        <c:noMultiLvlLbl val="0"/>
      </c:catAx>
      <c:valAx>
        <c:axId val="-1191524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9152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Share in Heavy-duty Trucks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48039758199756"/>
          <c:y val="0.11773258465337667"/>
          <c:w val="0.65402013260756731"/>
          <c:h val="0.763776760837782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1AAF8023-36BC-460A-889B-C7B92EB88F87}" type="VALUE">
                      <a:rPr lang="en-US" sz="1400" b="1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CB960456-06D6-46D1-A537-ADCF03538260}" type="VALUE">
                      <a:rPr lang="en-US" sz="1400" b="1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CEBCCA7-BAEF-4C12-9CA7-3B95D8E52893}" type="VALUE">
                      <a:rPr lang="en-US" sz="1200" b="1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032FF29B-01CE-4DA0-BDEF-4AF8DCA47BF8}" type="VALUE">
                      <a:rPr lang="en-US" sz="1400" b="1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Europe</c:v>
                </c:pt>
                <c:pt idx="1">
                  <c:v>Brazil</c:v>
                </c:pt>
                <c:pt idx="2">
                  <c:v>Japan</c:v>
                </c:pt>
                <c:pt idx="3">
                  <c:v>North America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 formatCode="0%">
                  <c:v>0.25</c:v>
                </c:pt>
                <c:pt idx="1">
                  <c:v>0.222</c:v>
                </c:pt>
                <c:pt idx="2">
                  <c:v>0.189</c:v>
                </c:pt>
                <c:pt idx="3">
                  <c:v>0.16300000000000001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Volvo Stock Price</a:t>
            </a:r>
          </a:p>
        </c:rich>
      </c:tx>
      <c:layout>
        <c:manualLayout>
          <c:xMode val="edge"/>
          <c:yMode val="edge"/>
          <c:x val="0.3440547400899960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967545122413857E-2"/>
          <c:y val="0.11712407334073979"/>
          <c:w val="0.87297908779520461"/>
          <c:h val="0.80271017837459135"/>
        </c:manualLayout>
      </c:layout>
      <c:lineChart>
        <c:grouping val="stacke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'VOLV-B.ST'!$A$4:$A$64</c:f>
              <c:numCache>
                <c:formatCode>m/d/yyyy</c:formatCode>
                <c:ptCount val="61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  <c:pt idx="6">
                  <c:v>42675</c:v>
                </c:pt>
                <c:pt idx="7">
                  <c:v>42705</c:v>
                </c:pt>
                <c:pt idx="8">
                  <c:v>42736</c:v>
                </c:pt>
                <c:pt idx="9">
                  <c:v>42767</c:v>
                </c:pt>
                <c:pt idx="10">
                  <c:v>42795</c:v>
                </c:pt>
                <c:pt idx="11">
                  <c:v>42826</c:v>
                </c:pt>
                <c:pt idx="12">
                  <c:v>42856</c:v>
                </c:pt>
                <c:pt idx="13">
                  <c:v>42887</c:v>
                </c:pt>
                <c:pt idx="14">
                  <c:v>42917</c:v>
                </c:pt>
                <c:pt idx="15">
                  <c:v>42948</c:v>
                </c:pt>
                <c:pt idx="16">
                  <c:v>42979</c:v>
                </c:pt>
                <c:pt idx="17">
                  <c:v>43009</c:v>
                </c:pt>
                <c:pt idx="18">
                  <c:v>43040</c:v>
                </c:pt>
                <c:pt idx="19">
                  <c:v>43070</c:v>
                </c:pt>
                <c:pt idx="20">
                  <c:v>43101</c:v>
                </c:pt>
                <c:pt idx="21">
                  <c:v>43132</c:v>
                </c:pt>
                <c:pt idx="22">
                  <c:v>43160</c:v>
                </c:pt>
                <c:pt idx="23">
                  <c:v>43191</c:v>
                </c:pt>
                <c:pt idx="24">
                  <c:v>43221</c:v>
                </c:pt>
                <c:pt idx="25">
                  <c:v>43252</c:v>
                </c:pt>
                <c:pt idx="26">
                  <c:v>43282</c:v>
                </c:pt>
                <c:pt idx="27">
                  <c:v>43313</c:v>
                </c:pt>
                <c:pt idx="28">
                  <c:v>43344</c:v>
                </c:pt>
                <c:pt idx="29">
                  <c:v>43374</c:v>
                </c:pt>
                <c:pt idx="30">
                  <c:v>43405</c:v>
                </c:pt>
                <c:pt idx="31">
                  <c:v>43435</c:v>
                </c:pt>
                <c:pt idx="32">
                  <c:v>43466</c:v>
                </c:pt>
                <c:pt idx="33">
                  <c:v>43497</c:v>
                </c:pt>
                <c:pt idx="34">
                  <c:v>43525</c:v>
                </c:pt>
                <c:pt idx="35">
                  <c:v>43556</c:v>
                </c:pt>
                <c:pt idx="36">
                  <c:v>43586</c:v>
                </c:pt>
                <c:pt idx="37">
                  <c:v>43617</c:v>
                </c:pt>
                <c:pt idx="38">
                  <c:v>43647</c:v>
                </c:pt>
                <c:pt idx="39">
                  <c:v>43678</c:v>
                </c:pt>
                <c:pt idx="40">
                  <c:v>43709</c:v>
                </c:pt>
                <c:pt idx="41">
                  <c:v>43739</c:v>
                </c:pt>
                <c:pt idx="42">
                  <c:v>43770</c:v>
                </c:pt>
                <c:pt idx="43">
                  <c:v>43800</c:v>
                </c:pt>
                <c:pt idx="44">
                  <c:v>43831</c:v>
                </c:pt>
                <c:pt idx="45">
                  <c:v>43862</c:v>
                </c:pt>
                <c:pt idx="46">
                  <c:v>43891</c:v>
                </c:pt>
                <c:pt idx="47">
                  <c:v>43922</c:v>
                </c:pt>
                <c:pt idx="48">
                  <c:v>43952</c:v>
                </c:pt>
                <c:pt idx="49">
                  <c:v>43983</c:v>
                </c:pt>
                <c:pt idx="50">
                  <c:v>44013</c:v>
                </c:pt>
                <c:pt idx="51">
                  <c:v>44044</c:v>
                </c:pt>
                <c:pt idx="52">
                  <c:v>44075</c:v>
                </c:pt>
                <c:pt idx="53">
                  <c:v>44105</c:v>
                </c:pt>
                <c:pt idx="54">
                  <c:v>44136</c:v>
                </c:pt>
                <c:pt idx="55">
                  <c:v>44166</c:v>
                </c:pt>
                <c:pt idx="56">
                  <c:v>44197</c:v>
                </c:pt>
                <c:pt idx="57">
                  <c:v>44228</c:v>
                </c:pt>
                <c:pt idx="58">
                  <c:v>44256</c:v>
                </c:pt>
                <c:pt idx="59">
                  <c:v>44287</c:v>
                </c:pt>
                <c:pt idx="60">
                  <c:v>44302</c:v>
                </c:pt>
              </c:numCache>
            </c:numRef>
          </c:cat>
          <c:val>
            <c:numRef>
              <c:f>'VOLV-B.ST'!$B$4:$B$64</c:f>
              <c:numCache>
                <c:formatCode>0.000</c:formatCode>
                <c:ptCount val="61"/>
                <c:pt idx="0">
                  <c:v>78.042457999999996</c:v>
                </c:pt>
                <c:pt idx="1">
                  <c:v>69.763312999999997</c:v>
                </c:pt>
                <c:pt idx="2">
                  <c:v>76.655586</c:v>
                </c:pt>
                <c:pt idx="3">
                  <c:v>77.370048999999995</c:v>
                </c:pt>
                <c:pt idx="4">
                  <c:v>82.287093999999996</c:v>
                </c:pt>
                <c:pt idx="5">
                  <c:v>81.530608999999998</c:v>
                </c:pt>
                <c:pt idx="6">
                  <c:v>82.875450000000001</c:v>
                </c:pt>
                <c:pt idx="7">
                  <c:v>89.431533999999999</c:v>
                </c:pt>
                <c:pt idx="8">
                  <c:v>93.970359999999999</c:v>
                </c:pt>
                <c:pt idx="9">
                  <c:v>99.097533999999996</c:v>
                </c:pt>
                <c:pt idx="10">
                  <c:v>111.201042</c:v>
                </c:pt>
                <c:pt idx="11">
                  <c:v>121.791611</c:v>
                </c:pt>
                <c:pt idx="12">
                  <c:v>122.547287</c:v>
                </c:pt>
                <c:pt idx="13">
                  <c:v>123.840889</c:v>
                </c:pt>
                <c:pt idx="14">
                  <c:v>118.32150300000001</c:v>
                </c:pt>
                <c:pt idx="15">
                  <c:v>117.027908</c:v>
                </c:pt>
                <c:pt idx="16">
                  <c:v>135.39707899999999</c:v>
                </c:pt>
                <c:pt idx="17">
                  <c:v>143.072418</c:v>
                </c:pt>
                <c:pt idx="18">
                  <c:v>137.29435699999999</c:v>
                </c:pt>
                <c:pt idx="19">
                  <c:v>131.688751</c:v>
                </c:pt>
                <c:pt idx="20">
                  <c:v>138.717331</c:v>
                </c:pt>
                <c:pt idx="21">
                  <c:v>135.35394299999999</c:v>
                </c:pt>
                <c:pt idx="22">
                  <c:v>131.300659</c:v>
                </c:pt>
                <c:pt idx="23">
                  <c:v>128.670334</c:v>
                </c:pt>
                <c:pt idx="24">
                  <c:v>137.82965100000001</c:v>
                </c:pt>
                <c:pt idx="25">
                  <c:v>127.09084300000001</c:v>
                </c:pt>
                <c:pt idx="26">
                  <c:v>136.809021</c:v>
                </c:pt>
                <c:pt idx="27">
                  <c:v>139.78218100000001</c:v>
                </c:pt>
                <c:pt idx="28">
                  <c:v>139.42716999999999</c:v>
                </c:pt>
                <c:pt idx="29">
                  <c:v>121.410805</c:v>
                </c:pt>
                <c:pt idx="30">
                  <c:v>112.358238</c:v>
                </c:pt>
                <c:pt idx="31">
                  <c:v>102.90630299999999</c:v>
                </c:pt>
                <c:pt idx="32">
                  <c:v>115.420143</c:v>
                </c:pt>
                <c:pt idx="33">
                  <c:v>120.70079</c:v>
                </c:pt>
                <c:pt idx="34">
                  <c:v>127.80083500000001</c:v>
                </c:pt>
                <c:pt idx="35">
                  <c:v>134.90089399999999</c:v>
                </c:pt>
                <c:pt idx="36">
                  <c:v>121.7873</c:v>
                </c:pt>
                <c:pt idx="37">
                  <c:v>135.181625</c:v>
                </c:pt>
                <c:pt idx="38">
                  <c:v>132.337616</c:v>
                </c:pt>
                <c:pt idx="39">
                  <c:v>124.310196</c:v>
                </c:pt>
                <c:pt idx="40">
                  <c:v>126.833107</c:v>
                </c:pt>
                <c:pt idx="41">
                  <c:v>132.47522000000001</c:v>
                </c:pt>
                <c:pt idx="42">
                  <c:v>135.82380699999999</c:v>
                </c:pt>
                <c:pt idx="43">
                  <c:v>143.942947</c:v>
                </c:pt>
                <c:pt idx="44">
                  <c:v>151.649261</c:v>
                </c:pt>
                <c:pt idx="45">
                  <c:v>136.51187100000001</c:v>
                </c:pt>
                <c:pt idx="46">
                  <c:v>109.631508</c:v>
                </c:pt>
                <c:pt idx="47">
                  <c:v>115.732338</c:v>
                </c:pt>
                <c:pt idx="48">
                  <c:v>127.82107499999999</c:v>
                </c:pt>
                <c:pt idx="49">
                  <c:v>139.95567299999999</c:v>
                </c:pt>
                <c:pt idx="50">
                  <c:v>144.75196800000001</c:v>
                </c:pt>
                <c:pt idx="51">
                  <c:v>158.56527700000001</c:v>
                </c:pt>
                <c:pt idx="52">
                  <c:v>165.999527</c:v>
                </c:pt>
                <c:pt idx="53">
                  <c:v>166.09544399999999</c:v>
                </c:pt>
                <c:pt idx="54">
                  <c:v>186.86338799999999</c:v>
                </c:pt>
                <c:pt idx="55">
                  <c:v>185.90412900000001</c:v>
                </c:pt>
                <c:pt idx="56">
                  <c:v>198.374481</c:v>
                </c:pt>
                <c:pt idx="57">
                  <c:v>207.487427</c:v>
                </c:pt>
                <c:pt idx="58">
                  <c:v>211.89999399999999</c:v>
                </c:pt>
                <c:pt idx="59">
                  <c:v>207.67927599999999</c:v>
                </c:pt>
                <c:pt idx="60">
                  <c:v>216.5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569-454D-A4CA-298F388BE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39653344"/>
        <c:axId val="-1439644640"/>
      </c:lineChart>
      <c:dateAx>
        <c:axId val="-14396533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9644640"/>
        <c:crosses val="autoZero"/>
        <c:auto val="1"/>
        <c:lblOffset val="100"/>
        <c:baseTimeUnit val="days"/>
      </c:dateAx>
      <c:valAx>
        <c:axId val="-143964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965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E1FCC-C2A5-4994-8B9F-E5FE13F6202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9133BA-DFCC-4D36-BB82-2C542AE52E4F}">
      <dgm:prSet phldrT="[Text]" custT="1"/>
      <dgm:spPr/>
      <dgm:t>
        <a:bodyPr/>
        <a:lstStyle/>
        <a:p>
          <a:r>
            <a:rPr lang="en-US" sz="1400" b="1">
              <a:solidFill>
                <a:sysClr val="windowText" lastClr="000000"/>
              </a:solidFill>
            </a:rPr>
            <a:t>Volvo trucks</a:t>
          </a:r>
        </a:p>
      </dgm:t>
    </dgm:pt>
    <dgm:pt modelId="{FDB68357-C155-438B-BB84-710DC2122C97}" type="parTrans" cxnId="{91E5A749-A484-4634-B2E2-2A2CE1EA9AD4}">
      <dgm:prSet/>
      <dgm:spPr/>
      <dgm:t>
        <a:bodyPr/>
        <a:lstStyle/>
        <a:p>
          <a:endParaRPr lang="en-US"/>
        </a:p>
      </dgm:t>
    </dgm:pt>
    <dgm:pt modelId="{7E021790-8474-4457-B23B-14FD8B51A016}" type="sibTrans" cxnId="{91E5A749-A484-4634-B2E2-2A2CE1EA9AD4}">
      <dgm:prSet/>
      <dgm:spPr/>
      <dgm:t>
        <a:bodyPr/>
        <a:lstStyle/>
        <a:p>
          <a:endParaRPr lang="en-US"/>
        </a:p>
      </dgm:t>
    </dgm:pt>
    <dgm:pt modelId="{F673C4F7-547F-4810-87ED-1FEA00F59941}">
      <dgm:prSet phldrT="[Text]" custT="1"/>
      <dgm:spPr/>
      <dgm:t>
        <a:bodyPr/>
        <a:lstStyle/>
        <a:p>
          <a:r>
            <a:rPr lang="en-US" sz="1400" b="1">
              <a:solidFill>
                <a:sysClr val="windowText" lastClr="000000"/>
              </a:solidFill>
            </a:rPr>
            <a:t>Volvo Penta</a:t>
          </a:r>
        </a:p>
      </dgm:t>
    </dgm:pt>
    <dgm:pt modelId="{9B13331E-23FC-4CA9-8AF0-43507302333F}" type="parTrans" cxnId="{2B0488BB-26AF-415D-82EA-89B15E298A05}">
      <dgm:prSet/>
      <dgm:spPr/>
      <dgm:t>
        <a:bodyPr/>
        <a:lstStyle/>
        <a:p>
          <a:endParaRPr lang="en-US"/>
        </a:p>
      </dgm:t>
    </dgm:pt>
    <dgm:pt modelId="{135D34BF-F8F5-4989-BACE-8D891B68F91F}" type="sibTrans" cxnId="{2B0488BB-26AF-415D-82EA-89B15E298A05}">
      <dgm:prSet/>
      <dgm:spPr/>
      <dgm:t>
        <a:bodyPr/>
        <a:lstStyle/>
        <a:p>
          <a:endParaRPr lang="en-US"/>
        </a:p>
      </dgm:t>
    </dgm:pt>
    <dgm:pt modelId="{8AB3CEF0-871B-49EE-9FAD-26071CB89CBF}">
      <dgm:prSet phldrT="[Text]" custT="1"/>
      <dgm:spPr/>
      <dgm:t>
        <a:bodyPr/>
        <a:lstStyle/>
        <a:p>
          <a:r>
            <a:rPr lang="en-US" sz="1400" b="1">
              <a:solidFill>
                <a:sysClr val="windowText" lastClr="000000"/>
              </a:solidFill>
            </a:rPr>
            <a:t>Volvo Construction Equipment’s</a:t>
          </a:r>
        </a:p>
      </dgm:t>
    </dgm:pt>
    <dgm:pt modelId="{EA243432-11D7-4E68-ACC9-DBB812F34A77}" type="parTrans" cxnId="{917CE013-D336-4A9D-94FB-D220D58CD3A6}">
      <dgm:prSet/>
      <dgm:spPr/>
      <dgm:t>
        <a:bodyPr/>
        <a:lstStyle/>
        <a:p>
          <a:endParaRPr lang="en-US"/>
        </a:p>
      </dgm:t>
    </dgm:pt>
    <dgm:pt modelId="{0C3CBA61-0727-451D-BC4A-8154E7C261A0}" type="sibTrans" cxnId="{917CE013-D336-4A9D-94FB-D220D58CD3A6}">
      <dgm:prSet/>
      <dgm:spPr/>
      <dgm:t>
        <a:bodyPr/>
        <a:lstStyle/>
        <a:p>
          <a:endParaRPr lang="en-US"/>
        </a:p>
      </dgm:t>
    </dgm:pt>
    <dgm:pt modelId="{7779EFE6-A164-42B9-8631-9E5290DD2267}">
      <dgm:prSet phldrT="[Text]" custT="1"/>
      <dgm:spPr/>
      <dgm:t>
        <a:bodyPr/>
        <a:lstStyle/>
        <a:p>
          <a:r>
            <a:rPr lang="en-US" sz="1400" b="1">
              <a:solidFill>
                <a:sysClr val="windowText" lastClr="000000"/>
              </a:solidFill>
            </a:rPr>
            <a:t>Volvo Buses</a:t>
          </a:r>
        </a:p>
      </dgm:t>
    </dgm:pt>
    <dgm:pt modelId="{8136F2A9-DB75-4C5E-9255-7C2E76BFFF01}" type="parTrans" cxnId="{013E0BE6-46A8-424F-80AA-4257C8A634FC}">
      <dgm:prSet/>
      <dgm:spPr/>
      <dgm:t>
        <a:bodyPr/>
        <a:lstStyle/>
        <a:p>
          <a:endParaRPr lang="en-US"/>
        </a:p>
      </dgm:t>
    </dgm:pt>
    <dgm:pt modelId="{357629F9-85BB-4038-A718-9F6697A58CF6}" type="sibTrans" cxnId="{013E0BE6-46A8-424F-80AA-4257C8A634FC}">
      <dgm:prSet/>
      <dgm:spPr/>
      <dgm:t>
        <a:bodyPr/>
        <a:lstStyle/>
        <a:p>
          <a:endParaRPr lang="en-US"/>
        </a:p>
      </dgm:t>
    </dgm:pt>
    <dgm:pt modelId="{7E048FEC-3020-42E4-9D51-118D998FEB21}">
      <dgm:prSet phldrT="[Text]" custT="1"/>
      <dgm:spPr/>
      <dgm:t>
        <a:bodyPr/>
        <a:lstStyle/>
        <a:p>
          <a:r>
            <a:rPr lang="en-US" sz="1400" b="1">
              <a:solidFill>
                <a:sysClr val="windowText" lastClr="000000"/>
              </a:solidFill>
            </a:rPr>
            <a:t>Volvo Financial Services</a:t>
          </a:r>
        </a:p>
      </dgm:t>
    </dgm:pt>
    <dgm:pt modelId="{A5618294-2E95-4855-BA15-CC8BCF3C16E8}" type="parTrans" cxnId="{071ABB84-A06C-41A7-B96E-30380743F324}">
      <dgm:prSet/>
      <dgm:spPr/>
      <dgm:t>
        <a:bodyPr/>
        <a:lstStyle/>
        <a:p>
          <a:endParaRPr lang="en-US"/>
        </a:p>
      </dgm:t>
    </dgm:pt>
    <dgm:pt modelId="{309FE819-5BC9-4290-97DC-02CF32D861C4}" type="sibTrans" cxnId="{071ABB84-A06C-41A7-B96E-30380743F324}">
      <dgm:prSet/>
      <dgm:spPr/>
      <dgm:t>
        <a:bodyPr/>
        <a:lstStyle/>
        <a:p>
          <a:endParaRPr lang="en-US"/>
        </a:p>
      </dgm:t>
    </dgm:pt>
    <dgm:pt modelId="{FF2E79E1-B208-47CC-BCB8-21CFD5A9E3B0}">
      <dgm:prSet phldrT="[Text]" custT="1"/>
      <dgm:spPr/>
      <dgm:t>
        <a:bodyPr/>
        <a:lstStyle/>
        <a:p>
          <a:r>
            <a:rPr lang="en-US" sz="1400" b="1">
              <a:solidFill>
                <a:sysClr val="windowText" lastClr="000000"/>
              </a:solidFill>
            </a:rPr>
            <a:t>Volvo Autonomous Solutions</a:t>
          </a:r>
        </a:p>
      </dgm:t>
    </dgm:pt>
    <dgm:pt modelId="{4680FC96-6F58-41AB-A0CD-864E8FD71E92}" type="parTrans" cxnId="{7F1CC216-B959-4395-8BBC-F9D9C792361B}">
      <dgm:prSet/>
      <dgm:spPr/>
      <dgm:t>
        <a:bodyPr/>
        <a:lstStyle/>
        <a:p>
          <a:endParaRPr lang="en-US"/>
        </a:p>
      </dgm:t>
    </dgm:pt>
    <dgm:pt modelId="{2F6B0DA4-2679-4DBD-804D-6EDFC35DD6D5}" type="sibTrans" cxnId="{7F1CC216-B959-4395-8BBC-F9D9C792361B}">
      <dgm:prSet/>
      <dgm:spPr/>
      <dgm:t>
        <a:bodyPr/>
        <a:lstStyle/>
        <a:p>
          <a:endParaRPr lang="en-US"/>
        </a:p>
      </dgm:t>
    </dgm:pt>
    <dgm:pt modelId="{7D60192C-6B63-43F6-A683-983FE35845BD}">
      <dgm:prSet phldrT="[Text]" custT="1"/>
      <dgm:spPr/>
      <dgm:t>
        <a:bodyPr/>
        <a:lstStyle/>
        <a:p>
          <a:r>
            <a:rPr lang="en-US" sz="1400" b="1" dirty="0">
              <a:solidFill>
                <a:sysClr val="windowText" lastClr="000000"/>
              </a:solidFill>
            </a:rPr>
            <a:t>Renault trucks</a:t>
          </a:r>
        </a:p>
      </dgm:t>
    </dgm:pt>
    <dgm:pt modelId="{DDE617B9-CE94-45BA-8C55-A54FF5A66610}" type="parTrans" cxnId="{4CE3E45D-54EA-479E-95FF-8CC7C1A46221}">
      <dgm:prSet/>
      <dgm:spPr/>
      <dgm:t>
        <a:bodyPr/>
        <a:lstStyle/>
        <a:p>
          <a:endParaRPr lang="en-US"/>
        </a:p>
      </dgm:t>
    </dgm:pt>
    <dgm:pt modelId="{B3582159-113E-41E9-820D-3D52158D092A}" type="sibTrans" cxnId="{4CE3E45D-54EA-479E-95FF-8CC7C1A46221}">
      <dgm:prSet/>
      <dgm:spPr/>
      <dgm:t>
        <a:bodyPr/>
        <a:lstStyle/>
        <a:p>
          <a:endParaRPr lang="en-US"/>
        </a:p>
      </dgm:t>
    </dgm:pt>
    <dgm:pt modelId="{B56BDF21-6FF7-4A43-8235-274EC389EF9F}">
      <dgm:prSet phldrT="[Text]" custT="1"/>
      <dgm:spPr/>
      <dgm:t>
        <a:bodyPr/>
        <a:lstStyle/>
        <a:p>
          <a:r>
            <a:rPr lang="en-US" sz="1400" b="1">
              <a:solidFill>
                <a:sysClr val="windowText" lastClr="000000"/>
              </a:solidFill>
            </a:rPr>
            <a:t>UD trucks &amp; JVs</a:t>
          </a:r>
        </a:p>
      </dgm:t>
    </dgm:pt>
    <dgm:pt modelId="{C8B97371-383F-4EAA-A6BA-2C857312F04C}" type="parTrans" cxnId="{B52C2AAB-955C-414D-AD5B-99DB6654AA6E}">
      <dgm:prSet/>
      <dgm:spPr/>
      <dgm:t>
        <a:bodyPr/>
        <a:lstStyle/>
        <a:p>
          <a:endParaRPr lang="en-US"/>
        </a:p>
      </dgm:t>
    </dgm:pt>
    <dgm:pt modelId="{7F036AA7-CB56-46A8-B4F5-9B17CDCE0DFF}" type="sibTrans" cxnId="{B52C2AAB-955C-414D-AD5B-99DB6654AA6E}">
      <dgm:prSet/>
      <dgm:spPr/>
      <dgm:t>
        <a:bodyPr/>
        <a:lstStyle/>
        <a:p>
          <a:endParaRPr lang="en-US"/>
        </a:p>
      </dgm:t>
    </dgm:pt>
    <dgm:pt modelId="{6FF81287-EB1A-44E0-921B-3CDF3E0320E3}">
      <dgm:prSet phldrT="[Text]" custT="1"/>
      <dgm:spPr/>
      <dgm:t>
        <a:bodyPr/>
        <a:lstStyle/>
        <a:p>
          <a:r>
            <a:rPr lang="en-US" sz="1400" b="1">
              <a:solidFill>
                <a:sysClr val="windowText" lastClr="000000"/>
              </a:solidFill>
            </a:rPr>
            <a:t>Volvo Energy</a:t>
          </a:r>
        </a:p>
      </dgm:t>
    </dgm:pt>
    <dgm:pt modelId="{13AF7576-A9CB-49BB-8A77-F1BBF9F860C0}" type="parTrans" cxnId="{15E89C0F-F640-478A-A70F-D435E1FF8854}">
      <dgm:prSet/>
      <dgm:spPr/>
      <dgm:t>
        <a:bodyPr/>
        <a:lstStyle/>
        <a:p>
          <a:endParaRPr lang="en-US"/>
        </a:p>
      </dgm:t>
    </dgm:pt>
    <dgm:pt modelId="{D106651E-5686-45F2-9424-F928B27DAE42}" type="sibTrans" cxnId="{15E89C0F-F640-478A-A70F-D435E1FF8854}">
      <dgm:prSet/>
      <dgm:spPr/>
      <dgm:t>
        <a:bodyPr/>
        <a:lstStyle/>
        <a:p>
          <a:endParaRPr lang="en-US"/>
        </a:p>
      </dgm:t>
    </dgm:pt>
    <dgm:pt modelId="{38FB9B19-671C-4A16-ACFE-44AE9066DFFA}">
      <dgm:prSet phldrT="[Text]" custT="1"/>
      <dgm:spPr/>
      <dgm:t>
        <a:bodyPr/>
        <a:lstStyle/>
        <a:p>
          <a:r>
            <a:rPr lang="en-US" sz="1400" b="1">
              <a:solidFill>
                <a:sysClr val="windowText" lastClr="000000"/>
              </a:solidFill>
            </a:rPr>
            <a:t>Arquus</a:t>
          </a:r>
        </a:p>
      </dgm:t>
    </dgm:pt>
    <dgm:pt modelId="{D592F6C5-F8C7-447A-9696-42E639679576}" type="parTrans" cxnId="{36475266-EC10-484B-9789-7FC571DE77A5}">
      <dgm:prSet/>
      <dgm:spPr/>
      <dgm:t>
        <a:bodyPr/>
        <a:lstStyle/>
        <a:p>
          <a:endParaRPr lang="en-US"/>
        </a:p>
      </dgm:t>
    </dgm:pt>
    <dgm:pt modelId="{0ECCEAE2-E1DC-4BCE-9015-C407F5670279}" type="sibTrans" cxnId="{36475266-EC10-484B-9789-7FC571DE77A5}">
      <dgm:prSet/>
      <dgm:spPr/>
      <dgm:t>
        <a:bodyPr/>
        <a:lstStyle/>
        <a:p>
          <a:endParaRPr lang="en-US"/>
        </a:p>
      </dgm:t>
    </dgm:pt>
    <dgm:pt modelId="{9561FEDB-802E-418C-8FE3-14FA78C67B5F}" type="pres">
      <dgm:prSet presAssocID="{A00E1FCC-C2A5-4994-8B9F-E5FE13F620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91A4AB-D923-43C0-ACA7-F5CD60A0F8B4}" type="pres">
      <dgm:prSet presAssocID="{1E9133BA-DFCC-4D36-BB82-2C542AE52E4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C7406-2F6F-4F7A-B846-1776CAFE4D7F}" type="pres">
      <dgm:prSet presAssocID="{7E021790-8474-4457-B23B-14FD8B51A016}" presName="sibTrans" presStyleCnt="0"/>
      <dgm:spPr/>
    </dgm:pt>
    <dgm:pt modelId="{8BDCAAF1-2E44-422C-8384-0D1BCC1E6E4C}" type="pres">
      <dgm:prSet presAssocID="{F673C4F7-547F-4810-87ED-1FEA00F59941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D5112-1368-4B5A-8ED9-260959604040}" type="pres">
      <dgm:prSet presAssocID="{135D34BF-F8F5-4989-BACE-8D891B68F91F}" presName="sibTrans" presStyleCnt="0"/>
      <dgm:spPr/>
    </dgm:pt>
    <dgm:pt modelId="{DC67AC8A-5159-4663-93D7-D30CC59E4248}" type="pres">
      <dgm:prSet presAssocID="{8AB3CEF0-871B-49EE-9FAD-26071CB89CBF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E7122-F8E7-457F-A5BF-DFCF3298CD3A}" type="pres">
      <dgm:prSet presAssocID="{0C3CBA61-0727-451D-BC4A-8154E7C261A0}" presName="sibTrans" presStyleCnt="0"/>
      <dgm:spPr/>
    </dgm:pt>
    <dgm:pt modelId="{5D86D835-F4F5-442E-8569-5A6EC900BC21}" type="pres">
      <dgm:prSet presAssocID="{7779EFE6-A164-42B9-8631-9E5290DD226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D6A41-E252-4E1B-A90A-AA95FCD49AC6}" type="pres">
      <dgm:prSet presAssocID="{357629F9-85BB-4038-A718-9F6697A58CF6}" presName="sibTrans" presStyleCnt="0"/>
      <dgm:spPr/>
    </dgm:pt>
    <dgm:pt modelId="{3193A254-5BDB-4030-8A15-CFC798590926}" type="pres">
      <dgm:prSet presAssocID="{7E048FEC-3020-42E4-9D51-118D998FEB2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F3148-A6FA-4F62-BD7A-256CD3600DE5}" type="pres">
      <dgm:prSet presAssocID="{309FE819-5BC9-4290-97DC-02CF32D861C4}" presName="sibTrans" presStyleCnt="0"/>
      <dgm:spPr/>
    </dgm:pt>
    <dgm:pt modelId="{5E2DA77F-90E6-4516-9C7B-C3ADA20B5B5C}" type="pres">
      <dgm:prSet presAssocID="{FF2E79E1-B208-47CC-BCB8-21CFD5A9E3B0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784D1-D471-44D9-A516-3B0F6EF22A4B}" type="pres">
      <dgm:prSet presAssocID="{2F6B0DA4-2679-4DBD-804D-6EDFC35DD6D5}" presName="sibTrans" presStyleCnt="0"/>
      <dgm:spPr/>
    </dgm:pt>
    <dgm:pt modelId="{FE76809E-C53C-43EF-97F2-640CA8CCE6C0}" type="pres">
      <dgm:prSet presAssocID="{7D60192C-6B63-43F6-A683-983FE35845BD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F2DFA-DB31-4605-82C2-513084B78D7F}" type="pres">
      <dgm:prSet presAssocID="{B3582159-113E-41E9-820D-3D52158D092A}" presName="sibTrans" presStyleCnt="0"/>
      <dgm:spPr/>
    </dgm:pt>
    <dgm:pt modelId="{8684865A-D3FD-4F52-8401-3AFAD10E5223}" type="pres">
      <dgm:prSet presAssocID="{B56BDF21-6FF7-4A43-8235-274EC389EF9F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F0F66-A539-4819-A039-B8BC6FCC4790}" type="pres">
      <dgm:prSet presAssocID="{7F036AA7-CB56-46A8-B4F5-9B17CDCE0DFF}" presName="sibTrans" presStyleCnt="0"/>
      <dgm:spPr/>
    </dgm:pt>
    <dgm:pt modelId="{FF3F8413-502D-4930-A866-75053E1B1694}" type="pres">
      <dgm:prSet presAssocID="{6FF81287-EB1A-44E0-921B-3CDF3E0320E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C2993-CBD4-44F7-AD17-46CC72D069A5}" type="pres">
      <dgm:prSet presAssocID="{D106651E-5686-45F2-9424-F928B27DAE42}" presName="sibTrans" presStyleCnt="0"/>
      <dgm:spPr/>
    </dgm:pt>
    <dgm:pt modelId="{3E82469D-9027-4751-AF68-3A6F8DC4913F}" type="pres">
      <dgm:prSet presAssocID="{38FB9B19-671C-4A16-ACFE-44AE9066DFFA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FCD325-B876-4621-AF3B-9FFBFE4C5AC1}" type="presOf" srcId="{38FB9B19-671C-4A16-ACFE-44AE9066DFFA}" destId="{3E82469D-9027-4751-AF68-3A6F8DC4913F}" srcOrd="0" destOrd="0" presId="urn:microsoft.com/office/officeart/2005/8/layout/default"/>
    <dgm:cxn modelId="{4CE3E45D-54EA-479E-95FF-8CC7C1A46221}" srcId="{A00E1FCC-C2A5-4994-8B9F-E5FE13F6202E}" destId="{7D60192C-6B63-43F6-A683-983FE35845BD}" srcOrd="6" destOrd="0" parTransId="{DDE617B9-CE94-45BA-8C55-A54FF5A66610}" sibTransId="{B3582159-113E-41E9-820D-3D52158D092A}"/>
    <dgm:cxn modelId="{36475266-EC10-484B-9789-7FC571DE77A5}" srcId="{A00E1FCC-C2A5-4994-8B9F-E5FE13F6202E}" destId="{38FB9B19-671C-4A16-ACFE-44AE9066DFFA}" srcOrd="9" destOrd="0" parTransId="{D592F6C5-F8C7-447A-9696-42E639679576}" sibTransId="{0ECCEAE2-E1DC-4BCE-9015-C407F5670279}"/>
    <dgm:cxn modelId="{E7542148-52A7-4F03-BE01-FF10EDCB7385}" type="presOf" srcId="{8AB3CEF0-871B-49EE-9FAD-26071CB89CBF}" destId="{DC67AC8A-5159-4663-93D7-D30CC59E4248}" srcOrd="0" destOrd="0" presId="urn:microsoft.com/office/officeart/2005/8/layout/default"/>
    <dgm:cxn modelId="{684B07CF-E2A1-46B3-B1B5-26C9F0FA5653}" type="presOf" srcId="{1E9133BA-DFCC-4D36-BB82-2C542AE52E4F}" destId="{3791A4AB-D923-43C0-ACA7-F5CD60A0F8B4}" srcOrd="0" destOrd="0" presId="urn:microsoft.com/office/officeart/2005/8/layout/default"/>
    <dgm:cxn modelId="{91E5A749-A484-4634-B2E2-2A2CE1EA9AD4}" srcId="{A00E1FCC-C2A5-4994-8B9F-E5FE13F6202E}" destId="{1E9133BA-DFCC-4D36-BB82-2C542AE52E4F}" srcOrd="0" destOrd="0" parTransId="{FDB68357-C155-438B-BB84-710DC2122C97}" sibTransId="{7E021790-8474-4457-B23B-14FD8B51A016}"/>
    <dgm:cxn modelId="{2B0488BB-26AF-415D-82EA-89B15E298A05}" srcId="{A00E1FCC-C2A5-4994-8B9F-E5FE13F6202E}" destId="{F673C4F7-547F-4810-87ED-1FEA00F59941}" srcOrd="1" destOrd="0" parTransId="{9B13331E-23FC-4CA9-8AF0-43507302333F}" sibTransId="{135D34BF-F8F5-4989-BACE-8D891B68F91F}"/>
    <dgm:cxn modelId="{410F01D5-6F36-4542-A7A9-7C69FDA724E6}" type="presOf" srcId="{FF2E79E1-B208-47CC-BCB8-21CFD5A9E3B0}" destId="{5E2DA77F-90E6-4516-9C7B-C3ADA20B5B5C}" srcOrd="0" destOrd="0" presId="urn:microsoft.com/office/officeart/2005/8/layout/default"/>
    <dgm:cxn modelId="{013E0BE6-46A8-424F-80AA-4257C8A634FC}" srcId="{A00E1FCC-C2A5-4994-8B9F-E5FE13F6202E}" destId="{7779EFE6-A164-42B9-8631-9E5290DD2267}" srcOrd="3" destOrd="0" parTransId="{8136F2A9-DB75-4C5E-9255-7C2E76BFFF01}" sibTransId="{357629F9-85BB-4038-A718-9F6697A58CF6}"/>
    <dgm:cxn modelId="{C1DD8D99-CC53-4CD6-B033-586953F57CDF}" type="presOf" srcId="{7E048FEC-3020-42E4-9D51-118D998FEB21}" destId="{3193A254-5BDB-4030-8A15-CFC798590926}" srcOrd="0" destOrd="0" presId="urn:microsoft.com/office/officeart/2005/8/layout/default"/>
    <dgm:cxn modelId="{B52C2AAB-955C-414D-AD5B-99DB6654AA6E}" srcId="{A00E1FCC-C2A5-4994-8B9F-E5FE13F6202E}" destId="{B56BDF21-6FF7-4A43-8235-274EC389EF9F}" srcOrd="7" destOrd="0" parTransId="{C8B97371-383F-4EAA-A6BA-2C857312F04C}" sibTransId="{7F036AA7-CB56-46A8-B4F5-9B17CDCE0DFF}"/>
    <dgm:cxn modelId="{FDA93CF2-C903-4B79-9072-F73288551FA9}" type="presOf" srcId="{B56BDF21-6FF7-4A43-8235-274EC389EF9F}" destId="{8684865A-D3FD-4F52-8401-3AFAD10E5223}" srcOrd="0" destOrd="0" presId="urn:microsoft.com/office/officeart/2005/8/layout/default"/>
    <dgm:cxn modelId="{CFD201D5-DEDF-42E8-843B-BB157774BAD7}" type="presOf" srcId="{7779EFE6-A164-42B9-8631-9E5290DD2267}" destId="{5D86D835-F4F5-442E-8569-5A6EC900BC21}" srcOrd="0" destOrd="0" presId="urn:microsoft.com/office/officeart/2005/8/layout/default"/>
    <dgm:cxn modelId="{D78B74CB-0C2D-4795-8D56-0985407903E7}" type="presOf" srcId="{6FF81287-EB1A-44E0-921B-3CDF3E0320E3}" destId="{FF3F8413-502D-4930-A866-75053E1B1694}" srcOrd="0" destOrd="0" presId="urn:microsoft.com/office/officeart/2005/8/layout/default"/>
    <dgm:cxn modelId="{917CE013-D336-4A9D-94FB-D220D58CD3A6}" srcId="{A00E1FCC-C2A5-4994-8B9F-E5FE13F6202E}" destId="{8AB3CEF0-871B-49EE-9FAD-26071CB89CBF}" srcOrd="2" destOrd="0" parTransId="{EA243432-11D7-4E68-ACC9-DBB812F34A77}" sibTransId="{0C3CBA61-0727-451D-BC4A-8154E7C261A0}"/>
    <dgm:cxn modelId="{65D7672E-0B9C-41D8-9E05-488EB8496FDD}" type="presOf" srcId="{A00E1FCC-C2A5-4994-8B9F-E5FE13F6202E}" destId="{9561FEDB-802E-418C-8FE3-14FA78C67B5F}" srcOrd="0" destOrd="0" presId="urn:microsoft.com/office/officeart/2005/8/layout/default"/>
    <dgm:cxn modelId="{15E89C0F-F640-478A-A70F-D435E1FF8854}" srcId="{A00E1FCC-C2A5-4994-8B9F-E5FE13F6202E}" destId="{6FF81287-EB1A-44E0-921B-3CDF3E0320E3}" srcOrd="8" destOrd="0" parTransId="{13AF7576-A9CB-49BB-8A77-F1BBF9F860C0}" sibTransId="{D106651E-5686-45F2-9424-F928B27DAE42}"/>
    <dgm:cxn modelId="{7F1CC216-B959-4395-8BBC-F9D9C792361B}" srcId="{A00E1FCC-C2A5-4994-8B9F-E5FE13F6202E}" destId="{FF2E79E1-B208-47CC-BCB8-21CFD5A9E3B0}" srcOrd="5" destOrd="0" parTransId="{4680FC96-6F58-41AB-A0CD-864E8FD71E92}" sibTransId="{2F6B0DA4-2679-4DBD-804D-6EDFC35DD6D5}"/>
    <dgm:cxn modelId="{071ABB84-A06C-41A7-B96E-30380743F324}" srcId="{A00E1FCC-C2A5-4994-8B9F-E5FE13F6202E}" destId="{7E048FEC-3020-42E4-9D51-118D998FEB21}" srcOrd="4" destOrd="0" parTransId="{A5618294-2E95-4855-BA15-CC8BCF3C16E8}" sibTransId="{309FE819-5BC9-4290-97DC-02CF32D861C4}"/>
    <dgm:cxn modelId="{6F75DAEA-F41B-44B2-93DB-F877D05E9E9D}" type="presOf" srcId="{F673C4F7-547F-4810-87ED-1FEA00F59941}" destId="{8BDCAAF1-2E44-422C-8384-0D1BCC1E6E4C}" srcOrd="0" destOrd="0" presId="urn:microsoft.com/office/officeart/2005/8/layout/default"/>
    <dgm:cxn modelId="{45129A6F-FD7D-41D3-B49F-8D2D2AD80BEC}" type="presOf" srcId="{7D60192C-6B63-43F6-A683-983FE35845BD}" destId="{FE76809E-C53C-43EF-97F2-640CA8CCE6C0}" srcOrd="0" destOrd="0" presId="urn:microsoft.com/office/officeart/2005/8/layout/default"/>
    <dgm:cxn modelId="{D3973E3D-6D73-44D5-AB24-B6FF786DCACB}" type="presParOf" srcId="{9561FEDB-802E-418C-8FE3-14FA78C67B5F}" destId="{3791A4AB-D923-43C0-ACA7-F5CD60A0F8B4}" srcOrd="0" destOrd="0" presId="urn:microsoft.com/office/officeart/2005/8/layout/default"/>
    <dgm:cxn modelId="{CDC7D804-E640-4264-BBAB-F53D2ED2B220}" type="presParOf" srcId="{9561FEDB-802E-418C-8FE3-14FA78C67B5F}" destId="{CABC7406-2F6F-4F7A-B846-1776CAFE4D7F}" srcOrd="1" destOrd="0" presId="urn:microsoft.com/office/officeart/2005/8/layout/default"/>
    <dgm:cxn modelId="{544D6AAB-AA5E-47B1-84DC-17AD6E4A58F5}" type="presParOf" srcId="{9561FEDB-802E-418C-8FE3-14FA78C67B5F}" destId="{8BDCAAF1-2E44-422C-8384-0D1BCC1E6E4C}" srcOrd="2" destOrd="0" presId="urn:microsoft.com/office/officeart/2005/8/layout/default"/>
    <dgm:cxn modelId="{DFAD8D24-84D0-43F4-A5A6-5B74B126BB7C}" type="presParOf" srcId="{9561FEDB-802E-418C-8FE3-14FA78C67B5F}" destId="{19FD5112-1368-4B5A-8ED9-260959604040}" srcOrd="3" destOrd="0" presId="urn:microsoft.com/office/officeart/2005/8/layout/default"/>
    <dgm:cxn modelId="{A4AE286C-DF5A-4130-B903-E67280443127}" type="presParOf" srcId="{9561FEDB-802E-418C-8FE3-14FA78C67B5F}" destId="{DC67AC8A-5159-4663-93D7-D30CC59E4248}" srcOrd="4" destOrd="0" presId="urn:microsoft.com/office/officeart/2005/8/layout/default"/>
    <dgm:cxn modelId="{C5F08384-B6F2-4E10-97F7-8D1D617EF966}" type="presParOf" srcId="{9561FEDB-802E-418C-8FE3-14FA78C67B5F}" destId="{308E7122-F8E7-457F-A5BF-DFCF3298CD3A}" srcOrd="5" destOrd="0" presId="urn:microsoft.com/office/officeart/2005/8/layout/default"/>
    <dgm:cxn modelId="{0E42BA04-421E-45D5-9000-3D030DD4E60A}" type="presParOf" srcId="{9561FEDB-802E-418C-8FE3-14FA78C67B5F}" destId="{5D86D835-F4F5-442E-8569-5A6EC900BC21}" srcOrd="6" destOrd="0" presId="urn:microsoft.com/office/officeart/2005/8/layout/default"/>
    <dgm:cxn modelId="{802BA2F3-2807-4D0E-8163-5942B1F23C1B}" type="presParOf" srcId="{9561FEDB-802E-418C-8FE3-14FA78C67B5F}" destId="{AA8D6A41-E252-4E1B-A90A-AA95FCD49AC6}" srcOrd="7" destOrd="0" presId="urn:microsoft.com/office/officeart/2005/8/layout/default"/>
    <dgm:cxn modelId="{CE48517E-2D62-45A5-83E3-0EE23E87AD49}" type="presParOf" srcId="{9561FEDB-802E-418C-8FE3-14FA78C67B5F}" destId="{3193A254-5BDB-4030-8A15-CFC798590926}" srcOrd="8" destOrd="0" presId="urn:microsoft.com/office/officeart/2005/8/layout/default"/>
    <dgm:cxn modelId="{68081137-DBC4-49ED-AE37-7A8968FF0F22}" type="presParOf" srcId="{9561FEDB-802E-418C-8FE3-14FA78C67B5F}" destId="{995F3148-A6FA-4F62-BD7A-256CD3600DE5}" srcOrd="9" destOrd="0" presId="urn:microsoft.com/office/officeart/2005/8/layout/default"/>
    <dgm:cxn modelId="{1118DDA7-9B41-4F3F-96EC-4BE66EC1F861}" type="presParOf" srcId="{9561FEDB-802E-418C-8FE3-14FA78C67B5F}" destId="{5E2DA77F-90E6-4516-9C7B-C3ADA20B5B5C}" srcOrd="10" destOrd="0" presId="urn:microsoft.com/office/officeart/2005/8/layout/default"/>
    <dgm:cxn modelId="{A2543F64-93AE-434E-BADD-7E7B858C8C65}" type="presParOf" srcId="{9561FEDB-802E-418C-8FE3-14FA78C67B5F}" destId="{D59784D1-D471-44D9-A516-3B0F6EF22A4B}" srcOrd="11" destOrd="0" presId="urn:microsoft.com/office/officeart/2005/8/layout/default"/>
    <dgm:cxn modelId="{6F6FD078-D37C-48D2-B507-6FF686291951}" type="presParOf" srcId="{9561FEDB-802E-418C-8FE3-14FA78C67B5F}" destId="{FE76809E-C53C-43EF-97F2-640CA8CCE6C0}" srcOrd="12" destOrd="0" presId="urn:microsoft.com/office/officeart/2005/8/layout/default"/>
    <dgm:cxn modelId="{BE006361-CDEF-4093-8C8A-44A857A46AE3}" type="presParOf" srcId="{9561FEDB-802E-418C-8FE3-14FA78C67B5F}" destId="{9A3F2DFA-DB31-4605-82C2-513084B78D7F}" srcOrd="13" destOrd="0" presId="urn:microsoft.com/office/officeart/2005/8/layout/default"/>
    <dgm:cxn modelId="{56C6EE75-21F2-4BCF-A39F-3F0B5F95ACF4}" type="presParOf" srcId="{9561FEDB-802E-418C-8FE3-14FA78C67B5F}" destId="{8684865A-D3FD-4F52-8401-3AFAD10E5223}" srcOrd="14" destOrd="0" presId="urn:microsoft.com/office/officeart/2005/8/layout/default"/>
    <dgm:cxn modelId="{793DA969-66BA-4985-A92E-F2366F5253B6}" type="presParOf" srcId="{9561FEDB-802E-418C-8FE3-14FA78C67B5F}" destId="{E32F0F66-A539-4819-A039-B8BC6FCC4790}" srcOrd="15" destOrd="0" presId="urn:microsoft.com/office/officeart/2005/8/layout/default"/>
    <dgm:cxn modelId="{82721510-5F47-4792-82C3-1CC53A9C4509}" type="presParOf" srcId="{9561FEDB-802E-418C-8FE3-14FA78C67B5F}" destId="{FF3F8413-502D-4930-A866-75053E1B1694}" srcOrd="16" destOrd="0" presId="urn:microsoft.com/office/officeart/2005/8/layout/default"/>
    <dgm:cxn modelId="{706FAD87-F0D8-4060-A4A3-75FDE8D19375}" type="presParOf" srcId="{9561FEDB-802E-418C-8FE3-14FA78C67B5F}" destId="{437C2993-CBD4-44F7-AD17-46CC72D069A5}" srcOrd="17" destOrd="0" presId="urn:microsoft.com/office/officeart/2005/8/layout/default"/>
    <dgm:cxn modelId="{ADA24AD9-9482-4EE5-A93D-C013F29C1633}" type="presParOf" srcId="{9561FEDB-802E-418C-8FE3-14FA78C67B5F}" destId="{3E82469D-9027-4751-AF68-3A6F8DC4913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625C55-DF20-4198-B7D2-EB84A6040C21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771E3D4B-F2B4-434F-88F0-3E9C60E18A71}">
      <dgm:prSet phldrT="[Text]" custT="1"/>
      <dgm:spPr/>
      <dgm:t>
        <a:bodyPr/>
        <a:lstStyle/>
        <a:p>
          <a:r>
            <a:rPr lang="en-US" sz="1400" b="1" dirty="0">
              <a:solidFill>
                <a:sysClr val="windowText" lastClr="000000"/>
              </a:solidFill>
            </a:rPr>
            <a:t>1999-2011</a:t>
          </a:r>
        </a:p>
        <a:p>
          <a:r>
            <a:rPr lang="en-US" sz="1400" b="1" dirty="0">
              <a:solidFill>
                <a:schemeClr val="bg1"/>
              </a:solidFill>
            </a:rPr>
            <a:t>Acquisition-Driven Growth</a:t>
          </a:r>
        </a:p>
      </dgm:t>
    </dgm:pt>
    <dgm:pt modelId="{23A69B0F-1E59-432D-A17A-80B94109146A}" type="parTrans" cxnId="{449EFE1A-4B2D-443D-98A7-08DEC7D0870E}">
      <dgm:prSet/>
      <dgm:spPr/>
      <dgm:t>
        <a:bodyPr/>
        <a:lstStyle/>
        <a:p>
          <a:endParaRPr lang="en-US"/>
        </a:p>
      </dgm:t>
    </dgm:pt>
    <dgm:pt modelId="{A7C2D52E-E999-4F02-8CAF-87338FA703F5}" type="sibTrans" cxnId="{449EFE1A-4B2D-443D-98A7-08DEC7D0870E}">
      <dgm:prSet/>
      <dgm:spPr/>
      <dgm:t>
        <a:bodyPr/>
        <a:lstStyle/>
        <a:p>
          <a:endParaRPr lang="en-US"/>
        </a:p>
      </dgm:t>
    </dgm:pt>
    <dgm:pt modelId="{BA6CA17E-D245-4ABC-A27E-50548938EFA9}">
      <dgm:prSet phldrT="[Text]" custT="1"/>
      <dgm:spPr/>
      <dgm:t>
        <a:bodyPr/>
        <a:lstStyle/>
        <a:p>
          <a:r>
            <a:rPr lang="en-US" sz="1400" b="1" dirty="0">
              <a:solidFill>
                <a:sysClr val="windowText" lastClr="000000"/>
              </a:solidFill>
            </a:rPr>
            <a:t>2012-2015</a:t>
          </a:r>
        </a:p>
        <a:p>
          <a:r>
            <a:rPr lang="en-US" sz="1400" b="1" dirty="0">
              <a:solidFill>
                <a:schemeClr val="bg1"/>
              </a:solidFill>
            </a:rPr>
            <a:t>Closing the Gap</a:t>
          </a:r>
        </a:p>
      </dgm:t>
    </dgm:pt>
    <dgm:pt modelId="{946E274C-898E-44F6-8E9D-431EABE9EB50}" type="parTrans" cxnId="{2B03BD57-1218-4A5A-9E29-085B9DA5477E}">
      <dgm:prSet/>
      <dgm:spPr/>
      <dgm:t>
        <a:bodyPr/>
        <a:lstStyle/>
        <a:p>
          <a:endParaRPr lang="en-US"/>
        </a:p>
      </dgm:t>
    </dgm:pt>
    <dgm:pt modelId="{B5E33EF1-DD30-4179-B08B-09E82D0FFA68}" type="sibTrans" cxnId="{2B03BD57-1218-4A5A-9E29-085B9DA5477E}">
      <dgm:prSet/>
      <dgm:spPr/>
      <dgm:t>
        <a:bodyPr/>
        <a:lstStyle/>
        <a:p>
          <a:endParaRPr lang="en-US"/>
        </a:p>
      </dgm:t>
    </dgm:pt>
    <dgm:pt modelId="{F52AF7BC-F542-4F6F-A8D0-9A4EFE460188}">
      <dgm:prSet phldrT="[Text]" custT="1"/>
      <dgm:spPr/>
      <dgm:t>
        <a:bodyPr/>
        <a:lstStyle/>
        <a:p>
          <a:r>
            <a:rPr lang="en-US" sz="1400" b="1" dirty="0">
              <a:solidFill>
                <a:sysClr val="windowText" lastClr="000000"/>
              </a:solidFill>
            </a:rPr>
            <a:t>2016-2018</a:t>
          </a:r>
        </a:p>
        <a:p>
          <a:r>
            <a:rPr lang="en-US" sz="1400" b="1" dirty="0">
              <a:solidFill>
                <a:schemeClr val="bg1"/>
              </a:solidFill>
            </a:rPr>
            <a:t>Improved Performance</a:t>
          </a:r>
        </a:p>
      </dgm:t>
    </dgm:pt>
    <dgm:pt modelId="{AAEFEBA6-A44F-4E75-9DBD-2951A3EEC35E}" type="parTrans" cxnId="{49C4B010-E4F3-4546-8718-4A6322DDD2DE}">
      <dgm:prSet/>
      <dgm:spPr/>
      <dgm:t>
        <a:bodyPr/>
        <a:lstStyle/>
        <a:p>
          <a:endParaRPr lang="en-US"/>
        </a:p>
      </dgm:t>
    </dgm:pt>
    <dgm:pt modelId="{7B796219-86F4-42E1-868C-D112160F7405}" type="sibTrans" cxnId="{49C4B010-E4F3-4546-8718-4A6322DDD2DE}">
      <dgm:prSet/>
      <dgm:spPr/>
      <dgm:t>
        <a:bodyPr/>
        <a:lstStyle/>
        <a:p>
          <a:endParaRPr lang="en-US"/>
        </a:p>
      </dgm:t>
    </dgm:pt>
    <dgm:pt modelId="{C3E6AD58-8525-4382-8872-908D14A5B31E}">
      <dgm:prSet phldrT="[Text]" custT="1"/>
      <dgm:spPr/>
      <dgm:t>
        <a:bodyPr/>
        <a:lstStyle/>
        <a:p>
          <a:endParaRPr lang="en-US" sz="1200" dirty="0"/>
        </a:p>
        <a:p>
          <a:endParaRPr lang="en-US" sz="1200" dirty="0"/>
        </a:p>
        <a:p>
          <a:r>
            <a:rPr lang="en-US" sz="1400" b="1" dirty="0">
              <a:solidFill>
                <a:sysClr val="windowText" lastClr="000000"/>
              </a:solidFill>
            </a:rPr>
            <a:t>2019 onwards</a:t>
          </a:r>
        </a:p>
        <a:p>
          <a:r>
            <a:rPr lang="en-US" sz="1400" b="1" dirty="0" smtClean="0">
              <a:solidFill>
                <a:schemeClr val="bg1"/>
              </a:solidFill>
            </a:rPr>
            <a:t>Perform </a:t>
          </a:r>
          <a:r>
            <a:rPr lang="en-US" sz="1400" b="1" dirty="0">
              <a:solidFill>
                <a:schemeClr val="bg1"/>
              </a:solidFill>
            </a:rPr>
            <a:t>and Transform</a:t>
          </a:r>
        </a:p>
        <a:p>
          <a:endParaRPr lang="en-US" sz="1200" dirty="0"/>
        </a:p>
        <a:p>
          <a:endParaRPr lang="en-US" sz="1200" dirty="0"/>
        </a:p>
      </dgm:t>
    </dgm:pt>
    <dgm:pt modelId="{8E39CD4A-9C3B-4DA7-A101-B56A886F189D}" type="parTrans" cxnId="{79ECA064-5ACD-4ED8-8366-F9F77D8E1126}">
      <dgm:prSet/>
      <dgm:spPr/>
      <dgm:t>
        <a:bodyPr/>
        <a:lstStyle/>
        <a:p>
          <a:endParaRPr lang="en-US"/>
        </a:p>
      </dgm:t>
    </dgm:pt>
    <dgm:pt modelId="{C9B37A6A-8927-4187-9640-BEC6DD72EE70}" type="sibTrans" cxnId="{79ECA064-5ACD-4ED8-8366-F9F77D8E1126}">
      <dgm:prSet/>
      <dgm:spPr/>
      <dgm:t>
        <a:bodyPr/>
        <a:lstStyle/>
        <a:p>
          <a:endParaRPr lang="en-US"/>
        </a:p>
      </dgm:t>
    </dgm:pt>
    <dgm:pt modelId="{3BE0C165-345B-4262-8AE5-5453FDFE128C}" type="pres">
      <dgm:prSet presAssocID="{2E625C55-DF20-4198-B7D2-EB84A6040C21}" presName="Name0" presStyleCnt="0">
        <dgm:presLayoutVars>
          <dgm:dir/>
          <dgm:resizeHandles val="exact"/>
        </dgm:presLayoutVars>
      </dgm:prSet>
      <dgm:spPr/>
    </dgm:pt>
    <dgm:pt modelId="{0C424811-FF27-42ED-82F3-81459F99BCC0}" type="pres">
      <dgm:prSet presAssocID="{771E3D4B-F2B4-434F-88F0-3E9C60E18A71}" presName="parTxOnly" presStyleLbl="node1" presStyleIdx="0" presStyleCnt="4" custLinFactNeighborX="-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5CCEA-34C4-45A2-B01E-99D83D6968BC}" type="pres">
      <dgm:prSet presAssocID="{A7C2D52E-E999-4F02-8CAF-87338FA703F5}" presName="parSpace" presStyleCnt="0"/>
      <dgm:spPr/>
    </dgm:pt>
    <dgm:pt modelId="{B127218F-36DB-4A26-AF2E-24EE653A7D8B}" type="pres">
      <dgm:prSet presAssocID="{BA6CA17E-D245-4ABC-A27E-50548938EFA9}" presName="parTxOnly" presStyleLbl="node1" presStyleIdx="1" presStyleCnt="4" custLinFactNeighborX="-8206" custLinFactNeighborY="4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440E6-CBAE-4A66-9856-D7F482D86D57}" type="pres">
      <dgm:prSet presAssocID="{B5E33EF1-DD30-4179-B08B-09E82D0FFA68}" presName="parSpace" presStyleCnt="0"/>
      <dgm:spPr/>
    </dgm:pt>
    <dgm:pt modelId="{455C7E1D-66FD-462C-BC17-05BFFEEE5315}" type="pres">
      <dgm:prSet presAssocID="{F52AF7BC-F542-4F6F-A8D0-9A4EFE460188}" presName="parTxOnly" presStyleLbl="node1" presStyleIdx="2" presStyleCnt="4" custScaleX="96795" custLinFactNeighborX="-16305" custLinFactNeighborY="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E9ECD-6BB9-475B-B6F2-9AF9DE0CA528}" type="pres">
      <dgm:prSet presAssocID="{7B796219-86F4-42E1-868C-D112160F7405}" presName="parSpace" presStyleCnt="0"/>
      <dgm:spPr/>
    </dgm:pt>
    <dgm:pt modelId="{AE6AC7C4-FC09-46F6-919E-4DB66334A2F3}" type="pres">
      <dgm:prSet presAssocID="{C3E6AD58-8525-4382-8872-908D14A5B31E}" presName="parTxOnly" presStyleLbl="node1" presStyleIdx="3" presStyleCnt="4" custScaleX="96795" custLinFactNeighborX="-25490" custLinFactNeighborY="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9EFE1A-4B2D-443D-98A7-08DEC7D0870E}" srcId="{2E625C55-DF20-4198-B7D2-EB84A6040C21}" destId="{771E3D4B-F2B4-434F-88F0-3E9C60E18A71}" srcOrd="0" destOrd="0" parTransId="{23A69B0F-1E59-432D-A17A-80B94109146A}" sibTransId="{A7C2D52E-E999-4F02-8CAF-87338FA703F5}"/>
    <dgm:cxn modelId="{E944185B-F2CF-4556-BBE7-5658E86B8A1D}" type="presOf" srcId="{C3E6AD58-8525-4382-8872-908D14A5B31E}" destId="{AE6AC7C4-FC09-46F6-919E-4DB66334A2F3}" srcOrd="0" destOrd="0" presId="urn:microsoft.com/office/officeart/2005/8/layout/hChevron3"/>
    <dgm:cxn modelId="{7473D389-7444-4336-891E-CE0332340677}" type="presOf" srcId="{771E3D4B-F2B4-434F-88F0-3E9C60E18A71}" destId="{0C424811-FF27-42ED-82F3-81459F99BCC0}" srcOrd="0" destOrd="0" presId="urn:microsoft.com/office/officeart/2005/8/layout/hChevron3"/>
    <dgm:cxn modelId="{49C4B010-E4F3-4546-8718-4A6322DDD2DE}" srcId="{2E625C55-DF20-4198-B7D2-EB84A6040C21}" destId="{F52AF7BC-F542-4F6F-A8D0-9A4EFE460188}" srcOrd="2" destOrd="0" parTransId="{AAEFEBA6-A44F-4E75-9DBD-2951A3EEC35E}" sibTransId="{7B796219-86F4-42E1-868C-D112160F7405}"/>
    <dgm:cxn modelId="{64C65924-A0C0-4494-8C14-E21617D3283A}" type="presOf" srcId="{2E625C55-DF20-4198-B7D2-EB84A6040C21}" destId="{3BE0C165-345B-4262-8AE5-5453FDFE128C}" srcOrd="0" destOrd="0" presId="urn:microsoft.com/office/officeart/2005/8/layout/hChevron3"/>
    <dgm:cxn modelId="{2B03BD57-1218-4A5A-9E29-085B9DA5477E}" srcId="{2E625C55-DF20-4198-B7D2-EB84A6040C21}" destId="{BA6CA17E-D245-4ABC-A27E-50548938EFA9}" srcOrd="1" destOrd="0" parTransId="{946E274C-898E-44F6-8E9D-431EABE9EB50}" sibTransId="{B5E33EF1-DD30-4179-B08B-09E82D0FFA68}"/>
    <dgm:cxn modelId="{5B283480-73D2-4348-95DF-5DCF89FA6D53}" type="presOf" srcId="{F52AF7BC-F542-4F6F-A8D0-9A4EFE460188}" destId="{455C7E1D-66FD-462C-BC17-05BFFEEE5315}" srcOrd="0" destOrd="0" presId="urn:microsoft.com/office/officeart/2005/8/layout/hChevron3"/>
    <dgm:cxn modelId="{C97217C4-3F73-4951-9460-84D110922519}" type="presOf" srcId="{BA6CA17E-D245-4ABC-A27E-50548938EFA9}" destId="{B127218F-36DB-4A26-AF2E-24EE653A7D8B}" srcOrd="0" destOrd="0" presId="urn:microsoft.com/office/officeart/2005/8/layout/hChevron3"/>
    <dgm:cxn modelId="{79ECA064-5ACD-4ED8-8366-F9F77D8E1126}" srcId="{2E625C55-DF20-4198-B7D2-EB84A6040C21}" destId="{C3E6AD58-8525-4382-8872-908D14A5B31E}" srcOrd="3" destOrd="0" parTransId="{8E39CD4A-9C3B-4DA7-A101-B56A886F189D}" sibTransId="{C9B37A6A-8927-4187-9640-BEC6DD72EE70}"/>
    <dgm:cxn modelId="{EC7B8A9F-30B4-43F3-9B8B-62F378C8F94A}" type="presParOf" srcId="{3BE0C165-345B-4262-8AE5-5453FDFE128C}" destId="{0C424811-FF27-42ED-82F3-81459F99BCC0}" srcOrd="0" destOrd="0" presId="urn:microsoft.com/office/officeart/2005/8/layout/hChevron3"/>
    <dgm:cxn modelId="{09B9BF29-48B4-4FA3-A3CA-1188953BECF0}" type="presParOf" srcId="{3BE0C165-345B-4262-8AE5-5453FDFE128C}" destId="{F645CCEA-34C4-45A2-B01E-99D83D6968BC}" srcOrd="1" destOrd="0" presId="urn:microsoft.com/office/officeart/2005/8/layout/hChevron3"/>
    <dgm:cxn modelId="{26F419D9-8B1E-49CF-A5C4-109E5F21CDD1}" type="presParOf" srcId="{3BE0C165-345B-4262-8AE5-5453FDFE128C}" destId="{B127218F-36DB-4A26-AF2E-24EE653A7D8B}" srcOrd="2" destOrd="0" presId="urn:microsoft.com/office/officeart/2005/8/layout/hChevron3"/>
    <dgm:cxn modelId="{0405E745-1429-4E13-AAC0-E20E302557E7}" type="presParOf" srcId="{3BE0C165-345B-4262-8AE5-5453FDFE128C}" destId="{D57440E6-CBAE-4A66-9856-D7F482D86D57}" srcOrd="3" destOrd="0" presId="urn:microsoft.com/office/officeart/2005/8/layout/hChevron3"/>
    <dgm:cxn modelId="{7E88016F-F492-4DBA-AF1D-E04FF03CD7F1}" type="presParOf" srcId="{3BE0C165-345B-4262-8AE5-5453FDFE128C}" destId="{455C7E1D-66FD-462C-BC17-05BFFEEE5315}" srcOrd="4" destOrd="0" presId="urn:microsoft.com/office/officeart/2005/8/layout/hChevron3"/>
    <dgm:cxn modelId="{0B7BD690-242B-4252-B96D-C5F881E8A325}" type="presParOf" srcId="{3BE0C165-345B-4262-8AE5-5453FDFE128C}" destId="{9A0E9ECD-6BB9-475B-B6F2-9AF9DE0CA528}" srcOrd="5" destOrd="0" presId="urn:microsoft.com/office/officeart/2005/8/layout/hChevron3"/>
    <dgm:cxn modelId="{DE933CF7-B40B-4803-B3D2-A51643070672}" type="presParOf" srcId="{3BE0C165-345B-4262-8AE5-5453FDFE128C}" destId="{AE6AC7C4-FC09-46F6-919E-4DB66334A2F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539F22-DAF2-46CD-B45F-592F7C5CA0F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D3D833-18F0-414D-A655-695BB871D221}">
      <dgm:prSet phldrT="[Text]" custT="1"/>
      <dgm:spPr/>
      <dgm:t>
        <a:bodyPr/>
        <a:lstStyle/>
        <a:p>
          <a:pPr algn="ctr"/>
          <a:r>
            <a:rPr lang="en-US" sz="1400" b="1" dirty="0"/>
            <a:t>Threats of New Entrants</a:t>
          </a:r>
        </a:p>
        <a:p>
          <a:pPr algn="ctr"/>
          <a:r>
            <a:rPr lang="en-US" sz="1400" b="1" dirty="0">
              <a:solidFill>
                <a:sysClr val="windowText" lastClr="000000"/>
              </a:solidFill>
            </a:rPr>
            <a:t>Medium</a:t>
          </a:r>
          <a:endParaRPr lang="en-US" sz="1400" dirty="0">
            <a:solidFill>
              <a:sysClr val="windowText" lastClr="000000"/>
            </a:solidFill>
          </a:endParaRPr>
        </a:p>
      </dgm:t>
    </dgm:pt>
    <dgm:pt modelId="{F2EC99DB-B135-4D61-9C7B-DFBF75FC232C}" type="parTrans" cxnId="{25B4DFA4-89E0-49A8-B0D1-A162CC2AC730}">
      <dgm:prSet/>
      <dgm:spPr/>
      <dgm:t>
        <a:bodyPr/>
        <a:lstStyle/>
        <a:p>
          <a:pPr algn="ctr"/>
          <a:endParaRPr lang="en-US"/>
        </a:p>
      </dgm:t>
    </dgm:pt>
    <dgm:pt modelId="{EE76F25D-15EC-436B-ADD8-6ECBCC83A603}" type="sibTrans" cxnId="{25B4DFA4-89E0-49A8-B0D1-A162CC2AC730}">
      <dgm:prSet/>
      <dgm:spPr/>
      <dgm:t>
        <a:bodyPr/>
        <a:lstStyle/>
        <a:p>
          <a:pPr algn="ctr"/>
          <a:endParaRPr lang="en-US"/>
        </a:p>
      </dgm:t>
    </dgm:pt>
    <dgm:pt modelId="{B2C6626A-C26C-4EAE-828C-3FBFB0E6B7B0}">
      <dgm:prSet phldrT="[Text]" custT="1"/>
      <dgm:spPr/>
      <dgm:t>
        <a:bodyPr/>
        <a:lstStyle/>
        <a:p>
          <a:pPr algn="ctr"/>
          <a:r>
            <a:rPr lang="en-US" sz="1400" b="1" dirty="0"/>
            <a:t>Threat of Substitutes</a:t>
          </a:r>
        </a:p>
        <a:p>
          <a:pPr algn="ctr"/>
          <a:r>
            <a:rPr lang="en-US" sz="1400" b="1" dirty="0">
              <a:solidFill>
                <a:sysClr val="windowText" lastClr="000000"/>
              </a:solidFill>
            </a:rPr>
            <a:t>Low</a:t>
          </a:r>
          <a:endParaRPr lang="en-US" sz="1400" dirty="0">
            <a:solidFill>
              <a:sysClr val="windowText" lastClr="000000"/>
            </a:solidFill>
          </a:endParaRPr>
        </a:p>
      </dgm:t>
    </dgm:pt>
    <dgm:pt modelId="{E5B97D0F-462F-40EF-844B-94712BEF66A6}" type="parTrans" cxnId="{D108F4E9-F72E-4F96-90FA-D5E6825505FC}">
      <dgm:prSet/>
      <dgm:spPr/>
      <dgm:t>
        <a:bodyPr/>
        <a:lstStyle/>
        <a:p>
          <a:pPr algn="ctr"/>
          <a:endParaRPr lang="en-US"/>
        </a:p>
      </dgm:t>
    </dgm:pt>
    <dgm:pt modelId="{9FE76B1E-E0D2-4B8D-966C-3ABA04B2EC9A}" type="sibTrans" cxnId="{D108F4E9-F72E-4F96-90FA-D5E6825505FC}">
      <dgm:prSet/>
      <dgm:spPr/>
      <dgm:t>
        <a:bodyPr/>
        <a:lstStyle/>
        <a:p>
          <a:pPr algn="ctr"/>
          <a:endParaRPr lang="en-US"/>
        </a:p>
      </dgm:t>
    </dgm:pt>
    <dgm:pt modelId="{396B43DA-92CB-408C-B5B8-F1834AD59EB8}">
      <dgm:prSet phldrT="[Text]" custT="1"/>
      <dgm:spPr/>
      <dgm:t>
        <a:bodyPr/>
        <a:lstStyle/>
        <a:p>
          <a:pPr algn="ctr"/>
          <a:r>
            <a:rPr lang="en-US" sz="1400" b="1" dirty="0"/>
            <a:t>Bargaining Power of Suppliers</a:t>
          </a:r>
        </a:p>
        <a:p>
          <a:pPr algn="ctr"/>
          <a:r>
            <a:rPr lang="en-US" sz="1400" b="1" dirty="0">
              <a:solidFill>
                <a:sysClr val="windowText" lastClr="000000"/>
              </a:solidFill>
            </a:rPr>
            <a:t>Medium</a:t>
          </a:r>
          <a:endParaRPr lang="en-US" sz="1400" dirty="0">
            <a:solidFill>
              <a:sysClr val="windowText" lastClr="000000"/>
            </a:solidFill>
          </a:endParaRPr>
        </a:p>
      </dgm:t>
    </dgm:pt>
    <dgm:pt modelId="{3F51F4AE-1DFC-4C92-A372-453415561A01}" type="parTrans" cxnId="{A001D502-76CA-4F88-8361-334FB237BCC2}">
      <dgm:prSet/>
      <dgm:spPr/>
      <dgm:t>
        <a:bodyPr/>
        <a:lstStyle/>
        <a:p>
          <a:pPr algn="ctr"/>
          <a:endParaRPr lang="en-US"/>
        </a:p>
      </dgm:t>
    </dgm:pt>
    <dgm:pt modelId="{1E385985-6A5D-45A1-824F-CB598DFB49DC}" type="sibTrans" cxnId="{A001D502-76CA-4F88-8361-334FB237BCC2}">
      <dgm:prSet/>
      <dgm:spPr/>
      <dgm:t>
        <a:bodyPr/>
        <a:lstStyle/>
        <a:p>
          <a:pPr algn="ctr"/>
          <a:endParaRPr lang="en-US"/>
        </a:p>
      </dgm:t>
    </dgm:pt>
    <dgm:pt modelId="{37117708-4B14-452B-BDED-F7F27E8D866A}">
      <dgm:prSet phldrT="[Text]" custT="1"/>
      <dgm:spPr/>
      <dgm:t>
        <a:bodyPr/>
        <a:lstStyle/>
        <a:p>
          <a:pPr algn="ctr"/>
          <a:r>
            <a:rPr lang="en-US" sz="1400" b="1" dirty="0"/>
            <a:t>Bargaining Power of Buyer</a:t>
          </a:r>
        </a:p>
        <a:p>
          <a:pPr algn="ctr"/>
          <a:r>
            <a:rPr lang="en-US" sz="1400" b="1" dirty="0">
              <a:solidFill>
                <a:sysClr val="windowText" lastClr="000000"/>
              </a:solidFill>
            </a:rPr>
            <a:t>Medium</a:t>
          </a:r>
          <a:endParaRPr lang="en-US" sz="1400" dirty="0">
            <a:solidFill>
              <a:sysClr val="windowText" lastClr="000000"/>
            </a:solidFill>
          </a:endParaRPr>
        </a:p>
      </dgm:t>
    </dgm:pt>
    <dgm:pt modelId="{90C6BD3F-96D6-4E17-8657-A9A75C0D0803}" type="parTrans" cxnId="{1F77CA97-804A-4E85-96AA-27B7EE66CDD6}">
      <dgm:prSet/>
      <dgm:spPr/>
      <dgm:t>
        <a:bodyPr/>
        <a:lstStyle/>
        <a:p>
          <a:pPr algn="ctr"/>
          <a:endParaRPr lang="en-US"/>
        </a:p>
      </dgm:t>
    </dgm:pt>
    <dgm:pt modelId="{7AB93AF3-61B6-403E-8ABB-A37F6945A3A1}" type="sibTrans" cxnId="{1F77CA97-804A-4E85-96AA-27B7EE66CDD6}">
      <dgm:prSet/>
      <dgm:spPr/>
      <dgm:t>
        <a:bodyPr/>
        <a:lstStyle/>
        <a:p>
          <a:pPr algn="ctr"/>
          <a:endParaRPr lang="en-US"/>
        </a:p>
      </dgm:t>
    </dgm:pt>
    <dgm:pt modelId="{91E50F5D-BC6F-487A-8004-BCC510AD524F}">
      <dgm:prSet phldrT="[Text]" custT="1"/>
      <dgm:spPr/>
      <dgm:t>
        <a:bodyPr/>
        <a:lstStyle/>
        <a:p>
          <a:pPr algn="ctr"/>
          <a:r>
            <a:rPr lang="en-US" sz="1400" b="1" dirty="0"/>
            <a:t>Competitive Rivalry</a:t>
          </a:r>
        </a:p>
        <a:p>
          <a:pPr algn="ctr"/>
          <a:r>
            <a:rPr lang="en-US" sz="1400" b="1" dirty="0">
              <a:solidFill>
                <a:sysClr val="windowText" lastClr="000000"/>
              </a:solidFill>
            </a:rPr>
            <a:t>High</a:t>
          </a:r>
          <a:endParaRPr lang="en-US" sz="1400" dirty="0">
            <a:solidFill>
              <a:sysClr val="windowText" lastClr="000000"/>
            </a:solidFill>
          </a:endParaRPr>
        </a:p>
      </dgm:t>
    </dgm:pt>
    <dgm:pt modelId="{D87E99F5-317F-4615-BCB4-EC05B5A48F1A}" type="sibTrans" cxnId="{4B47B005-DDF9-42F4-B1F1-B7265F5DF4B7}">
      <dgm:prSet/>
      <dgm:spPr/>
      <dgm:t>
        <a:bodyPr/>
        <a:lstStyle/>
        <a:p>
          <a:pPr algn="ctr"/>
          <a:endParaRPr lang="en-US"/>
        </a:p>
      </dgm:t>
    </dgm:pt>
    <dgm:pt modelId="{51B03005-5DE1-4148-B697-C17AA0701F7B}" type="parTrans" cxnId="{4B47B005-DDF9-42F4-B1F1-B7265F5DF4B7}">
      <dgm:prSet/>
      <dgm:spPr/>
      <dgm:t>
        <a:bodyPr/>
        <a:lstStyle/>
        <a:p>
          <a:pPr algn="ctr"/>
          <a:endParaRPr lang="en-US"/>
        </a:p>
      </dgm:t>
    </dgm:pt>
    <dgm:pt modelId="{7A91BE02-CE4D-4E43-AFF8-F676263BED64}" type="pres">
      <dgm:prSet presAssocID="{B4539F22-DAF2-46CD-B45F-592F7C5CA0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DD679A-AC4D-451C-9A32-E18AFCF8C74B}" type="pres">
      <dgm:prSet presAssocID="{91E50F5D-BC6F-487A-8004-BCC510AD52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DCB10-3620-4D34-AF2D-D4B207307063}" type="pres">
      <dgm:prSet presAssocID="{D87E99F5-317F-4615-BCB4-EC05B5A48F1A}" presName="sibTrans" presStyleCnt="0"/>
      <dgm:spPr/>
    </dgm:pt>
    <dgm:pt modelId="{67CA0C0E-9D4B-4A62-AA4A-1F2BDE02883F}" type="pres">
      <dgm:prSet presAssocID="{6ED3D833-18F0-414D-A655-695BB871D22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C24F5-846D-43A1-AF5B-7EA1BA57A5FC}" type="pres">
      <dgm:prSet presAssocID="{EE76F25D-15EC-436B-ADD8-6ECBCC83A603}" presName="sibTrans" presStyleCnt="0"/>
      <dgm:spPr/>
    </dgm:pt>
    <dgm:pt modelId="{971CF42D-6343-4B62-94C6-5C4E7F9AC219}" type="pres">
      <dgm:prSet presAssocID="{B2C6626A-C26C-4EAE-828C-3FBFB0E6B7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46A60-59EF-4581-800B-E1D5FAA4D9BF}" type="pres">
      <dgm:prSet presAssocID="{9FE76B1E-E0D2-4B8D-966C-3ABA04B2EC9A}" presName="sibTrans" presStyleCnt="0"/>
      <dgm:spPr/>
    </dgm:pt>
    <dgm:pt modelId="{65E6CE19-4B47-4AC3-BD76-C6BCE6B36A7D}" type="pres">
      <dgm:prSet presAssocID="{396B43DA-92CB-408C-B5B8-F1834AD59EB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66E50-7F54-4F4D-B91B-63AEDDAA4661}" type="pres">
      <dgm:prSet presAssocID="{1E385985-6A5D-45A1-824F-CB598DFB49DC}" presName="sibTrans" presStyleCnt="0"/>
      <dgm:spPr/>
    </dgm:pt>
    <dgm:pt modelId="{47C7CF6F-22E3-4B43-9FA3-345FFAF5AEED}" type="pres">
      <dgm:prSet presAssocID="{37117708-4B14-452B-BDED-F7F27E8D86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9C006-96DB-476F-8A0B-7A04539AED95}" type="presOf" srcId="{396B43DA-92CB-408C-B5B8-F1834AD59EB8}" destId="{65E6CE19-4B47-4AC3-BD76-C6BCE6B36A7D}" srcOrd="0" destOrd="0" presId="urn:microsoft.com/office/officeart/2005/8/layout/default"/>
    <dgm:cxn modelId="{A8AE7E32-F91E-4546-BCD1-283B107F2B09}" type="presOf" srcId="{B4539F22-DAF2-46CD-B45F-592F7C5CA0F5}" destId="{7A91BE02-CE4D-4E43-AFF8-F676263BED64}" srcOrd="0" destOrd="0" presId="urn:microsoft.com/office/officeart/2005/8/layout/default"/>
    <dgm:cxn modelId="{25B4DFA4-89E0-49A8-B0D1-A162CC2AC730}" srcId="{B4539F22-DAF2-46CD-B45F-592F7C5CA0F5}" destId="{6ED3D833-18F0-414D-A655-695BB871D221}" srcOrd="1" destOrd="0" parTransId="{F2EC99DB-B135-4D61-9C7B-DFBF75FC232C}" sibTransId="{EE76F25D-15EC-436B-ADD8-6ECBCC83A603}"/>
    <dgm:cxn modelId="{1F77CA97-804A-4E85-96AA-27B7EE66CDD6}" srcId="{B4539F22-DAF2-46CD-B45F-592F7C5CA0F5}" destId="{37117708-4B14-452B-BDED-F7F27E8D866A}" srcOrd="4" destOrd="0" parTransId="{90C6BD3F-96D6-4E17-8657-A9A75C0D0803}" sibTransId="{7AB93AF3-61B6-403E-8ABB-A37F6945A3A1}"/>
    <dgm:cxn modelId="{30FD8806-7D14-4DB7-BBC8-93FEB02A4C94}" type="presOf" srcId="{B2C6626A-C26C-4EAE-828C-3FBFB0E6B7B0}" destId="{971CF42D-6343-4B62-94C6-5C4E7F9AC219}" srcOrd="0" destOrd="0" presId="urn:microsoft.com/office/officeart/2005/8/layout/default"/>
    <dgm:cxn modelId="{D7C67310-506A-4E9C-9D19-1FB4DA8D390B}" type="presOf" srcId="{37117708-4B14-452B-BDED-F7F27E8D866A}" destId="{47C7CF6F-22E3-4B43-9FA3-345FFAF5AEED}" srcOrd="0" destOrd="0" presId="urn:microsoft.com/office/officeart/2005/8/layout/default"/>
    <dgm:cxn modelId="{A001D502-76CA-4F88-8361-334FB237BCC2}" srcId="{B4539F22-DAF2-46CD-B45F-592F7C5CA0F5}" destId="{396B43DA-92CB-408C-B5B8-F1834AD59EB8}" srcOrd="3" destOrd="0" parTransId="{3F51F4AE-1DFC-4C92-A372-453415561A01}" sibTransId="{1E385985-6A5D-45A1-824F-CB598DFB49DC}"/>
    <dgm:cxn modelId="{4B47B005-DDF9-42F4-B1F1-B7265F5DF4B7}" srcId="{B4539F22-DAF2-46CD-B45F-592F7C5CA0F5}" destId="{91E50F5D-BC6F-487A-8004-BCC510AD524F}" srcOrd="0" destOrd="0" parTransId="{51B03005-5DE1-4148-B697-C17AA0701F7B}" sibTransId="{D87E99F5-317F-4615-BCB4-EC05B5A48F1A}"/>
    <dgm:cxn modelId="{9434CC22-D4F5-4E50-AC46-20764C9A0ADD}" type="presOf" srcId="{6ED3D833-18F0-414D-A655-695BB871D221}" destId="{67CA0C0E-9D4B-4A62-AA4A-1F2BDE02883F}" srcOrd="0" destOrd="0" presId="urn:microsoft.com/office/officeart/2005/8/layout/default"/>
    <dgm:cxn modelId="{D8EC4CE9-25B3-49F4-A15B-599A9712907C}" type="presOf" srcId="{91E50F5D-BC6F-487A-8004-BCC510AD524F}" destId="{B9DD679A-AC4D-451C-9A32-E18AFCF8C74B}" srcOrd="0" destOrd="0" presId="urn:microsoft.com/office/officeart/2005/8/layout/default"/>
    <dgm:cxn modelId="{D108F4E9-F72E-4F96-90FA-D5E6825505FC}" srcId="{B4539F22-DAF2-46CD-B45F-592F7C5CA0F5}" destId="{B2C6626A-C26C-4EAE-828C-3FBFB0E6B7B0}" srcOrd="2" destOrd="0" parTransId="{E5B97D0F-462F-40EF-844B-94712BEF66A6}" sibTransId="{9FE76B1E-E0D2-4B8D-966C-3ABA04B2EC9A}"/>
    <dgm:cxn modelId="{5E209EF4-DD4E-4D5B-964F-F122711E9AC4}" type="presParOf" srcId="{7A91BE02-CE4D-4E43-AFF8-F676263BED64}" destId="{B9DD679A-AC4D-451C-9A32-E18AFCF8C74B}" srcOrd="0" destOrd="0" presId="urn:microsoft.com/office/officeart/2005/8/layout/default"/>
    <dgm:cxn modelId="{D11AFEC7-7598-4664-967D-DCBB41FA9CB7}" type="presParOf" srcId="{7A91BE02-CE4D-4E43-AFF8-F676263BED64}" destId="{2C4DCB10-3620-4D34-AF2D-D4B207307063}" srcOrd="1" destOrd="0" presId="urn:microsoft.com/office/officeart/2005/8/layout/default"/>
    <dgm:cxn modelId="{E5FF9817-06D4-4C52-84FB-52FBA4EE461B}" type="presParOf" srcId="{7A91BE02-CE4D-4E43-AFF8-F676263BED64}" destId="{67CA0C0E-9D4B-4A62-AA4A-1F2BDE02883F}" srcOrd="2" destOrd="0" presId="urn:microsoft.com/office/officeart/2005/8/layout/default"/>
    <dgm:cxn modelId="{E50412E0-AC44-40BE-BE6D-D7C441F067EB}" type="presParOf" srcId="{7A91BE02-CE4D-4E43-AFF8-F676263BED64}" destId="{3DBC24F5-846D-43A1-AF5B-7EA1BA57A5FC}" srcOrd="3" destOrd="0" presId="urn:microsoft.com/office/officeart/2005/8/layout/default"/>
    <dgm:cxn modelId="{46E505EF-D608-472B-BED4-4CA7F9E3B34E}" type="presParOf" srcId="{7A91BE02-CE4D-4E43-AFF8-F676263BED64}" destId="{971CF42D-6343-4B62-94C6-5C4E7F9AC219}" srcOrd="4" destOrd="0" presId="urn:microsoft.com/office/officeart/2005/8/layout/default"/>
    <dgm:cxn modelId="{25F53D3C-1DAE-4B30-B020-5B8D74E6F876}" type="presParOf" srcId="{7A91BE02-CE4D-4E43-AFF8-F676263BED64}" destId="{3CF46A60-59EF-4581-800B-E1D5FAA4D9BF}" srcOrd="5" destOrd="0" presId="urn:microsoft.com/office/officeart/2005/8/layout/default"/>
    <dgm:cxn modelId="{DDFB7B9F-A870-4A47-9ACE-0ACE174A6097}" type="presParOf" srcId="{7A91BE02-CE4D-4E43-AFF8-F676263BED64}" destId="{65E6CE19-4B47-4AC3-BD76-C6BCE6B36A7D}" srcOrd="6" destOrd="0" presId="urn:microsoft.com/office/officeart/2005/8/layout/default"/>
    <dgm:cxn modelId="{51A075BE-511D-4889-B25B-3717E0804FCE}" type="presParOf" srcId="{7A91BE02-CE4D-4E43-AFF8-F676263BED64}" destId="{3F666E50-7F54-4F4D-B91B-63AEDDAA4661}" srcOrd="7" destOrd="0" presId="urn:microsoft.com/office/officeart/2005/8/layout/default"/>
    <dgm:cxn modelId="{EEBF1DC1-0A88-49C8-82E0-E209E121F826}" type="presParOf" srcId="{7A91BE02-CE4D-4E43-AFF8-F676263BED64}" destId="{47C7CF6F-22E3-4B43-9FA3-345FFAF5AEE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6FE8A3-9595-43F9-92F2-3661FF7C4C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977E6-5857-4643-A9AA-9FC3AC4DBD95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Operational Risks</a:t>
          </a:r>
        </a:p>
        <a:p>
          <a:r>
            <a:rPr lang="en-US" sz="1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</a:t>
          </a:r>
          <a:endParaRPr lang="en-US" sz="18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F29F1-7DEA-4077-8A79-D27B60656FF9}" type="parTrans" cxnId="{64E7CC91-EABD-4EA6-ACE5-9859955C2B20}">
      <dgm:prSet/>
      <dgm:spPr/>
      <dgm:t>
        <a:bodyPr/>
        <a:lstStyle/>
        <a:p>
          <a:endParaRPr lang="en-US"/>
        </a:p>
      </dgm:t>
    </dgm:pt>
    <dgm:pt modelId="{010D1A61-B6A2-4C6E-8D4F-28D3B301454A}" type="sibTrans" cxnId="{64E7CC91-EABD-4EA6-ACE5-9859955C2B20}">
      <dgm:prSet/>
      <dgm:spPr/>
      <dgm:t>
        <a:bodyPr/>
        <a:lstStyle/>
        <a:p>
          <a:endParaRPr lang="en-US"/>
        </a:p>
      </dgm:t>
    </dgm:pt>
    <dgm:pt modelId="{C7C35692-499B-499C-9F94-37906E64216D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Customers demand for a sustainable products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2747A-C55F-44B3-AF68-34983E52F979}" type="parTrans" cxnId="{70248C9C-65B4-4B95-B680-C62E4F3078BF}">
      <dgm:prSet/>
      <dgm:spPr/>
      <dgm:t>
        <a:bodyPr/>
        <a:lstStyle/>
        <a:p>
          <a:endParaRPr lang="en-US"/>
        </a:p>
      </dgm:t>
    </dgm:pt>
    <dgm:pt modelId="{DC43ED34-BE17-4D47-8021-4884E5E59CE4}" type="sibTrans" cxnId="{70248C9C-65B4-4B95-B680-C62E4F3078BF}">
      <dgm:prSet/>
      <dgm:spPr/>
      <dgm:t>
        <a:bodyPr/>
        <a:lstStyle/>
        <a:p>
          <a:endParaRPr lang="en-US"/>
        </a:p>
      </dgm:t>
    </dgm:pt>
    <dgm:pt modelId="{E8ACD268-314B-4263-9CF6-697DBE9E5DB0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Risks</a:t>
          </a:r>
        </a:p>
        <a:p>
          <a:r>
            <a:rPr lang="en-US" sz="1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</a:t>
          </a:r>
          <a:endParaRPr lang="en-US" sz="18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DA0468-E156-4C83-A2EB-C3D6ABEFAC46}" type="parTrans" cxnId="{7D4A2A25-947F-4FEC-B1AC-74BA3972DBEB}">
      <dgm:prSet/>
      <dgm:spPr/>
      <dgm:t>
        <a:bodyPr/>
        <a:lstStyle/>
        <a:p>
          <a:endParaRPr lang="en-US"/>
        </a:p>
      </dgm:t>
    </dgm:pt>
    <dgm:pt modelId="{066A7DD4-11F4-4B3E-9C73-8545930C2002}" type="sibTrans" cxnId="{7D4A2A25-947F-4FEC-B1AC-74BA3972DBEB}">
      <dgm:prSet/>
      <dgm:spPr/>
      <dgm:t>
        <a:bodyPr/>
        <a:lstStyle/>
        <a:p>
          <a:endParaRPr lang="en-US"/>
        </a:p>
      </dgm:t>
    </dgm:pt>
    <dgm:pt modelId="{7B638330-ECF8-448F-B1FB-9331AAC1A30A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Credit risk of borrowed money with fixed rate of interest , sales to customers and long-term credit receivable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AED3E3-20BA-4181-A852-043AFC0CA95D}" type="parTrans" cxnId="{6374035F-4186-4D74-A5E3-F4735D41E2EF}">
      <dgm:prSet/>
      <dgm:spPr/>
      <dgm:t>
        <a:bodyPr/>
        <a:lstStyle/>
        <a:p>
          <a:endParaRPr lang="en-US"/>
        </a:p>
      </dgm:t>
    </dgm:pt>
    <dgm:pt modelId="{EF171C86-3AB4-4A54-AA4E-CDA7563DB91F}" type="sibTrans" cxnId="{6374035F-4186-4D74-A5E3-F4735D41E2EF}">
      <dgm:prSet/>
      <dgm:spPr/>
      <dgm:t>
        <a:bodyPr/>
        <a:lstStyle/>
        <a:p>
          <a:endParaRPr lang="en-US"/>
        </a:p>
      </dgm:t>
    </dgm:pt>
    <dgm:pt modelId="{FBD4BC15-3624-494F-9818-55DC7937A29B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Compliance Risks</a:t>
          </a:r>
        </a:p>
        <a:p>
          <a:r>
            <a:rPr lang="en-US" sz="1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MEDIUM</a:t>
          </a:r>
          <a:endParaRPr lang="en-US" sz="18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D94251-E8AB-4481-B776-F4AFD3E7FE44}" type="parTrans" cxnId="{DA8FF68E-380C-4498-A275-234D039800F0}">
      <dgm:prSet/>
      <dgm:spPr/>
      <dgm:t>
        <a:bodyPr/>
        <a:lstStyle/>
        <a:p>
          <a:endParaRPr lang="en-US"/>
        </a:p>
      </dgm:t>
    </dgm:pt>
    <dgm:pt modelId="{DB194F50-1593-4BAA-9CC4-4D2923492210}" type="sibTrans" cxnId="{DA8FF68E-380C-4498-A275-234D039800F0}">
      <dgm:prSet/>
      <dgm:spPr/>
      <dgm:t>
        <a:bodyPr/>
        <a:lstStyle/>
        <a:p>
          <a:endParaRPr lang="en-US"/>
        </a:p>
      </dgm:t>
    </dgm:pt>
    <dgm:pt modelId="{9B57437D-18DC-43FD-9082-32459B9DD7B0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Non-compliance of data protection laws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E33B96-F63B-4289-A093-DB5C0C0C5CE4}" type="parTrans" cxnId="{6D0736EE-0003-43B2-B883-64523784DFF1}">
      <dgm:prSet/>
      <dgm:spPr/>
      <dgm:t>
        <a:bodyPr/>
        <a:lstStyle/>
        <a:p>
          <a:endParaRPr lang="en-US"/>
        </a:p>
      </dgm:t>
    </dgm:pt>
    <dgm:pt modelId="{A45F3A9D-1379-43D3-89AE-B6F4755A85CE}" type="sibTrans" cxnId="{6D0736EE-0003-43B2-B883-64523784DFF1}">
      <dgm:prSet/>
      <dgm:spPr/>
      <dgm:t>
        <a:bodyPr/>
        <a:lstStyle/>
        <a:p>
          <a:endParaRPr lang="en-US"/>
        </a:p>
      </dgm:t>
    </dgm:pt>
    <dgm:pt modelId="{5279F06B-962A-42B9-87CF-928648316CFA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F971B3-AAD4-4DF4-AE77-03C4C5D21575}" type="parTrans" cxnId="{1E49D5ED-DE31-4692-849D-940E4E39AE51}">
      <dgm:prSet/>
      <dgm:spPr/>
      <dgm:t>
        <a:bodyPr/>
        <a:lstStyle/>
        <a:p>
          <a:endParaRPr lang="en-US"/>
        </a:p>
      </dgm:t>
    </dgm:pt>
    <dgm:pt modelId="{FDEC6820-3CAA-4F5B-9411-339409EE763A}" type="sibTrans" cxnId="{1E49D5ED-DE31-4692-849D-940E4E39AE51}">
      <dgm:prSet/>
      <dgm:spPr/>
      <dgm:t>
        <a:bodyPr/>
        <a:lstStyle/>
        <a:p>
          <a:endParaRPr lang="en-US"/>
        </a:p>
      </dgm:t>
    </dgm:pt>
    <dgm:pt modelId="{6E2C7D6E-1AE9-48FB-BF70-F09BAEF665E5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Cyclical and fluctuating demand of its products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7066AA-DA12-46FE-A1D5-B89012DDDD6C}" type="parTrans" cxnId="{8E1A8A3B-60C5-4327-8D14-0019F76C4978}">
      <dgm:prSet/>
      <dgm:spPr/>
      <dgm:t>
        <a:bodyPr/>
        <a:lstStyle/>
        <a:p>
          <a:endParaRPr lang="en-US"/>
        </a:p>
      </dgm:t>
    </dgm:pt>
    <dgm:pt modelId="{84DCC9D5-9447-4794-96BA-BC5FDCE18E4B}" type="sibTrans" cxnId="{8E1A8A3B-60C5-4327-8D14-0019F76C4978}">
      <dgm:prSet/>
      <dgm:spPr/>
      <dgm:t>
        <a:bodyPr/>
        <a:lstStyle/>
        <a:p>
          <a:endParaRPr lang="en-US"/>
        </a:p>
      </dgm:t>
    </dgm:pt>
    <dgm:pt modelId="{8FA40A90-7889-450D-BDB9-6B4D8218A595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Negative impact of the geopolitical instability between USA and China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E950B3-1708-4851-8A64-3ABBD5A05A59}" type="parTrans" cxnId="{1740B260-6D4D-4324-A563-3AAAB1A8879D}">
      <dgm:prSet/>
      <dgm:spPr/>
      <dgm:t>
        <a:bodyPr/>
        <a:lstStyle/>
        <a:p>
          <a:endParaRPr lang="en-US"/>
        </a:p>
      </dgm:t>
    </dgm:pt>
    <dgm:pt modelId="{E3E3348F-5E0F-4137-854C-C1E4C7BFDA7E}" type="sibTrans" cxnId="{1740B260-6D4D-4324-A563-3AAAB1A8879D}">
      <dgm:prSet/>
      <dgm:spPr/>
      <dgm:t>
        <a:bodyPr/>
        <a:lstStyle/>
        <a:p>
          <a:endParaRPr lang="en-US"/>
        </a:p>
      </dgm:t>
    </dgm:pt>
    <dgm:pt modelId="{03F691B3-D07B-4B6E-A239-2CB412F9FEDC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A02727-8CAE-4C7F-9BE1-0DD5DAB8F5C9}" type="parTrans" cxnId="{A3BA8D8F-E70A-47A4-B1F7-91D0BAD84319}">
      <dgm:prSet/>
      <dgm:spPr/>
      <dgm:t>
        <a:bodyPr/>
        <a:lstStyle/>
        <a:p>
          <a:endParaRPr lang="en-US"/>
        </a:p>
      </dgm:t>
    </dgm:pt>
    <dgm:pt modelId="{495D1F53-3941-4D91-8E79-721343F6C698}" type="sibTrans" cxnId="{A3BA8D8F-E70A-47A4-B1F7-91D0BAD84319}">
      <dgm:prSet/>
      <dgm:spPr/>
      <dgm:t>
        <a:bodyPr/>
        <a:lstStyle/>
        <a:p>
          <a:endParaRPr lang="en-US"/>
        </a:p>
      </dgm:t>
    </dgm:pt>
    <dgm:pt modelId="{FCEC40BF-B581-453D-8807-378552FC10E0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Increase in prices of oil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B79882-0BD9-4420-8104-651ABB0396AB}" type="parTrans" cxnId="{EFE35427-DB6A-45E8-BC22-5FBE47DA5A9B}">
      <dgm:prSet/>
      <dgm:spPr/>
      <dgm:t>
        <a:bodyPr/>
        <a:lstStyle/>
        <a:p>
          <a:endParaRPr lang="en-US"/>
        </a:p>
      </dgm:t>
    </dgm:pt>
    <dgm:pt modelId="{0E3941D4-0199-446B-861F-3DD41093C799}" type="sibTrans" cxnId="{EFE35427-DB6A-45E8-BC22-5FBE47DA5A9B}">
      <dgm:prSet/>
      <dgm:spPr/>
      <dgm:t>
        <a:bodyPr/>
        <a:lstStyle/>
        <a:p>
          <a:endParaRPr lang="en-US"/>
        </a:p>
      </dgm:t>
    </dgm:pt>
    <dgm:pt modelId="{E4AC445E-EF97-48AC-B25E-E0E6DF4B11D0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Transection exposure and the currency risk 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E9E9A-3B17-445C-8F70-19570E3E7A87}" type="parTrans" cxnId="{D41D807A-2ED3-4407-A7B1-C9FFE2CEEF09}">
      <dgm:prSet/>
      <dgm:spPr/>
      <dgm:t>
        <a:bodyPr/>
        <a:lstStyle/>
        <a:p>
          <a:endParaRPr lang="en-US"/>
        </a:p>
      </dgm:t>
    </dgm:pt>
    <dgm:pt modelId="{D5C1DEAC-1F74-42A4-B0B9-E33583F18179}" type="sibTrans" cxnId="{D41D807A-2ED3-4407-A7B1-C9FFE2CEEF09}">
      <dgm:prSet/>
      <dgm:spPr/>
      <dgm:t>
        <a:bodyPr/>
        <a:lstStyle/>
        <a:p>
          <a:endParaRPr lang="en-US"/>
        </a:p>
      </dgm:t>
    </dgm:pt>
    <dgm:pt modelId="{5BF51B87-C9F5-4B74-80E3-861C53FF68AE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 assurance of legal proceeding will cover the cost of adverse outcome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F7F5D9-6AFB-45B2-BBB7-EB6A92DD292F}" type="parTrans" cxnId="{7F83A638-9706-41BF-AA18-6F3D6B98B214}">
      <dgm:prSet/>
      <dgm:spPr/>
      <dgm:t>
        <a:bodyPr/>
        <a:lstStyle/>
        <a:p>
          <a:endParaRPr lang="en-US"/>
        </a:p>
      </dgm:t>
    </dgm:pt>
    <dgm:pt modelId="{67D71468-5F3D-49DE-822F-29A7DC4FADC1}" type="sibTrans" cxnId="{7F83A638-9706-41BF-AA18-6F3D6B98B214}">
      <dgm:prSet/>
      <dgm:spPr/>
      <dgm:t>
        <a:bodyPr/>
        <a:lstStyle/>
        <a:p>
          <a:endParaRPr lang="en-US"/>
        </a:p>
      </dgm:t>
    </dgm:pt>
    <dgm:pt modelId="{45B7EB7F-8C16-4C7B-9FED-5AF9AE62457E}">
      <dgm:prSet phldrT="[Text]" custT="1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Non-compliance with competition laws impacts the reputation of group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30A834-C997-4BC8-83DD-BBDAB3073A78}" type="parTrans" cxnId="{6DD2DA43-6F6B-465F-BEC8-B4D12901958D}">
      <dgm:prSet/>
      <dgm:spPr/>
      <dgm:t>
        <a:bodyPr/>
        <a:lstStyle/>
        <a:p>
          <a:endParaRPr lang="en-US"/>
        </a:p>
      </dgm:t>
    </dgm:pt>
    <dgm:pt modelId="{787088F6-236A-4441-8BBE-0E919451E29F}" type="sibTrans" cxnId="{6DD2DA43-6F6B-465F-BEC8-B4D12901958D}">
      <dgm:prSet/>
      <dgm:spPr/>
      <dgm:t>
        <a:bodyPr/>
        <a:lstStyle/>
        <a:p>
          <a:endParaRPr lang="en-US"/>
        </a:p>
      </dgm:t>
    </dgm:pt>
    <dgm:pt modelId="{FFA43AD2-3536-4966-81B4-22CC4ADB16DD}" type="pres">
      <dgm:prSet presAssocID="{256FE8A3-9595-43F9-92F2-3661FF7C4C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FDA584-5A17-4C18-8264-FF3A622D84B9}" type="pres">
      <dgm:prSet presAssocID="{050977E6-5857-4643-A9AA-9FC3AC4DBD95}" presName="linNode" presStyleCnt="0"/>
      <dgm:spPr/>
    </dgm:pt>
    <dgm:pt modelId="{7A4DFC20-B714-49F8-A5A3-705D88D37CFB}" type="pres">
      <dgm:prSet presAssocID="{050977E6-5857-4643-A9AA-9FC3AC4DBD9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CB2E8-1A32-43B3-864A-42F4CC3E1BBC}" type="pres">
      <dgm:prSet presAssocID="{050977E6-5857-4643-A9AA-9FC3AC4DBD9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A9127-6272-4BAB-A974-F24A147D8368}" type="pres">
      <dgm:prSet presAssocID="{010D1A61-B6A2-4C6E-8D4F-28D3B301454A}" presName="sp" presStyleCnt="0"/>
      <dgm:spPr/>
    </dgm:pt>
    <dgm:pt modelId="{AAEAFAEA-C96B-4C4F-844B-7DAEF1973DDE}" type="pres">
      <dgm:prSet presAssocID="{E8ACD268-314B-4263-9CF6-697DBE9E5DB0}" presName="linNode" presStyleCnt="0"/>
      <dgm:spPr/>
    </dgm:pt>
    <dgm:pt modelId="{CF451173-F99A-44BF-AB3A-C1D818DFF6BC}" type="pres">
      <dgm:prSet presAssocID="{E8ACD268-314B-4263-9CF6-697DBE9E5DB0}" presName="parentText" presStyleLbl="node1" presStyleIdx="1" presStyleCnt="3" custLinFactNeighborX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CBD5F-3437-4C70-AD19-57B3F7DEE52A}" type="pres">
      <dgm:prSet presAssocID="{E8ACD268-314B-4263-9CF6-697DBE9E5DB0}" presName="descendantText" presStyleLbl="alignAccFollowNode1" presStyleIdx="1" presStyleCnt="3" custLinFactNeighborX="0" custLinFactNeighborY="-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6B84B-E862-413F-BAB3-B8CFD908571B}" type="pres">
      <dgm:prSet presAssocID="{066A7DD4-11F4-4B3E-9C73-8545930C2002}" presName="sp" presStyleCnt="0"/>
      <dgm:spPr/>
    </dgm:pt>
    <dgm:pt modelId="{02C2734D-DF6B-4543-91BB-09135266D3C5}" type="pres">
      <dgm:prSet presAssocID="{FBD4BC15-3624-494F-9818-55DC7937A29B}" presName="linNode" presStyleCnt="0"/>
      <dgm:spPr/>
    </dgm:pt>
    <dgm:pt modelId="{E4485895-89C4-4A86-90C9-182C61B85E5D}" type="pres">
      <dgm:prSet presAssocID="{FBD4BC15-3624-494F-9818-55DC7937A29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1413C-3651-416D-BDBB-AB144E7AB53C}" type="pres">
      <dgm:prSet presAssocID="{FBD4BC15-3624-494F-9818-55DC7937A29B}" presName="descendantText" presStyleLbl="alignAccFollowNode1" presStyleIdx="2" presStyleCnt="3" custLinFactNeighborX="-722" custLinFactNeighborY="-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B3F914-B1F4-43CD-9773-7D37EBB701AE}" type="presOf" srcId="{6E2C7D6E-1AE9-48FB-BF70-F09BAEF665E5}" destId="{52ECB2E8-1A32-43B3-864A-42F4CC3E1BBC}" srcOrd="0" destOrd="2" presId="urn:microsoft.com/office/officeart/2005/8/layout/vList5"/>
    <dgm:cxn modelId="{313249AA-AD63-4362-8709-E414F767929B}" type="presOf" srcId="{050977E6-5857-4643-A9AA-9FC3AC4DBD95}" destId="{7A4DFC20-B714-49F8-A5A3-705D88D37CFB}" srcOrd="0" destOrd="0" presId="urn:microsoft.com/office/officeart/2005/8/layout/vList5"/>
    <dgm:cxn modelId="{21D0A3C0-DF67-461D-8D9B-98C148B31F9E}" type="presOf" srcId="{FCEC40BF-B581-453D-8807-378552FC10E0}" destId="{E4ACBD5F-3437-4C70-AD19-57B3F7DEE52A}" srcOrd="0" destOrd="1" presId="urn:microsoft.com/office/officeart/2005/8/layout/vList5"/>
    <dgm:cxn modelId="{D41D807A-2ED3-4407-A7B1-C9FFE2CEEF09}" srcId="{E8ACD268-314B-4263-9CF6-697DBE9E5DB0}" destId="{E4AC445E-EF97-48AC-B25E-E0E6DF4B11D0}" srcOrd="2" destOrd="0" parTransId="{FC7E9E9A-3B17-445C-8F70-19570E3E7A87}" sibTransId="{D5C1DEAC-1F74-42A4-B0B9-E33583F18179}"/>
    <dgm:cxn modelId="{7F83A638-9706-41BF-AA18-6F3D6B98B214}" srcId="{FBD4BC15-3624-494F-9818-55DC7937A29B}" destId="{5BF51B87-C9F5-4B74-80E3-861C53FF68AE}" srcOrd="1" destOrd="0" parTransId="{BDF7F5D9-6AFB-45B2-BBB7-EB6A92DD292F}" sibTransId="{67D71468-5F3D-49DE-822F-29A7DC4FADC1}"/>
    <dgm:cxn modelId="{C9DB1303-6ED1-4C70-8E7D-CF8486FF61B0}" type="presOf" srcId="{45B7EB7F-8C16-4C7B-9FED-5AF9AE62457E}" destId="{22F1413C-3651-416D-BDBB-AB144E7AB53C}" srcOrd="0" destOrd="2" presId="urn:microsoft.com/office/officeart/2005/8/layout/vList5"/>
    <dgm:cxn modelId="{E92B1415-81D6-464A-BDB0-3A77A871414E}" type="presOf" srcId="{7B638330-ECF8-448F-B1FB-9331AAC1A30A}" destId="{E4ACBD5F-3437-4C70-AD19-57B3F7DEE52A}" srcOrd="0" destOrd="0" presId="urn:microsoft.com/office/officeart/2005/8/layout/vList5"/>
    <dgm:cxn modelId="{6D0736EE-0003-43B2-B883-64523784DFF1}" srcId="{FBD4BC15-3624-494F-9818-55DC7937A29B}" destId="{9B57437D-18DC-43FD-9082-32459B9DD7B0}" srcOrd="0" destOrd="0" parTransId="{0BE33B96-F63B-4289-A093-DB5C0C0C5CE4}" sibTransId="{A45F3A9D-1379-43D3-89AE-B6F4755A85CE}"/>
    <dgm:cxn modelId="{CE0E1DA2-D0F9-4BCF-8D7E-3B08BCD32D9A}" type="presOf" srcId="{256FE8A3-9595-43F9-92F2-3661FF7C4C59}" destId="{FFA43AD2-3536-4966-81B4-22CC4ADB16DD}" srcOrd="0" destOrd="0" presId="urn:microsoft.com/office/officeart/2005/8/layout/vList5"/>
    <dgm:cxn modelId="{90122000-50F1-4139-9AEE-9790CDC48482}" type="presOf" srcId="{E4AC445E-EF97-48AC-B25E-E0E6DF4B11D0}" destId="{E4ACBD5F-3437-4C70-AD19-57B3F7DEE52A}" srcOrd="0" destOrd="2" presId="urn:microsoft.com/office/officeart/2005/8/layout/vList5"/>
    <dgm:cxn modelId="{6374035F-4186-4D74-A5E3-F4735D41E2EF}" srcId="{E8ACD268-314B-4263-9CF6-697DBE9E5DB0}" destId="{7B638330-ECF8-448F-B1FB-9331AAC1A30A}" srcOrd="0" destOrd="0" parTransId="{EFAED3E3-20BA-4181-A852-043AFC0CA95D}" sibTransId="{EF171C86-3AB4-4A54-AA4E-CDA7563DB91F}"/>
    <dgm:cxn modelId="{7D4A2A25-947F-4FEC-B1AC-74BA3972DBEB}" srcId="{256FE8A3-9595-43F9-92F2-3661FF7C4C59}" destId="{E8ACD268-314B-4263-9CF6-697DBE9E5DB0}" srcOrd="1" destOrd="0" parTransId="{B3DA0468-E156-4C83-A2EB-C3D6ABEFAC46}" sibTransId="{066A7DD4-11F4-4B3E-9C73-8545930C2002}"/>
    <dgm:cxn modelId="{19754210-DE6E-4F5B-9E98-8AE148ECE35E}" type="presOf" srcId="{5279F06B-962A-42B9-87CF-928648316CFA}" destId="{52ECB2E8-1A32-43B3-864A-42F4CC3E1BBC}" srcOrd="0" destOrd="4" presId="urn:microsoft.com/office/officeart/2005/8/layout/vList5"/>
    <dgm:cxn modelId="{DA8FF68E-380C-4498-A275-234D039800F0}" srcId="{256FE8A3-9595-43F9-92F2-3661FF7C4C59}" destId="{FBD4BC15-3624-494F-9818-55DC7937A29B}" srcOrd="2" destOrd="0" parTransId="{93D94251-E8AB-4481-B776-F4AFD3E7FE44}" sibTransId="{DB194F50-1593-4BAA-9CC4-4D2923492210}"/>
    <dgm:cxn modelId="{70248C9C-65B4-4B95-B680-C62E4F3078BF}" srcId="{050977E6-5857-4643-A9AA-9FC3AC4DBD95}" destId="{C7C35692-499B-499C-9F94-37906E64216D}" srcOrd="1" destOrd="0" parTransId="{85D2747A-C55F-44B3-AF68-34983E52F979}" sibTransId="{DC43ED34-BE17-4D47-8021-4884E5E59CE4}"/>
    <dgm:cxn modelId="{1740B260-6D4D-4324-A563-3AAAB1A8879D}" srcId="{050977E6-5857-4643-A9AA-9FC3AC4DBD95}" destId="{8FA40A90-7889-450D-BDB9-6B4D8218A595}" srcOrd="3" destOrd="0" parTransId="{CFE950B3-1708-4851-8A64-3ABBD5A05A59}" sibTransId="{E3E3348F-5E0F-4137-854C-C1E4C7BFDA7E}"/>
    <dgm:cxn modelId="{EFE35427-DB6A-45E8-BC22-5FBE47DA5A9B}" srcId="{E8ACD268-314B-4263-9CF6-697DBE9E5DB0}" destId="{FCEC40BF-B581-453D-8807-378552FC10E0}" srcOrd="1" destOrd="0" parTransId="{6EB79882-0BD9-4420-8104-651ABB0396AB}" sibTransId="{0E3941D4-0199-446B-861F-3DD41093C799}"/>
    <dgm:cxn modelId="{5E5CFEBD-8195-4882-9639-9B3561BC4A28}" type="presOf" srcId="{9B57437D-18DC-43FD-9082-32459B9DD7B0}" destId="{22F1413C-3651-416D-BDBB-AB144E7AB53C}" srcOrd="0" destOrd="0" presId="urn:microsoft.com/office/officeart/2005/8/layout/vList5"/>
    <dgm:cxn modelId="{6DD2DA43-6F6B-465F-BEC8-B4D12901958D}" srcId="{FBD4BC15-3624-494F-9818-55DC7937A29B}" destId="{45B7EB7F-8C16-4C7B-9FED-5AF9AE62457E}" srcOrd="2" destOrd="0" parTransId="{2830A834-C997-4BC8-83DD-BBDAB3073A78}" sibTransId="{787088F6-236A-4441-8BBE-0E919451E29F}"/>
    <dgm:cxn modelId="{A3BA8D8F-E70A-47A4-B1F7-91D0BAD84319}" srcId="{050977E6-5857-4643-A9AA-9FC3AC4DBD95}" destId="{03F691B3-D07B-4B6E-A239-2CB412F9FEDC}" srcOrd="0" destOrd="0" parTransId="{54A02727-8CAE-4C7F-9BE1-0DD5DAB8F5C9}" sibTransId="{495D1F53-3941-4D91-8E79-721343F6C698}"/>
    <dgm:cxn modelId="{64E7CC91-EABD-4EA6-ACE5-9859955C2B20}" srcId="{256FE8A3-9595-43F9-92F2-3661FF7C4C59}" destId="{050977E6-5857-4643-A9AA-9FC3AC4DBD95}" srcOrd="0" destOrd="0" parTransId="{CE1F29F1-7DEA-4077-8A79-D27B60656FF9}" sibTransId="{010D1A61-B6A2-4C6E-8D4F-28D3B301454A}"/>
    <dgm:cxn modelId="{4E07C06E-A1C8-48F2-B811-ECE17C0D9A1B}" type="presOf" srcId="{FBD4BC15-3624-494F-9818-55DC7937A29B}" destId="{E4485895-89C4-4A86-90C9-182C61B85E5D}" srcOrd="0" destOrd="0" presId="urn:microsoft.com/office/officeart/2005/8/layout/vList5"/>
    <dgm:cxn modelId="{6FE241BF-A923-440B-AC09-0628FD20365C}" type="presOf" srcId="{5BF51B87-C9F5-4B74-80E3-861C53FF68AE}" destId="{22F1413C-3651-416D-BDBB-AB144E7AB53C}" srcOrd="0" destOrd="1" presId="urn:microsoft.com/office/officeart/2005/8/layout/vList5"/>
    <dgm:cxn modelId="{1E49D5ED-DE31-4692-849D-940E4E39AE51}" srcId="{050977E6-5857-4643-A9AA-9FC3AC4DBD95}" destId="{5279F06B-962A-42B9-87CF-928648316CFA}" srcOrd="4" destOrd="0" parTransId="{CEF971B3-AAD4-4DF4-AE77-03C4C5D21575}" sibTransId="{FDEC6820-3CAA-4F5B-9411-339409EE763A}"/>
    <dgm:cxn modelId="{940B912F-2F36-4301-A4FA-ADB9E4D74C28}" type="presOf" srcId="{C7C35692-499B-499C-9F94-37906E64216D}" destId="{52ECB2E8-1A32-43B3-864A-42F4CC3E1BBC}" srcOrd="0" destOrd="1" presId="urn:microsoft.com/office/officeart/2005/8/layout/vList5"/>
    <dgm:cxn modelId="{AF308430-6D60-493A-8B12-4792463221DA}" type="presOf" srcId="{03F691B3-D07B-4B6E-A239-2CB412F9FEDC}" destId="{52ECB2E8-1A32-43B3-864A-42F4CC3E1BBC}" srcOrd="0" destOrd="0" presId="urn:microsoft.com/office/officeart/2005/8/layout/vList5"/>
    <dgm:cxn modelId="{394E2FBF-6391-4965-A5C7-6B52955761D7}" type="presOf" srcId="{8FA40A90-7889-450D-BDB9-6B4D8218A595}" destId="{52ECB2E8-1A32-43B3-864A-42F4CC3E1BBC}" srcOrd="0" destOrd="3" presId="urn:microsoft.com/office/officeart/2005/8/layout/vList5"/>
    <dgm:cxn modelId="{AC2C2670-07F3-4CD1-A681-E7F7ED690589}" type="presOf" srcId="{E8ACD268-314B-4263-9CF6-697DBE9E5DB0}" destId="{CF451173-F99A-44BF-AB3A-C1D818DFF6BC}" srcOrd="0" destOrd="0" presId="urn:microsoft.com/office/officeart/2005/8/layout/vList5"/>
    <dgm:cxn modelId="{8E1A8A3B-60C5-4327-8D14-0019F76C4978}" srcId="{050977E6-5857-4643-A9AA-9FC3AC4DBD95}" destId="{6E2C7D6E-1AE9-48FB-BF70-F09BAEF665E5}" srcOrd="2" destOrd="0" parTransId="{877066AA-DA12-46FE-A1D5-B89012DDDD6C}" sibTransId="{84DCC9D5-9447-4794-96BA-BC5FDCE18E4B}"/>
    <dgm:cxn modelId="{415A5176-5DBF-496D-8B5C-F8553C3BE1C8}" type="presParOf" srcId="{FFA43AD2-3536-4966-81B4-22CC4ADB16DD}" destId="{1AFDA584-5A17-4C18-8264-FF3A622D84B9}" srcOrd="0" destOrd="0" presId="urn:microsoft.com/office/officeart/2005/8/layout/vList5"/>
    <dgm:cxn modelId="{C27555F2-FE53-4BDB-A029-F41AB4B4AC71}" type="presParOf" srcId="{1AFDA584-5A17-4C18-8264-FF3A622D84B9}" destId="{7A4DFC20-B714-49F8-A5A3-705D88D37CFB}" srcOrd="0" destOrd="0" presId="urn:microsoft.com/office/officeart/2005/8/layout/vList5"/>
    <dgm:cxn modelId="{800450B9-9910-4D64-9F85-378CC65EC53D}" type="presParOf" srcId="{1AFDA584-5A17-4C18-8264-FF3A622D84B9}" destId="{52ECB2E8-1A32-43B3-864A-42F4CC3E1BBC}" srcOrd="1" destOrd="0" presId="urn:microsoft.com/office/officeart/2005/8/layout/vList5"/>
    <dgm:cxn modelId="{DABD0EA9-5072-4243-97B3-FF7285128942}" type="presParOf" srcId="{FFA43AD2-3536-4966-81B4-22CC4ADB16DD}" destId="{BF0A9127-6272-4BAB-A974-F24A147D8368}" srcOrd="1" destOrd="0" presId="urn:microsoft.com/office/officeart/2005/8/layout/vList5"/>
    <dgm:cxn modelId="{71F435C4-E858-4556-A2D1-CE314877CA4F}" type="presParOf" srcId="{FFA43AD2-3536-4966-81B4-22CC4ADB16DD}" destId="{AAEAFAEA-C96B-4C4F-844B-7DAEF1973DDE}" srcOrd="2" destOrd="0" presId="urn:microsoft.com/office/officeart/2005/8/layout/vList5"/>
    <dgm:cxn modelId="{B6AB2B3F-B97D-4C7D-9F64-226E78A77688}" type="presParOf" srcId="{AAEAFAEA-C96B-4C4F-844B-7DAEF1973DDE}" destId="{CF451173-F99A-44BF-AB3A-C1D818DFF6BC}" srcOrd="0" destOrd="0" presId="urn:microsoft.com/office/officeart/2005/8/layout/vList5"/>
    <dgm:cxn modelId="{A476CDA0-DB49-47F4-BAC0-36EC8D4A9BD6}" type="presParOf" srcId="{AAEAFAEA-C96B-4C4F-844B-7DAEF1973DDE}" destId="{E4ACBD5F-3437-4C70-AD19-57B3F7DEE52A}" srcOrd="1" destOrd="0" presId="urn:microsoft.com/office/officeart/2005/8/layout/vList5"/>
    <dgm:cxn modelId="{4C7BC98D-0350-4C90-B06D-2B5720F37D1F}" type="presParOf" srcId="{FFA43AD2-3536-4966-81B4-22CC4ADB16DD}" destId="{6CE6B84B-E862-413F-BAB3-B8CFD908571B}" srcOrd="3" destOrd="0" presId="urn:microsoft.com/office/officeart/2005/8/layout/vList5"/>
    <dgm:cxn modelId="{E7061E8F-B1B2-42D0-9A4A-CCB8BFE35EBC}" type="presParOf" srcId="{FFA43AD2-3536-4966-81B4-22CC4ADB16DD}" destId="{02C2734D-DF6B-4543-91BB-09135266D3C5}" srcOrd="4" destOrd="0" presId="urn:microsoft.com/office/officeart/2005/8/layout/vList5"/>
    <dgm:cxn modelId="{6F1F279D-52A3-4835-8CEE-0A4C36FF31BC}" type="presParOf" srcId="{02C2734D-DF6B-4543-91BB-09135266D3C5}" destId="{E4485895-89C4-4A86-90C9-182C61B85E5D}" srcOrd="0" destOrd="0" presId="urn:microsoft.com/office/officeart/2005/8/layout/vList5"/>
    <dgm:cxn modelId="{8FE5859D-32BC-4914-8980-4B329C28EDB4}" type="presParOf" srcId="{02C2734D-DF6B-4543-91BB-09135266D3C5}" destId="{22F1413C-3651-416D-BDBB-AB144E7AB5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0A89D8-73F7-42EC-8AA1-2A0CB1D6CF27}" type="doc">
      <dgm:prSet loTypeId="urn:microsoft.com/office/officeart/2005/8/layout/arrow6" loCatId="relationship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7BDB3D67-DD45-48A3-9BE7-1EBCCA0CA65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 Impact-High Risk</a:t>
          </a:r>
        </a:p>
        <a:p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Demand disruptions</a:t>
          </a:r>
        </a:p>
        <a:p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Workforce disruptions</a:t>
          </a:r>
        </a:p>
        <a:p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Supply chain disruptions</a:t>
          </a:r>
          <a:endParaRPr lang="en-US" dirty="0"/>
        </a:p>
      </dgm:t>
    </dgm:pt>
    <dgm:pt modelId="{CBAC111F-2C58-47D1-981F-E74F5671A283}" type="parTrans" cxnId="{1F9F8307-73A6-4213-B8A9-42F6F1F1C83E}">
      <dgm:prSet/>
      <dgm:spPr/>
      <dgm:t>
        <a:bodyPr/>
        <a:lstStyle/>
        <a:p>
          <a:endParaRPr lang="en-US"/>
        </a:p>
      </dgm:t>
    </dgm:pt>
    <dgm:pt modelId="{A1CE1B24-8855-4231-965D-60BF973BE1D2}" type="sibTrans" cxnId="{1F9F8307-73A6-4213-B8A9-42F6F1F1C83E}">
      <dgm:prSet/>
      <dgm:spPr/>
      <dgm:t>
        <a:bodyPr/>
        <a:lstStyle/>
        <a:p>
          <a:endParaRPr lang="en-US"/>
        </a:p>
      </dgm:t>
    </dgm:pt>
    <dgm:pt modelId="{182A24D5-50CC-41F4-8BDD-34BA657CE0AE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High Impact-Medium Risk</a:t>
          </a:r>
        </a:p>
        <a:p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Exchange rate</a:t>
          </a:r>
        </a:p>
        <a:p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Interest rates</a:t>
          </a:r>
        </a:p>
        <a:p>
          <a:r>
            <a: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position of group</a:t>
          </a:r>
          <a:endParaRPr lang="en-US" b="1" dirty="0">
            <a:solidFill>
              <a:schemeClr val="bg1"/>
            </a:solidFill>
          </a:endParaRPr>
        </a:p>
      </dgm:t>
    </dgm:pt>
    <dgm:pt modelId="{42DE2858-4BCA-4AEA-845D-1F58101E5D0E}" type="parTrans" cxnId="{F9243194-7BE8-496B-84E7-B3FF3423691F}">
      <dgm:prSet/>
      <dgm:spPr/>
      <dgm:t>
        <a:bodyPr/>
        <a:lstStyle/>
        <a:p>
          <a:endParaRPr lang="en-US"/>
        </a:p>
      </dgm:t>
    </dgm:pt>
    <dgm:pt modelId="{7A30C368-D9E0-4C5E-BAB2-39F1559D091C}" type="sibTrans" cxnId="{F9243194-7BE8-496B-84E7-B3FF3423691F}">
      <dgm:prSet/>
      <dgm:spPr/>
      <dgm:t>
        <a:bodyPr/>
        <a:lstStyle/>
        <a:p>
          <a:endParaRPr lang="en-US"/>
        </a:p>
      </dgm:t>
    </dgm:pt>
    <dgm:pt modelId="{230B4A89-FE23-4D01-BA96-5E0F2DE0DD09}" type="pres">
      <dgm:prSet presAssocID="{010A89D8-73F7-42EC-8AA1-2A0CB1D6CF2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E2866-C83A-447D-A2AA-A677DEA90467}" type="pres">
      <dgm:prSet presAssocID="{010A89D8-73F7-42EC-8AA1-2A0CB1D6CF27}" presName="ribbon" presStyleLbl="node1" presStyleIdx="0" presStyleCnt="1"/>
      <dgm:spPr/>
    </dgm:pt>
    <dgm:pt modelId="{09250A06-AC33-4E91-865B-32B7964604FC}" type="pres">
      <dgm:prSet presAssocID="{010A89D8-73F7-42EC-8AA1-2A0CB1D6CF27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F14BE-30A1-4EAC-83D4-425970F4037C}" type="pres">
      <dgm:prSet presAssocID="{010A89D8-73F7-42EC-8AA1-2A0CB1D6CF27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43194-7BE8-496B-84E7-B3FF3423691F}" srcId="{010A89D8-73F7-42EC-8AA1-2A0CB1D6CF27}" destId="{182A24D5-50CC-41F4-8BDD-34BA657CE0AE}" srcOrd="1" destOrd="0" parTransId="{42DE2858-4BCA-4AEA-845D-1F58101E5D0E}" sibTransId="{7A30C368-D9E0-4C5E-BAB2-39F1559D091C}"/>
    <dgm:cxn modelId="{8A1BBDC5-6D06-4977-B755-BE44CE1C9045}" type="presOf" srcId="{7BDB3D67-DD45-48A3-9BE7-1EBCCA0CA651}" destId="{09250A06-AC33-4E91-865B-32B7964604FC}" srcOrd="0" destOrd="0" presId="urn:microsoft.com/office/officeart/2005/8/layout/arrow6"/>
    <dgm:cxn modelId="{1F9F8307-73A6-4213-B8A9-42F6F1F1C83E}" srcId="{010A89D8-73F7-42EC-8AA1-2A0CB1D6CF27}" destId="{7BDB3D67-DD45-48A3-9BE7-1EBCCA0CA651}" srcOrd="0" destOrd="0" parTransId="{CBAC111F-2C58-47D1-981F-E74F5671A283}" sibTransId="{A1CE1B24-8855-4231-965D-60BF973BE1D2}"/>
    <dgm:cxn modelId="{9C25B398-B4E8-47A9-942F-41DED5941F54}" type="presOf" srcId="{010A89D8-73F7-42EC-8AA1-2A0CB1D6CF27}" destId="{230B4A89-FE23-4D01-BA96-5E0F2DE0DD09}" srcOrd="0" destOrd="0" presId="urn:microsoft.com/office/officeart/2005/8/layout/arrow6"/>
    <dgm:cxn modelId="{0B51A10F-265A-43CA-B543-DA29155D06D8}" type="presOf" srcId="{182A24D5-50CC-41F4-8BDD-34BA657CE0AE}" destId="{F94F14BE-30A1-4EAC-83D4-425970F4037C}" srcOrd="0" destOrd="0" presId="urn:microsoft.com/office/officeart/2005/8/layout/arrow6"/>
    <dgm:cxn modelId="{40ED59B0-98E2-43CE-BCE2-41BE33F24DF3}" type="presParOf" srcId="{230B4A89-FE23-4D01-BA96-5E0F2DE0DD09}" destId="{AF9E2866-C83A-447D-A2AA-A677DEA90467}" srcOrd="0" destOrd="0" presId="urn:microsoft.com/office/officeart/2005/8/layout/arrow6"/>
    <dgm:cxn modelId="{B84AAB82-1453-4CF1-9B1D-1F215327761D}" type="presParOf" srcId="{230B4A89-FE23-4D01-BA96-5E0F2DE0DD09}" destId="{09250A06-AC33-4E91-865B-32B7964604FC}" srcOrd="1" destOrd="0" presId="urn:microsoft.com/office/officeart/2005/8/layout/arrow6"/>
    <dgm:cxn modelId="{4772BCF1-D734-4419-80BC-D6407CCF4F02}" type="presParOf" srcId="{230B4A89-FE23-4D01-BA96-5E0F2DE0DD09}" destId="{F94F14BE-30A1-4EAC-83D4-425970F4037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1A4AB-D923-43C0-ACA7-F5CD60A0F8B4}">
      <dsp:nvSpPr>
        <dsp:cNvPr id="0" name=""/>
        <dsp:cNvSpPr/>
      </dsp:nvSpPr>
      <dsp:spPr>
        <a:xfrm>
          <a:off x="2000" y="16144"/>
          <a:ext cx="1082992" cy="6497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ysClr val="windowText" lastClr="000000"/>
              </a:solidFill>
            </a:rPr>
            <a:t>Volvo trucks</a:t>
          </a:r>
        </a:p>
      </dsp:txBody>
      <dsp:txXfrm>
        <a:off x="2000" y="16144"/>
        <a:ext cx="1082992" cy="649795"/>
      </dsp:txXfrm>
    </dsp:sp>
    <dsp:sp modelId="{8BDCAAF1-2E44-422C-8384-0D1BCC1E6E4C}">
      <dsp:nvSpPr>
        <dsp:cNvPr id="0" name=""/>
        <dsp:cNvSpPr/>
      </dsp:nvSpPr>
      <dsp:spPr>
        <a:xfrm>
          <a:off x="1193292" y="16144"/>
          <a:ext cx="1082992" cy="649795"/>
        </a:xfrm>
        <a:prstGeom prst="rect">
          <a:avLst/>
        </a:prstGeom>
        <a:solidFill>
          <a:schemeClr val="accent5">
            <a:hueOff val="-817038"/>
            <a:satOff val="-1136"/>
            <a:lumOff val="-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ysClr val="windowText" lastClr="000000"/>
              </a:solidFill>
            </a:rPr>
            <a:t>Volvo Penta</a:t>
          </a:r>
        </a:p>
      </dsp:txBody>
      <dsp:txXfrm>
        <a:off x="1193292" y="16144"/>
        <a:ext cx="1082992" cy="649795"/>
      </dsp:txXfrm>
    </dsp:sp>
    <dsp:sp modelId="{DC67AC8A-5159-4663-93D7-D30CC59E4248}">
      <dsp:nvSpPr>
        <dsp:cNvPr id="0" name=""/>
        <dsp:cNvSpPr/>
      </dsp:nvSpPr>
      <dsp:spPr>
        <a:xfrm>
          <a:off x="2384583" y="16144"/>
          <a:ext cx="1082992" cy="649795"/>
        </a:xfrm>
        <a:prstGeom prst="rect">
          <a:avLst/>
        </a:prstGeom>
        <a:solidFill>
          <a:schemeClr val="accent5">
            <a:hueOff val="-1634077"/>
            <a:satOff val="-2273"/>
            <a:lumOff val="-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ysClr val="windowText" lastClr="000000"/>
              </a:solidFill>
            </a:rPr>
            <a:t>Volvo Construction Equipment’s</a:t>
          </a:r>
        </a:p>
      </dsp:txBody>
      <dsp:txXfrm>
        <a:off x="2384583" y="16144"/>
        <a:ext cx="1082992" cy="649795"/>
      </dsp:txXfrm>
    </dsp:sp>
    <dsp:sp modelId="{5D86D835-F4F5-442E-8569-5A6EC900BC21}">
      <dsp:nvSpPr>
        <dsp:cNvPr id="0" name=""/>
        <dsp:cNvSpPr/>
      </dsp:nvSpPr>
      <dsp:spPr>
        <a:xfrm>
          <a:off x="3575875" y="16144"/>
          <a:ext cx="1082992" cy="649795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ysClr val="windowText" lastClr="000000"/>
              </a:solidFill>
            </a:rPr>
            <a:t>Volvo Buses</a:t>
          </a:r>
        </a:p>
      </dsp:txBody>
      <dsp:txXfrm>
        <a:off x="3575875" y="16144"/>
        <a:ext cx="1082992" cy="649795"/>
      </dsp:txXfrm>
    </dsp:sp>
    <dsp:sp modelId="{3193A254-5BDB-4030-8A15-CFC798590926}">
      <dsp:nvSpPr>
        <dsp:cNvPr id="0" name=""/>
        <dsp:cNvSpPr/>
      </dsp:nvSpPr>
      <dsp:spPr>
        <a:xfrm>
          <a:off x="4767167" y="16144"/>
          <a:ext cx="1082992" cy="649795"/>
        </a:xfrm>
        <a:prstGeom prst="rect">
          <a:avLst/>
        </a:prstGeom>
        <a:solidFill>
          <a:schemeClr val="accent5">
            <a:hueOff val="-3268153"/>
            <a:satOff val="-4546"/>
            <a:lumOff val="-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ysClr val="windowText" lastClr="000000"/>
              </a:solidFill>
            </a:rPr>
            <a:t>Volvo Financial Services</a:t>
          </a:r>
        </a:p>
      </dsp:txBody>
      <dsp:txXfrm>
        <a:off x="4767167" y="16144"/>
        <a:ext cx="1082992" cy="649795"/>
      </dsp:txXfrm>
    </dsp:sp>
    <dsp:sp modelId="{5E2DA77F-90E6-4516-9C7B-C3ADA20B5B5C}">
      <dsp:nvSpPr>
        <dsp:cNvPr id="0" name=""/>
        <dsp:cNvSpPr/>
      </dsp:nvSpPr>
      <dsp:spPr>
        <a:xfrm>
          <a:off x="2000" y="774239"/>
          <a:ext cx="1082992" cy="649795"/>
        </a:xfrm>
        <a:prstGeom prst="rect">
          <a:avLst/>
        </a:prstGeom>
        <a:solidFill>
          <a:schemeClr val="accent5">
            <a:hueOff val="-4085191"/>
            <a:satOff val="-5682"/>
            <a:lumOff val="-21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ysClr val="windowText" lastClr="000000"/>
              </a:solidFill>
            </a:rPr>
            <a:t>Volvo Autonomous Solutions</a:t>
          </a:r>
        </a:p>
      </dsp:txBody>
      <dsp:txXfrm>
        <a:off x="2000" y="774239"/>
        <a:ext cx="1082992" cy="649795"/>
      </dsp:txXfrm>
    </dsp:sp>
    <dsp:sp modelId="{FE76809E-C53C-43EF-97F2-640CA8CCE6C0}">
      <dsp:nvSpPr>
        <dsp:cNvPr id="0" name=""/>
        <dsp:cNvSpPr/>
      </dsp:nvSpPr>
      <dsp:spPr>
        <a:xfrm>
          <a:off x="1193291" y="774239"/>
          <a:ext cx="1082992" cy="649795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Renault trucks</a:t>
          </a:r>
        </a:p>
      </dsp:txBody>
      <dsp:txXfrm>
        <a:off x="1193291" y="774239"/>
        <a:ext cx="1082992" cy="649795"/>
      </dsp:txXfrm>
    </dsp:sp>
    <dsp:sp modelId="{8684865A-D3FD-4F52-8401-3AFAD10E5223}">
      <dsp:nvSpPr>
        <dsp:cNvPr id="0" name=""/>
        <dsp:cNvSpPr/>
      </dsp:nvSpPr>
      <dsp:spPr>
        <a:xfrm>
          <a:off x="2384583" y="774239"/>
          <a:ext cx="1082992" cy="649795"/>
        </a:xfrm>
        <a:prstGeom prst="rect">
          <a:avLst/>
        </a:prstGeom>
        <a:solidFill>
          <a:schemeClr val="accent5">
            <a:hueOff val="-5719268"/>
            <a:satOff val="-7955"/>
            <a:lumOff val="-30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ysClr val="windowText" lastClr="000000"/>
              </a:solidFill>
            </a:rPr>
            <a:t>UD trucks &amp; JVs</a:t>
          </a:r>
        </a:p>
      </dsp:txBody>
      <dsp:txXfrm>
        <a:off x="2384583" y="774239"/>
        <a:ext cx="1082992" cy="649795"/>
      </dsp:txXfrm>
    </dsp:sp>
    <dsp:sp modelId="{FF3F8413-502D-4930-A866-75053E1B1694}">
      <dsp:nvSpPr>
        <dsp:cNvPr id="0" name=""/>
        <dsp:cNvSpPr/>
      </dsp:nvSpPr>
      <dsp:spPr>
        <a:xfrm>
          <a:off x="3575875" y="774239"/>
          <a:ext cx="1082992" cy="649795"/>
        </a:xfrm>
        <a:prstGeom prst="rect">
          <a:avLst/>
        </a:prstGeom>
        <a:solidFill>
          <a:schemeClr val="accent5">
            <a:hueOff val="-6536306"/>
            <a:satOff val="-9092"/>
            <a:lumOff val="-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ysClr val="windowText" lastClr="000000"/>
              </a:solidFill>
            </a:rPr>
            <a:t>Volvo Energy</a:t>
          </a:r>
        </a:p>
      </dsp:txBody>
      <dsp:txXfrm>
        <a:off x="3575875" y="774239"/>
        <a:ext cx="1082992" cy="649795"/>
      </dsp:txXfrm>
    </dsp:sp>
    <dsp:sp modelId="{3E82469D-9027-4751-AF68-3A6F8DC4913F}">
      <dsp:nvSpPr>
        <dsp:cNvPr id="0" name=""/>
        <dsp:cNvSpPr/>
      </dsp:nvSpPr>
      <dsp:spPr>
        <a:xfrm>
          <a:off x="4767167" y="774239"/>
          <a:ext cx="1082992" cy="64979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ysClr val="windowText" lastClr="000000"/>
              </a:solidFill>
            </a:rPr>
            <a:t>Arquus</a:t>
          </a:r>
        </a:p>
      </dsp:txBody>
      <dsp:txXfrm>
        <a:off x="4767167" y="774239"/>
        <a:ext cx="1082992" cy="649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24811-FF27-42ED-82F3-81459F99BCC0}">
      <dsp:nvSpPr>
        <dsp:cNvPr id="0" name=""/>
        <dsp:cNvSpPr/>
      </dsp:nvSpPr>
      <dsp:spPr>
        <a:xfrm>
          <a:off x="0" y="86995"/>
          <a:ext cx="2696577" cy="107863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1999-2011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bg1"/>
              </a:solidFill>
            </a:rPr>
            <a:t>Acquisition-Driven Growth</a:t>
          </a:r>
        </a:p>
      </dsp:txBody>
      <dsp:txXfrm>
        <a:off x="0" y="86995"/>
        <a:ext cx="2426919" cy="1078631"/>
      </dsp:txXfrm>
    </dsp:sp>
    <dsp:sp modelId="{B127218F-36DB-4A26-AF2E-24EE653A7D8B}">
      <dsp:nvSpPr>
        <dsp:cNvPr id="0" name=""/>
        <dsp:cNvSpPr/>
      </dsp:nvSpPr>
      <dsp:spPr>
        <a:xfrm>
          <a:off x="2119809" y="91730"/>
          <a:ext cx="2696577" cy="1078631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2012-2015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bg1"/>
              </a:solidFill>
            </a:rPr>
            <a:t>Closing the Gap</a:t>
          </a:r>
        </a:p>
      </dsp:txBody>
      <dsp:txXfrm>
        <a:off x="2659125" y="91730"/>
        <a:ext cx="1617946" cy="1078631"/>
      </dsp:txXfrm>
    </dsp:sp>
    <dsp:sp modelId="{455C7E1D-66FD-462C-BC17-05BFFEEE5315}">
      <dsp:nvSpPr>
        <dsp:cNvPr id="0" name=""/>
        <dsp:cNvSpPr/>
      </dsp:nvSpPr>
      <dsp:spPr>
        <a:xfrm>
          <a:off x="4233392" y="91957"/>
          <a:ext cx="2610152" cy="1078631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2016-2018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bg1"/>
              </a:solidFill>
            </a:rPr>
            <a:t>Improved Performance</a:t>
          </a:r>
        </a:p>
      </dsp:txBody>
      <dsp:txXfrm>
        <a:off x="4772708" y="91957"/>
        <a:ext cx="1531521" cy="1078631"/>
      </dsp:txXfrm>
    </dsp:sp>
    <dsp:sp modelId="{AE6AC7C4-FC09-46F6-919E-4DB66334A2F3}">
      <dsp:nvSpPr>
        <dsp:cNvPr id="0" name=""/>
        <dsp:cNvSpPr/>
      </dsp:nvSpPr>
      <dsp:spPr>
        <a:xfrm>
          <a:off x="6254693" y="91957"/>
          <a:ext cx="2610152" cy="1078631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2019 onwards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Perform </a:t>
          </a:r>
          <a:r>
            <a:rPr lang="en-US" sz="1400" b="1" kern="1200" dirty="0">
              <a:solidFill>
                <a:schemeClr val="bg1"/>
              </a:solidFill>
            </a:rPr>
            <a:t>and Transform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6794009" y="91957"/>
        <a:ext cx="1531521" cy="1078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D679A-AC4D-451C-9A32-E18AFCF8C74B}">
      <dsp:nvSpPr>
        <dsp:cNvPr id="0" name=""/>
        <dsp:cNvSpPr/>
      </dsp:nvSpPr>
      <dsp:spPr>
        <a:xfrm>
          <a:off x="0" y="326044"/>
          <a:ext cx="1960239" cy="1176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Competitive Rivalry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High</a:t>
          </a:r>
          <a:endParaRPr lang="en-US" sz="1400" kern="1200" dirty="0">
            <a:solidFill>
              <a:sysClr val="windowText" lastClr="000000"/>
            </a:solidFill>
          </a:endParaRPr>
        </a:p>
      </dsp:txBody>
      <dsp:txXfrm>
        <a:off x="0" y="326044"/>
        <a:ext cx="1960239" cy="1176143"/>
      </dsp:txXfrm>
    </dsp:sp>
    <dsp:sp modelId="{67CA0C0E-9D4B-4A62-AA4A-1F2BDE02883F}">
      <dsp:nvSpPr>
        <dsp:cNvPr id="0" name=""/>
        <dsp:cNvSpPr/>
      </dsp:nvSpPr>
      <dsp:spPr>
        <a:xfrm>
          <a:off x="2156263" y="326044"/>
          <a:ext cx="1960239" cy="1176143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Threats of New Entrants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Medium</a:t>
          </a:r>
          <a:endParaRPr lang="en-US" sz="1400" kern="1200" dirty="0">
            <a:solidFill>
              <a:sysClr val="windowText" lastClr="000000"/>
            </a:solidFill>
          </a:endParaRPr>
        </a:p>
      </dsp:txBody>
      <dsp:txXfrm>
        <a:off x="2156263" y="326044"/>
        <a:ext cx="1960239" cy="1176143"/>
      </dsp:txXfrm>
    </dsp:sp>
    <dsp:sp modelId="{971CF42D-6343-4B62-94C6-5C4E7F9AC219}">
      <dsp:nvSpPr>
        <dsp:cNvPr id="0" name=""/>
        <dsp:cNvSpPr/>
      </dsp:nvSpPr>
      <dsp:spPr>
        <a:xfrm>
          <a:off x="4312527" y="326044"/>
          <a:ext cx="1960239" cy="117614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Threat of Substitutes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Low</a:t>
          </a:r>
          <a:endParaRPr lang="en-US" sz="1400" kern="1200" dirty="0">
            <a:solidFill>
              <a:sysClr val="windowText" lastClr="000000"/>
            </a:solidFill>
          </a:endParaRPr>
        </a:p>
      </dsp:txBody>
      <dsp:txXfrm>
        <a:off x="4312527" y="326044"/>
        <a:ext cx="1960239" cy="1176143"/>
      </dsp:txXfrm>
    </dsp:sp>
    <dsp:sp modelId="{65E6CE19-4B47-4AC3-BD76-C6BCE6B36A7D}">
      <dsp:nvSpPr>
        <dsp:cNvPr id="0" name=""/>
        <dsp:cNvSpPr/>
      </dsp:nvSpPr>
      <dsp:spPr>
        <a:xfrm>
          <a:off x="1078131" y="1698211"/>
          <a:ext cx="1960239" cy="1176143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Bargaining Power of Suppliers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Medium</a:t>
          </a:r>
          <a:endParaRPr lang="en-US" sz="1400" kern="1200" dirty="0">
            <a:solidFill>
              <a:sysClr val="windowText" lastClr="000000"/>
            </a:solidFill>
          </a:endParaRPr>
        </a:p>
      </dsp:txBody>
      <dsp:txXfrm>
        <a:off x="1078131" y="1698211"/>
        <a:ext cx="1960239" cy="1176143"/>
      </dsp:txXfrm>
    </dsp:sp>
    <dsp:sp modelId="{47C7CF6F-22E3-4B43-9FA3-345FFAF5AEED}">
      <dsp:nvSpPr>
        <dsp:cNvPr id="0" name=""/>
        <dsp:cNvSpPr/>
      </dsp:nvSpPr>
      <dsp:spPr>
        <a:xfrm>
          <a:off x="3234395" y="1698211"/>
          <a:ext cx="1960239" cy="117614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Bargaining Power of Buyer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ysClr val="windowText" lastClr="000000"/>
              </a:solidFill>
            </a:rPr>
            <a:t>Medium</a:t>
          </a:r>
          <a:endParaRPr lang="en-US" sz="1400" kern="1200" dirty="0">
            <a:solidFill>
              <a:sysClr val="windowText" lastClr="000000"/>
            </a:solidFill>
          </a:endParaRPr>
        </a:p>
      </dsp:txBody>
      <dsp:txXfrm>
        <a:off x="3234395" y="1698211"/>
        <a:ext cx="1960239" cy="1176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=""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=""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=""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=""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=""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=""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=""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=""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=""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=""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64510" y="635634"/>
            <a:ext cx="6379790" cy="5586731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501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517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484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2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=""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2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07233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1516" y="216000"/>
            <a:ext cx="5228944" cy="64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197600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50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3114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=""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142837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00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3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40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18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312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17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8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54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73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4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=""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=""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=""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=""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=""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=""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=""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=""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=""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=""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=""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=""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=""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=""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=""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=""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=""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=""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24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64562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00549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721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=""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=""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=""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=""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=""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=""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=""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=""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=""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=""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=""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=""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=""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=""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=""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=""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=""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=""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62" r:id="rId9"/>
    <p:sldLayoutId id="2147483664" r:id="rId10"/>
    <p:sldLayoutId id="2147483663" r:id="rId11"/>
    <p:sldLayoutId id="2147483668" r:id="rId12"/>
    <p:sldLayoutId id="2147483674" r:id="rId13"/>
    <p:sldLayoutId id="2147483670" r:id="rId14"/>
    <p:sldLayoutId id="2147483672" r:id="rId15"/>
    <p:sldLayoutId id="2147483673" r:id="rId16"/>
    <p:sldLayoutId id="2147483660" r:id="rId17"/>
    <p:sldLayoutId id="214748366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75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8.png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=""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0" y="5136777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eavy-duty trucks with the driver in focus | Volvo Tru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696"/>
            <a:ext cx="12192000" cy="51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/>
          <p:nvPr/>
        </p:nvPicPr>
        <p:blipFill>
          <a:blip r:embed="rId3"/>
          <a:stretch>
            <a:fillRect/>
          </a:stretch>
        </p:blipFill>
        <p:spPr>
          <a:xfrm>
            <a:off x="5468471" y="0"/>
            <a:ext cx="1443691" cy="12998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9872" y="1287475"/>
            <a:ext cx="5419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Volvo Equity Valuation</a:t>
            </a:r>
          </a:p>
          <a:p>
            <a:pPr algn="ctr"/>
            <a:r>
              <a:rPr lang="en-US" sz="2000" dirty="0" smtClean="0"/>
              <a:t>UOWD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IAIC Initiative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1" y="5238912"/>
            <a:ext cx="4491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Unaza Naveed - 6865045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Samiheh Mohammad Nasiri - 6862640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Mohamed Rashid Obaid Almheiri - 6696041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Bowen Jin - 4793687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Karthikeya Nalluri - 6865653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7329" y="0"/>
            <a:ext cx="11573197" cy="7242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Volvo Group – PESTEL Analysis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53424"/>
              </p:ext>
            </p:extLst>
          </p:nvPr>
        </p:nvGraphicFramePr>
        <p:xfrm>
          <a:off x="905824" y="896144"/>
          <a:ext cx="10486076" cy="5794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502"/>
                <a:gridCol w="1210376"/>
                <a:gridCol w="1445326"/>
                <a:gridCol w="1389478"/>
                <a:gridCol w="1582059"/>
                <a:gridCol w="1697607"/>
                <a:gridCol w="1538728"/>
              </a:tblGrid>
              <a:tr h="293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Political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Economical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Social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Technological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Environmental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Legal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6"/>
                    </a:solidFill>
                  </a:tcPr>
                </a:tc>
              </a:tr>
              <a:tr h="8378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Stable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(Rise in fuel prices)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Stable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High(Serious  steps for hybrid vehicles)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High rules and regulation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1117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North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Stable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Stable (interest and exchange rates)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Challenging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High rules and regulations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1117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South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(High prices and low inflation)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Challenging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Medium rules and regulations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1117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Medium (High currency fluctuation)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Challenging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Medium rules and regulations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  <a:tr h="1117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Africa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and Oceania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(High prices and low inflation)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Medium rules and regulations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96A549-C0D5-4DFF-9A04-BDF881D9A56D}"/>
              </a:ext>
            </a:extLst>
          </p:cNvPr>
          <p:cNvSpPr txBox="1"/>
          <p:nvPr/>
        </p:nvSpPr>
        <p:spPr>
          <a:xfrm>
            <a:off x="519952" y="217904"/>
            <a:ext cx="39892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Valuation- WACC</a:t>
            </a:r>
            <a:endParaRPr lang="en-US" altLang="ko-KR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D0F159-FA95-4523-810B-E964C3A12B3E}"/>
              </a:ext>
            </a:extLst>
          </p:cNvPr>
          <p:cNvSpPr txBox="1"/>
          <p:nvPr/>
        </p:nvSpPr>
        <p:spPr>
          <a:xfrm>
            <a:off x="98727" y="3923960"/>
            <a:ext cx="6678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Equity Valuation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CAPM Model, estimated at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Equity and Debt Weight Calculation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Value of Debt &amp; Equity is used to compute weights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 =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25.84%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,WE =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74.16%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Debt Calculation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Debt is estimated at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After-tax Cost of Debt &amp; WACC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WACC = 25.84%* 2.5%*(1-22%)+74.16%*6.29% =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5.165%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6A945C08-8C61-456D-8AC0-B465AC983C36}"/>
              </a:ext>
            </a:extLst>
          </p:cNvPr>
          <p:cNvSpPr/>
          <p:nvPr/>
        </p:nvSpPr>
        <p:spPr>
          <a:xfrm>
            <a:off x="0" y="2001591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="" xmlns:a16="http://schemas.microsoft.com/office/drawing/2014/main" id="{904E29FB-D6F7-466D-AD80-3DB3F2BE7A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275710"/>
              </p:ext>
            </p:extLst>
          </p:nvPr>
        </p:nvGraphicFramePr>
        <p:xfrm>
          <a:off x="6804212" y="3463054"/>
          <a:ext cx="5387788" cy="3323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3D79615-03DB-4A47-8CF7-9E1CB523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19" y="123606"/>
            <a:ext cx="5314426" cy="31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741" y="79532"/>
            <a:ext cx="11573197" cy="7242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Growth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6986" y="1356806"/>
            <a:ext cx="4858071" cy="36275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76046" y="2344742"/>
            <a:ext cx="6436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significant impact of COVID-19 on Volvo Group is evident by analyzing their latest Q1 2020 Annual Report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Sales decreased by 21.65%</a:t>
            </a:r>
          </a:p>
          <a:p>
            <a:endParaRPr lang="en-US" b="1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9058" y="0"/>
            <a:ext cx="11573197" cy="530067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– Discounted Cash Flow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6F19C6-67B0-4713-B2B0-63F1DF11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53" y="530067"/>
            <a:ext cx="8164880" cy="2573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DF1A8D3-BE04-48E2-B1E1-1C5F2093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8" y="4027714"/>
            <a:ext cx="3744992" cy="2630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16F4F24-BE75-4B1B-BF4B-BDB3A6D38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094" y="5665085"/>
            <a:ext cx="3615269" cy="9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847" y="0"/>
            <a:ext cx="11573197" cy="7242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– Price Relative Estimates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906" y="1013012"/>
            <a:ext cx="8749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ompared </a:t>
            </a:r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Daimler </a:t>
            </a:r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,Scania, PACCAR which </a:t>
            </a:r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produced trucks, and we found that Volvo's P/E and EV/EBITDA are reasonable.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Volvo's </a:t>
            </a:r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P/B and ROE are similar to the entire automotive </a:t>
            </a:r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1" y="3424564"/>
            <a:ext cx="11500283" cy="30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2" y="0"/>
            <a:ext cx="11573197" cy="7242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– Sensitivity Analysis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141" y="722353"/>
            <a:ext cx="9565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market price of the stock will be higher than the actual price, we think it is a good choice for the investors to continue to Hold / Buy stocks. </a:t>
            </a:r>
          </a:p>
          <a:p>
            <a:endParaRPr lang="en-A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think our HOLD / BUY recommendation should not be influenced by WACC increase or decline in growth rate of Volvo </a:t>
            </a:r>
          </a:p>
          <a:p>
            <a:pPr>
              <a:buClr>
                <a:schemeClr val="accent2"/>
              </a:buClr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3" y="3684494"/>
            <a:ext cx="11510373" cy="27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6635" y="96901"/>
            <a:ext cx="11573197" cy="7242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– Investment Risks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452926" y="821148"/>
          <a:ext cx="11319973" cy="422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30342" y="5188487"/>
            <a:ext cx="4103557" cy="1362813"/>
            <a:chOff x="-1457325" y="2845365"/>
            <a:chExt cx="2482864" cy="1362813"/>
          </a:xfrm>
          <a:solidFill>
            <a:schemeClr val="accent4">
              <a:lumMod val="75000"/>
            </a:schemeClr>
          </a:solidFill>
        </p:grpSpPr>
        <p:sp>
          <p:nvSpPr>
            <p:cNvPr id="5" name="Rounded Rectangle 4"/>
            <p:cNvSpPr/>
            <p:nvPr/>
          </p:nvSpPr>
          <p:spPr>
            <a:xfrm>
              <a:off x="-1457325" y="2845365"/>
              <a:ext cx="2482864" cy="1362813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-1390798" y="2978419"/>
              <a:ext cx="2349810" cy="12297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2410" tIns="116205" rIns="232410" bIns="116205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Strategic</a:t>
              </a:r>
              <a:r>
                <a:rPr lang="en-US" sz="24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Risks</a:t>
              </a:r>
            </a:p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</a:t>
              </a:r>
              <a:endParaRPr lang="en-US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33899" y="5324768"/>
            <a:ext cx="7267576" cy="1090250"/>
            <a:chOff x="2464938" y="2997803"/>
            <a:chExt cx="4413982" cy="1090250"/>
          </a:xfrm>
          <a:solidFill>
            <a:schemeClr val="tx1">
              <a:lumMod val="75000"/>
            </a:schemeClr>
          </a:solidFill>
        </p:grpSpPr>
        <p:sp>
          <p:nvSpPr>
            <p:cNvPr id="8" name="Round Same Side Corner Rectangle 7"/>
            <p:cNvSpPr/>
            <p:nvPr/>
          </p:nvSpPr>
          <p:spPr>
            <a:xfrm rot="5400000">
              <a:off x="4126804" y="1335937"/>
              <a:ext cx="1090250" cy="4413982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4"/>
            <p:cNvSpPr/>
            <p:nvPr/>
          </p:nvSpPr>
          <p:spPr>
            <a:xfrm>
              <a:off x="2464938" y="3051024"/>
              <a:ext cx="4360760" cy="9838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 acceptance of technological shifts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Threats of IT infrastructure to the reputation of group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Labour shortage of trucking industry</a:t>
              </a:r>
              <a:endPara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2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364" y="29137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 19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97161C5-F4E8-4DC9-8CE1-BC5029AB46B7}"/>
              </a:ext>
            </a:extLst>
          </p:cNvPr>
          <p:cNvSpPr/>
          <p:nvPr/>
        </p:nvSpPr>
        <p:spPr>
          <a:xfrm flipH="1">
            <a:off x="6350104" y="1825180"/>
            <a:ext cx="549613" cy="549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5B7BB3-476B-4EFA-8B0B-AB3B5B24BC30}"/>
              </a:ext>
            </a:extLst>
          </p:cNvPr>
          <p:cNvSpPr txBox="1"/>
          <p:nvPr/>
        </p:nvSpPr>
        <p:spPr>
          <a:xfrm flipH="1">
            <a:off x="23153" y="1738009"/>
            <a:ext cx="549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key markets are restricted on freedom of movement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0779195-C1F9-46F6-BBB0-AC6619C7A224}"/>
              </a:ext>
            </a:extLst>
          </p:cNvPr>
          <p:cNvSpPr/>
          <p:nvPr/>
        </p:nvSpPr>
        <p:spPr>
          <a:xfrm flipH="1">
            <a:off x="5404188" y="3661611"/>
            <a:ext cx="549613" cy="54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BF536FA-07F3-43D4-8A4B-02E511A7BDE5}"/>
              </a:ext>
            </a:extLst>
          </p:cNvPr>
          <p:cNvSpPr txBox="1"/>
          <p:nvPr/>
        </p:nvSpPr>
        <p:spPr>
          <a:xfrm flipH="1">
            <a:off x="23153" y="2758333"/>
            <a:ext cx="513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Disruption of supply chain and downtimes of the production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76F4CD0-08EC-4375-826C-A9E7EA1B4C50}"/>
              </a:ext>
            </a:extLst>
          </p:cNvPr>
          <p:cNvSpPr/>
          <p:nvPr/>
        </p:nvSpPr>
        <p:spPr>
          <a:xfrm flipH="1">
            <a:off x="6473642" y="5497857"/>
            <a:ext cx="549613" cy="549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F5DE792-2DAC-4024-9B67-8954E60A0994}"/>
              </a:ext>
            </a:extLst>
          </p:cNvPr>
          <p:cNvSpPr txBox="1"/>
          <p:nvPr/>
        </p:nvSpPr>
        <p:spPr>
          <a:xfrm flipH="1">
            <a:off x="-2" y="4222916"/>
            <a:ext cx="516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 pressure on the used and new vehicles which leads to write-downs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D80F9A0-6C85-4B37-922B-5F9E59754C20}"/>
              </a:ext>
            </a:extLst>
          </p:cNvPr>
          <p:cNvSpPr/>
          <p:nvPr/>
        </p:nvSpPr>
        <p:spPr>
          <a:xfrm flipH="1">
            <a:off x="5643769" y="2696272"/>
            <a:ext cx="549613" cy="54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207761B-348A-4E99-AD22-F60950E443B8}"/>
              </a:ext>
            </a:extLst>
          </p:cNvPr>
          <p:cNvSpPr txBox="1"/>
          <p:nvPr/>
        </p:nvSpPr>
        <p:spPr>
          <a:xfrm flipH="1">
            <a:off x="23153" y="2241159"/>
            <a:ext cx="4616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difficulties by the key suppliers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6C9C49C-244A-4B48-BB07-7FB35C787A7B}"/>
              </a:ext>
            </a:extLst>
          </p:cNvPr>
          <p:cNvSpPr/>
          <p:nvPr/>
        </p:nvSpPr>
        <p:spPr>
          <a:xfrm flipH="1">
            <a:off x="5629737" y="4579734"/>
            <a:ext cx="549613" cy="549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2367A6D-04E0-4AA2-A36A-2E7DEDD21AA0}"/>
              </a:ext>
            </a:extLst>
          </p:cNvPr>
          <p:cNvSpPr txBox="1"/>
          <p:nvPr/>
        </p:nvSpPr>
        <p:spPr>
          <a:xfrm flipH="1">
            <a:off x="-3" y="3386778"/>
            <a:ext cx="531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affected and being prevented from making payments to the Volvo group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7214446" y="2076563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33120593-EBA9-4085-A4BE-56CE63874ED2}"/>
              </a:ext>
            </a:extLst>
          </p:cNvPr>
          <p:cNvCxnSpPr>
            <a:cxnSpLocks/>
          </p:cNvCxnSpPr>
          <p:nvPr/>
        </p:nvCxnSpPr>
        <p:spPr>
          <a:xfrm flipH="1">
            <a:off x="6352070" y="299468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B14C15C-FE65-4F93-B089-3D1FAD5374D8}"/>
              </a:ext>
            </a:extLst>
          </p:cNvPr>
          <p:cNvCxnSpPr>
            <a:cxnSpLocks/>
          </p:cNvCxnSpPr>
          <p:nvPr/>
        </p:nvCxnSpPr>
        <p:spPr>
          <a:xfrm flipH="1">
            <a:off x="6110666" y="3912809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71F5839-AE34-4983-95D5-6D9987EDC886}"/>
              </a:ext>
            </a:extLst>
          </p:cNvPr>
          <p:cNvCxnSpPr>
            <a:cxnSpLocks/>
          </p:cNvCxnSpPr>
          <p:nvPr/>
        </p:nvCxnSpPr>
        <p:spPr>
          <a:xfrm flipH="1">
            <a:off x="6350104" y="4830932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D0D08D4-C9F6-43C9-A062-3C4424A925CA}"/>
              </a:ext>
            </a:extLst>
          </p:cNvPr>
          <p:cNvCxnSpPr>
            <a:cxnSpLocks/>
          </p:cNvCxnSpPr>
          <p:nvPr/>
        </p:nvCxnSpPr>
        <p:spPr>
          <a:xfrm flipH="1">
            <a:off x="7276360" y="5749055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0">
            <a:extLst>
              <a:ext uri="{FF2B5EF4-FFF2-40B4-BE49-F238E27FC236}">
                <a16:creationId xmlns="" xmlns:a16="http://schemas.microsoft.com/office/drawing/2014/main" id="{CD034086-CB97-4A4D-919F-480F7EB8564D}"/>
              </a:ext>
            </a:extLst>
          </p:cNvPr>
          <p:cNvSpPr/>
          <p:nvPr/>
        </p:nvSpPr>
        <p:spPr>
          <a:xfrm>
            <a:off x="6583104" y="5625908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7">
            <a:extLst>
              <a:ext uri="{FF2B5EF4-FFF2-40B4-BE49-F238E27FC236}">
                <a16:creationId xmlns="" xmlns:a16="http://schemas.microsoft.com/office/drawing/2014/main" id="{6BC3204C-05F3-48B3-A693-02079ED89583}"/>
              </a:ext>
            </a:extLst>
          </p:cNvPr>
          <p:cNvSpPr/>
          <p:nvPr/>
        </p:nvSpPr>
        <p:spPr>
          <a:xfrm flipH="1">
            <a:off x="5754157" y="2829460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5">
            <a:extLst>
              <a:ext uri="{FF2B5EF4-FFF2-40B4-BE49-F238E27FC236}">
                <a16:creationId xmlns="" xmlns:a16="http://schemas.microsoft.com/office/drawing/2014/main" id="{D3C53ADE-C1D2-4D23-B4D1-2347C61E8EE8}"/>
              </a:ext>
            </a:extLst>
          </p:cNvPr>
          <p:cNvSpPr/>
          <p:nvPr/>
        </p:nvSpPr>
        <p:spPr>
          <a:xfrm flipH="1">
            <a:off x="5740594" y="4719675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25">
            <a:extLst>
              <a:ext uri="{FF2B5EF4-FFF2-40B4-BE49-F238E27FC236}">
                <a16:creationId xmlns="" xmlns:a16="http://schemas.microsoft.com/office/drawing/2014/main" id="{E6F50AF1-DAB1-4DF1-859C-EE3DE78CDEE2}"/>
              </a:ext>
            </a:extLst>
          </p:cNvPr>
          <p:cNvSpPr>
            <a:spLocks noChangeAspect="1"/>
          </p:cNvSpPr>
          <p:nvPr/>
        </p:nvSpPr>
        <p:spPr>
          <a:xfrm flipH="1">
            <a:off x="5560867" y="3756528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A3C06F18-9965-49F4-A2F9-A532E397AB2A}"/>
              </a:ext>
            </a:extLst>
          </p:cNvPr>
          <p:cNvGrpSpPr/>
          <p:nvPr/>
        </p:nvGrpSpPr>
        <p:grpSpPr>
          <a:xfrm flipH="1">
            <a:off x="8984974" y="3390900"/>
            <a:ext cx="1672352" cy="876221"/>
            <a:chOff x="8984974" y="3390900"/>
            <a:chExt cx="1672352" cy="87622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13428032-65FF-4DA1-8580-045B2E78EBE8}"/>
                </a:ext>
              </a:extLst>
            </p:cNvPr>
            <p:cNvSpPr txBox="1"/>
            <p:nvPr/>
          </p:nvSpPr>
          <p:spPr>
            <a:xfrm flipH="1">
              <a:off x="8999735" y="4025752"/>
              <a:ext cx="1657591" cy="241369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7FA8142-D7F4-4E48-8ACA-3B2B48BDA302}"/>
                </a:ext>
              </a:extLst>
            </p:cNvPr>
            <p:cNvSpPr txBox="1"/>
            <p:nvPr/>
          </p:nvSpPr>
          <p:spPr>
            <a:xfrm flipH="1">
              <a:off x="9556330" y="3446590"/>
              <a:ext cx="551490" cy="468478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9BF0CC7E-9F1A-424F-A105-D8D4D3FB3088}"/>
                </a:ext>
              </a:extLst>
            </p:cNvPr>
            <p:cNvGrpSpPr/>
            <p:nvPr/>
          </p:nvGrpSpPr>
          <p:grpSpPr>
            <a:xfrm flipH="1">
              <a:off x="8984974" y="3390900"/>
              <a:ext cx="534724" cy="533693"/>
              <a:chOff x="7167947" y="1624190"/>
              <a:chExt cx="2677920" cy="2672764"/>
            </a:xfrm>
            <a:solidFill>
              <a:schemeClr val="bg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41671213-3D5C-49D1-A8DC-4812370AEC83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C632652F-53FB-4ED5-8573-10D0B9DDDCEB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0" y="4859622"/>
            <a:ext cx="51628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Intangible assets and the goodwill of the group 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impairments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Sever problems of the financial 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markets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Prolonged economic downturn leads to the decrease in the demand of the products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97161C5-F4E8-4DC9-8CE1-BC5029AB46B7}"/>
              </a:ext>
            </a:extLst>
          </p:cNvPr>
          <p:cNvSpPr/>
          <p:nvPr/>
        </p:nvSpPr>
        <p:spPr>
          <a:xfrm flipH="1">
            <a:off x="7479874" y="6009554"/>
            <a:ext cx="549613" cy="549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10779195-C1F9-46F6-BBB0-AC6619C7A224}"/>
              </a:ext>
            </a:extLst>
          </p:cNvPr>
          <p:cNvSpPr/>
          <p:nvPr/>
        </p:nvSpPr>
        <p:spPr>
          <a:xfrm flipH="1">
            <a:off x="7052093" y="1240106"/>
            <a:ext cx="549613" cy="54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1" name="Diagram 50"/>
          <p:cNvGraphicFramePr/>
          <p:nvPr>
            <p:extLst/>
          </p:nvPr>
        </p:nvGraphicFramePr>
        <p:xfrm>
          <a:off x="5793167" y="828676"/>
          <a:ext cx="6407727" cy="5730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Block Arc 25">
            <a:extLst>
              <a:ext uri="{FF2B5EF4-FFF2-40B4-BE49-F238E27FC236}">
                <a16:creationId xmlns="" xmlns:a16="http://schemas.microsoft.com/office/drawing/2014/main" id="{E6F50AF1-DAB1-4DF1-859C-EE3DE78CDEE2}"/>
              </a:ext>
            </a:extLst>
          </p:cNvPr>
          <p:cNvSpPr>
            <a:spLocks noChangeAspect="1"/>
          </p:cNvSpPr>
          <p:nvPr/>
        </p:nvSpPr>
        <p:spPr>
          <a:xfrm flipH="1">
            <a:off x="7190437" y="1330191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Parallelogram 30">
            <a:extLst>
              <a:ext uri="{FF2B5EF4-FFF2-40B4-BE49-F238E27FC236}">
                <a16:creationId xmlns="" xmlns:a16="http://schemas.microsoft.com/office/drawing/2014/main" id="{CD034086-CB97-4A4D-919F-480F7EB8564D}"/>
              </a:ext>
            </a:extLst>
          </p:cNvPr>
          <p:cNvSpPr/>
          <p:nvPr/>
        </p:nvSpPr>
        <p:spPr>
          <a:xfrm>
            <a:off x="6478517" y="1953232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Oval 7">
            <a:extLst>
              <a:ext uri="{FF2B5EF4-FFF2-40B4-BE49-F238E27FC236}">
                <a16:creationId xmlns="" xmlns:a16="http://schemas.microsoft.com/office/drawing/2014/main" id="{6BC3204C-05F3-48B3-A693-02079ED89583}"/>
              </a:ext>
            </a:extLst>
          </p:cNvPr>
          <p:cNvSpPr/>
          <p:nvPr/>
        </p:nvSpPr>
        <p:spPr>
          <a:xfrm flipH="1">
            <a:off x="7601706" y="6133974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6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91" y="54967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 Strategy</a:t>
            </a:r>
          </a:p>
        </p:txBody>
      </p:sp>
      <p:grpSp>
        <p:nvGrpSpPr>
          <p:cNvPr id="3" name="그룹 52">
            <a:extLst>
              <a:ext uri="{FF2B5EF4-FFF2-40B4-BE49-F238E27FC236}">
                <a16:creationId xmlns="" xmlns:a16="http://schemas.microsoft.com/office/drawing/2014/main" id="{E6BDA5E4-EF0A-42D3-8B2B-89BA5E778B77}"/>
              </a:ext>
            </a:extLst>
          </p:cNvPr>
          <p:cNvGrpSpPr/>
          <p:nvPr/>
        </p:nvGrpSpPr>
        <p:grpSpPr>
          <a:xfrm>
            <a:off x="2422382" y="2753276"/>
            <a:ext cx="7342827" cy="2222804"/>
            <a:chOff x="2422381" y="2753276"/>
            <a:chExt cx="7342827" cy="2222804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7980C00C-8BF7-451B-B227-EA04496E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060403" y="3494076"/>
              <a:ext cx="2743414" cy="228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BC9E44C-F64B-40E1-A2B7-1AA79D00C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7226" y="4251990"/>
              <a:ext cx="2758775" cy="1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619B9D31-5AAF-4A13-8DC4-713EC6E866D1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422381" y="4967817"/>
              <a:ext cx="988539" cy="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E6E89C00-A061-4415-9E6C-CB7ED3E3A80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8770231" y="2753276"/>
              <a:ext cx="994977" cy="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6ECC5BEF-4A1E-471A-AF10-1824EF5BA3CA}"/>
                </a:ext>
              </a:extLst>
            </p:cNvPr>
            <p:cNvCxnSpPr>
              <a:cxnSpLocks/>
            </p:cNvCxnSpPr>
            <p:nvPr/>
          </p:nvCxnSpPr>
          <p:spPr>
            <a:xfrm>
              <a:off x="3370599" y="4224928"/>
              <a:ext cx="10792" cy="751152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54E8EE7E-088D-4100-B278-9F0E70AB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438" y="3461161"/>
              <a:ext cx="974" cy="827175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22B408CA-C81D-49EC-AFDA-3FFC4FAD1AAB}"/>
                </a:ext>
              </a:extLst>
            </p:cNvPr>
            <p:cNvCxnSpPr>
              <a:cxnSpLocks/>
            </p:cNvCxnSpPr>
            <p:nvPr/>
          </p:nvCxnSpPr>
          <p:spPr>
            <a:xfrm>
              <a:off x="8803817" y="2753276"/>
              <a:ext cx="0" cy="774172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C44FCEDD-5FF4-4091-8454-52E3F40E5D0A}"/>
              </a:ext>
            </a:extLst>
          </p:cNvPr>
          <p:cNvSpPr/>
          <p:nvPr/>
        </p:nvSpPr>
        <p:spPr>
          <a:xfrm>
            <a:off x="1630381" y="4571817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7459F4B0-05C0-4CAE-B50A-E89D75DE854B}"/>
              </a:ext>
            </a:extLst>
          </p:cNvPr>
          <p:cNvSpPr/>
          <p:nvPr/>
        </p:nvSpPr>
        <p:spPr>
          <a:xfrm>
            <a:off x="4340402" y="3833636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4EBF9E0-3697-4C88-93FC-4CB6A5B72110}"/>
              </a:ext>
            </a:extLst>
          </p:cNvPr>
          <p:cNvSpPr/>
          <p:nvPr/>
        </p:nvSpPr>
        <p:spPr>
          <a:xfrm>
            <a:off x="7052806" y="3095456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5F3B285-F67F-42A8-97C0-195986EC2822}"/>
              </a:ext>
            </a:extLst>
          </p:cNvPr>
          <p:cNvSpPr/>
          <p:nvPr/>
        </p:nvSpPr>
        <p:spPr>
          <a:xfrm>
            <a:off x="9765208" y="2357276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837FD254-9758-4B5C-9215-2B9358E0F586}"/>
              </a:ext>
            </a:extLst>
          </p:cNvPr>
          <p:cNvGrpSpPr/>
          <p:nvPr/>
        </p:nvGrpSpPr>
        <p:grpSpPr>
          <a:xfrm>
            <a:off x="886077" y="2571034"/>
            <a:ext cx="2280608" cy="861775"/>
            <a:chOff x="6210996" y="1433695"/>
            <a:chExt cx="1712589" cy="613087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0342A5C-BB6F-4087-A158-667D83C1D04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Fair Value Hedge</a:t>
              </a:r>
              <a:endParaRPr lang="ko-KR" alt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058DDFC-2101-448C-A664-FE06250D577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1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Converting the fixed rate into floating rate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9EB9496A-FAF9-4984-A7EE-9150226433E5}"/>
              </a:ext>
            </a:extLst>
          </p:cNvPr>
          <p:cNvGrpSpPr/>
          <p:nvPr/>
        </p:nvGrpSpPr>
        <p:grpSpPr>
          <a:xfrm>
            <a:off x="3597686" y="1844825"/>
            <a:ext cx="2280608" cy="861775"/>
            <a:chOff x="6210996" y="1433695"/>
            <a:chExt cx="1712589" cy="613087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A143D0-3E33-44E4-8A34-4811CCE3F0DB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 Investment Hedge</a:t>
              </a:r>
              <a:endParaRPr lang="ko-KR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2A645DC-AE55-4EC8-9085-5C2F4A9A795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1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Minimize the value of net investment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1AE61B4-0728-4807-85D0-324E70C25508}"/>
              </a:ext>
            </a:extLst>
          </p:cNvPr>
          <p:cNvGrpSpPr/>
          <p:nvPr/>
        </p:nvGrpSpPr>
        <p:grpSpPr>
          <a:xfrm>
            <a:off x="5656729" y="4570308"/>
            <a:ext cx="2933174" cy="861775"/>
            <a:chOff x="6210996" y="1433695"/>
            <a:chExt cx="1712589" cy="613087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A5319E6-9C41-467E-AB54-462D38F89D4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Currency Transection Hedge</a:t>
              </a:r>
              <a:endParaRPr lang="ko-KR" alt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E8A6E889-3F7A-46E5-A7D3-F7F0A9EDC09B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1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Currency transection managed by hedging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88C24D6E-8DEA-4ACC-8965-405F986E4E71}"/>
              </a:ext>
            </a:extLst>
          </p:cNvPr>
          <p:cNvGrpSpPr/>
          <p:nvPr/>
        </p:nvGrpSpPr>
        <p:grpSpPr>
          <a:xfrm>
            <a:off x="9020904" y="3744709"/>
            <a:ext cx="3171096" cy="1107997"/>
            <a:chOff x="6210996" y="1433695"/>
            <a:chExt cx="1712589" cy="78825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354C0E9-28F8-48B0-B717-ADCE9B11480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Covid Risk Hedge</a:t>
              </a:r>
              <a:endPara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296F567-4252-44DC-8E9F-586D7A5437CF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1.Closure of temporary plants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2.Adopting new work environment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33455A88-7ABA-4483-BFB5-FAF2A6BB2023}"/>
              </a:ext>
            </a:extLst>
          </p:cNvPr>
          <p:cNvGrpSpPr/>
          <p:nvPr/>
        </p:nvGrpSpPr>
        <p:grpSpPr>
          <a:xfrm>
            <a:off x="7087737" y="3315401"/>
            <a:ext cx="666282" cy="282177"/>
            <a:chOff x="113572" y="3059144"/>
            <a:chExt cx="2324346" cy="984385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20E7CB5C-3D08-406C-98C9-67B3F22A83EA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0FAC0020-D0A1-424D-8D18-5E632B540762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3A27A028-A5A7-48BC-860F-68B626FBF2F5}"/>
              </a:ext>
            </a:extLst>
          </p:cNvPr>
          <p:cNvGrpSpPr/>
          <p:nvPr/>
        </p:nvGrpSpPr>
        <p:grpSpPr>
          <a:xfrm>
            <a:off x="9828550" y="2540828"/>
            <a:ext cx="633274" cy="412626"/>
            <a:chOff x="9418332" y="2951963"/>
            <a:chExt cx="1418527" cy="924278"/>
          </a:xfrm>
          <a:solidFill>
            <a:schemeClr val="bg1"/>
          </a:solidFill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FFBAE044-8F15-44DF-864D-D6DC821D75C8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  <a:grpFill/>
          </p:grpSpPr>
          <p:grpSp>
            <p:nvGrpSpPr>
              <p:cNvPr id="41" name="Group 40">
                <a:extLst>
                  <a:ext uri="{FF2B5EF4-FFF2-40B4-BE49-F238E27FC236}">
                    <a16:creationId xmlns="" xmlns:a16="http://schemas.microsoft.com/office/drawing/2014/main" id="{75054FE3-39D8-4D05-AFF1-B8647323BF55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2A5E10D9-2EE3-4B8E-88CF-467BE3722F07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="" xmlns:a16="http://schemas.microsoft.com/office/drawing/2014/main" id="{DC253B9F-0583-4FF7-BF59-77142D0A1251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CE3BD2B1-46D9-420B-AA0B-445BF475938A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9B3BD19E-323C-4D29-A325-CFF0D735907E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B3CDC5E6-83DE-4091-A3E2-15C39C74B9BA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DE348773-1D07-4BB7-8A51-C0D97D2E3E19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8614C4C0-D6CC-4AE0-8E66-3370D127C93C}"/>
              </a:ext>
            </a:extLst>
          </p:cNvPr>
          <p:cNvGrpSpPr/>
          <p:nvPr/>
        </p:nvGrpSpPr>
        <p:grpSpPr>
          <a:xfrm>
            <a:off x="1838485" y="4671795"/>
            <a:ext cx="409525" cy="488788"/>
            <a:chOff x="3570" y="619306"/>
            <a:chExt cx="4703649" cy="5614032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FA94AB85-0B14-4124-9E13-5EBCE1CCDD33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0EFED411-A228-4435-9CDF-898203BEBDCB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9A148E2-CBF6-4D84-A122-6EF52320827C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2BA2E2A-62C9-498E-8135-F29F3807181C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151C571A-79F7-46EB-88A1-77B4C0E4BE74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3A27A028-A5A7-48BC-860F-68B626FBF2F5}"/>
              </a:ext>
            </a:extLst>
          </p:cNvPr>
          <p:cNvGrpSpPr/>
          <p:nvPr/>
        </p:nvGrpSpPr>
        <p:grpSpPr>
          <a:xfrm>
            <a:off x="4419765" y="4018615"/>
            <a:ext cx="633274" cy="412626"/>
            <a:chOff x="9418332" y="2951963"/>
            <a:chExt cx="1418527" cy="924278"/>
          </a:xfrm>
          <a:solidFill>
            <a:schemeClr val="bg1"/>
          </a:solidFill>
        </p:grpSpPr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FFBAE044-8F15-44DF-864D-D6DC821D75C8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  <a:grpFill/>
          </p:grpSpPr>
          <p:grpSp>
            <p:nvGrpSpPr>
              <p:cNvPr id="57" name="Group 56">
                <a:extLst>
                  <a:ext uri="{FF2B5EF4-FFF2-40B4-BE49-F238E27FC236}">
                    <a16:creationId xmlns="" xmlns:a16="http://schemas.microsoft.com/office/drawing/2014/main" id="{75054FE3-39D8-4D05-AFF1-B8647323BF55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  <a:grpFill/>
            </p:grpSpPr>
            <p:sp>
              <p:nvSpPr>
                <p:cNvPr id="61" name="Freeform: Shape 44">
                  <a:extLst>
                    <a:ext uri="{FF2B5EF4-FFF2-40B4-BE49-F238E27FC236}">
                      <a16:creationId xmlns="" xmlns:a16="http://schemas.microsoft.com/office/drawing/2014/main" id="{2A5E10D9-2EE3-4B8E-88CF-467BE3722F07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: Shape 45">
                  <a:extLst>
                    <a:ext uri="{FF2B5EF4-FFF2-40B4-BE49-F238E27FC236}">
                      <a16:creationId xmlns="" xmlns:a16="http://schemas.microsoft.com/office/drawing/2014/main" id="{DC253B9F-0583-4FF7-BF59-77142D0A1251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Freeform: Shape 41">
                <a:extLst>
                  <a:ext uri="{FF2B5EF4-FFF2-40B4-BE49-F238E27FC236}">
                    <a16:creationId xmlns="" xmlns:a16="http://schemas.microsoft.com/office/drawing/2014/main" id="{CE3BD2B1-46D9-420B-AA0B-445BF475938A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42">
                <a:extLst>
                  <a:ext uri="{FF2B5EF4-FFF2-40B4-BE49-F238E27FC236}">
                    <a16:creationId xmlns="" xmlns:a16="http://schemas.microsoft.com/office/drawing/2014/main" id="{9B3BD19E-323C-4D29-A325-CFF0D735907E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43">
                <a:extLst>
                  <a:ext uri="{FF2B5EF4-FFF2-40B4-BE49-F238E27FC236}">
                    <a16:creationId xmlns="" xmlns:a16="http://schemas.microsoft.com/office/drawing/2014/main" id="{B3CDC5E6-83DE-4091-A3E2-15C39C74B9BA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reeform: Shape 39">
              <a:extLst>
                <a:ext uri="{FF2B5EF4-FFF2-40B4-BE49-F238E27FC236}">
                  <a16:creationId xmlns="" xmlns:a16="http://schemas.microsoft.com/office/drawing/2014/main" id="{DE348773-1D07-4BB7-8A51-C0D97D2E3E19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2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3" y="0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Governance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=""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=""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=""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=""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=""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=""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=""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=""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11778EE-ECBA-44D6-9C55-EDAECFEABB39}"/>
              </a:ext>
            </a:extLst>
          </p:cNvPr>
          <p:cNvSpPr txBox="1"/>
          <p:nvPr/>
        </p:nvSpPr>
        <p:spPr>
          <a:xfrm>
            <a:off x="3519664" y="4217937"/>
            <a:ext cx="181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Shareholders are decision makers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=""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=""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89098CB-95E4-43CE-84B8-A26CABB013A6}"/>
              </a:ext>
            </a:extLst>
          </p:cNvPr>
          <p:cNvSpPr txBox="1"/>
          <p:nvPr/>
        </p:nvSpPr>
        <p:spPr>
          <a:xfrm>
            <a:off x="6518415" y="4219096"/>
            <a:ext cx="212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 of the board for business strategy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121">
            <a:extLst>
              <a:ext uri="{FF2B5EF4-FFF2-40B4-BE49-F238E27FC236}">
                <a16:creationId xmlns=""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=""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9F278A3-5E58-41C4-AE56-2E037BD27C3B}"/>
              </a:ext>
            </a:extLst>
          </p:cNvPr>
          <p:cNvSpPr txBox="1"/>
          <p:nvPr/>
        </p:nvSpPr>
        <p:spPr>
          <a:xfrm>
            <a:off x="9918353" y="4220254"/>
            <a:ext cx="2121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 integrated part of the Volvo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Tolerance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127">
            <a:extLst>
              <a:ext uri="{FF2B5EF4-FFF2-40B4-BE49-F238E27FC236}">
                <a16:creationId xmlns=""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=""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=""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=""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=""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=""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0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7" name="Straight Arrow Connector 158">
            <a:extLst>
              <a:ext uri="{FF2B5EF4-FFF2-40B4-BE49-F238E27FC236}">
                <a16:creationId xmlns=""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7">
            <a:extLst>
              <a:ext uri="{FF2B5EF4-FFF2-40B4-BE49-F238E27FC236}">
                <a16:creationId xmlns=""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113">
            <a:extLst>
              <a:ext uri="{FF2B5EF4-FFF2-40B4-BE49-F238E27FC236}">
                <a16:creationId xmlns=""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111809C-4391-44F7-98BD-E061958DD2E1}"/>
              </a:ext>
            </a:extLst>
          </p:cNvPr>
          <p:cNvSpPr txBox="1"/>
          <p:nvPr/>
        </p:nvSpPr>
        <p:spPr>
          <a:xfrm>
            <a:off x="600636" y="4217937"/>
            <a:ext cx="169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business practices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115">
            <a:extLst>
              <a:ext uri="{FF2B5EF4-FFF2-40B4-BE49-F238E27FC236}">
                <a16:creationId xmlns=""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9">
            <a:extLst>
              <a:ext uri="{FF2B5EF4-FFF2-40B4-BE49-F238E27FC236}">
                <a16:creationId xmlns=""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=""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7451371" y="3457275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 Same Side Corner Rectangle 36">
            <a:extLst>
              <a:ext uri="{FF2B5EF4-FFF2-40B4-BE49-F238E27FC236}">
                <a16:creationId xmlns=""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4375189" y="3411839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6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6104964" y="-3913"/>
            <a:ext cx="4350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ko-KR" altLang="en-US" sz="3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30916" y="706284"/>
            <a:ext cx="5737181" cy="4760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Description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89703" y="1395001"/>
            <a:ext cx="5737183" cy="892168"/>
            <a:chOff x="665832" y="2061570"/>
            <a:chExt cx="3322838" cy="892168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2615184"/>
              <a:ext cx="320117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SOWT Analysis, PESTEL Analysis, Porter’s Five Forces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2" y="2061570"/>
              <a:ext cx="3322837" cy="4760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Industry Overview and Competitive Positioning</a:t>
              </a:r>
              <a:endParaRPr lang="ko-KR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89703" y="2380479"/>
            <a:ext cx="5909237" cy="1112494"/>
            <a:chOff x="741417" y="1722969"/>
            <a:chExt cx="3422488" cy="1112494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8" y="2250688"/>
              <a:ext cx="337640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Discounted Cash Flow, Price Relative Estimates, Sensitivity Analysis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741417" y="1722969"/>
              <a:ext cx="3322837" cy="47607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Valuation</a:t>
              </a:r>
              <a:endParaRPr lang="ko-KR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659199" y="3543212"/>
            <a:ext cx="5737181" cy="943013"/>
            <a:chOff x="665832" y="1700146"/>
            <a:chExt cx="3322837" cy="943013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8" y="2304605"/>
              <a:ext cx="320117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Ratio Analysis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2" y="1700146"/>
              <a:ext cx="3322837" cy="47607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Investment Summary &amp; Financial Analysis</a:t>
              </a:r>
              <a:endParaRPr lang="ko-KR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659199" y="4526141"/>
            <a:ext cx="5737181" cy="4760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Risks – Risk Management Strategy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Volvo Symbol Wallpaper - Volvo Trucks Logo Hd - 1111x1111 - Download HD  Wallpaper - WallpaperTi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847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63675F2-9A72-4B96-9291-9F0BED2AF5D7}"/>
              </a:ext>
            </a:extLst>
          </p:cNvPr>
          <p:cNvSpPr txBox="1"/>
          <p:nvPr/>
        </p:nvSpPr>
        <p:spPr>
          <a:xfrm>
            <a:off x="5730915" y="5126436"/>
            <a:ext cx="5737181" cy="47607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Corporate Governance- CSR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B2A0BE8-4E1C-478F-AE7B-D913C667D3CA}"/>
              </a:ext>
            </a:extLst>
          </p:cNvPr>
          <p:cNvSpPr txBox="1"/>
          <p:nvPr/>
        </p:nvSpPr>
        <p:spPr>
          <a:xfrm>
            <a:off x="5764230" y="6256410"/>
            <a:ext cx="5737181" cy="47607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&amp; Conclusion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4AE23BF-9144-41BB-82CF-6D901195B783}"/>
              </a:ext>
            </a:extLst>
          </p:cNvPr>
          <p:cNvSpPr txBox="1"/>
          <p:nvPr/>
        </p:nvSpPr>
        <p:spPr>
          <a:xfrm>
            <a:off x="5764231" y="5691423"/>
            <a:ext cx="5737181" cy="47607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6282" y="0"/>
            <a:ext cx="11573197" cy="5468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Summary-Financial Analysis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1906" y="2247182"/>
            <a:ext cx="268941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 business tactics, revenue and profitability</a:t>
            </a:r>
          </a:p>
          <a:p>
            <a:pPr>
              <a:buClr>
                <a:schemeClr val="accent6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cash flow in Sweden and Europe</a:t>
            </a:r>
          </a:p>
          <a:p>
            <a:pPr>
              <a:buClr>
                <a:schemeClr val="accent6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future value ,growth and reducing risk</a:t>
            </a:r>
          </a:p>
          <a:p>
            <a:pPr>
              <a:buClr>
                <a:schemeClr val="accent6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/>
              </a:buClr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8867" y="651958"/>
            <a:ext cx="9176498" cy="61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918" y="106427"/>
            <a:ext cx="11573197" cy="72424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Summary-Financial Analysis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859" y="1771874"/>
            <a:ext cx="4930588" cy="3759350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2280" y="1771874"/>
            <a:ext cx="4951862" cy="3759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26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741" y="89691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954EAE7-4514-4493-B948-59E0E9D04414}"/>
              </a:ext>
            </a:extLst>
          </p:cNvPr>
          <p:cNvSpPr txBox="1"/>
          <p:nvPr/>
        </p:nvSpPr>
        <p:spPr>
          <a:xfrm>
            <a:off x="8389285" y="2440898"/>
            <a:ext cx="313939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 in smarter way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FDCCCF9-6F23-430E-A1CB-FE1309A59E07}"/>
              </a:ext>
            </a:extLst>
          </p:cNvPr>
          <p:cNvSpPr txBox="1"/>
          <p:nvPr/>
        </p:nvSpPr>
        <p:spPr>
          <a:xfrm>
            <a:off x="8389284" y="4722043"/>
            <a:ext cx="3390339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to provide zero emission electric trucks</a:t>
            </a:r>
            <a:endParaRPr lang="ko-KR" alt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CD8753E-C8F4-412D-AB64-40487770D6EE}"/>
              </a:ext>
            </a:extLst>
          </p:cNvPr>
          <p:cNvSpPr txBox="1"/>
          <p:nvPr/>
        </p:nvSpPr>
        <p:spPr>
          <a:xfrm>
            <a:off x="98612" y="3581937"/>
            <a:ext cx="3559212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by integrated cloud platform</a:t>
            </a:r>
            <a:endParaRPr lang="ko-KR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AA401305-87E7-4615-BBC7-97E97278CCEE}"/>
              </a:ext>
            </a:extLst>
          </p:cNvPr>
          <p:cNvSpPr/>
          <p:nvPr/>
        </p:nvSpPr>
        <p:spPr>
          <a:xfrm>
            <a:off x="6507193" y="5220013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DE7F8FD-E379-4FEA-883F-640C4F216E1A}"/>
              </a:ext>
            </a:extLst>
          </p:cNvPr>
          <p:cNvSpPr/>
          <p:nvPr/>
        </p:nvSpPr>
        <p:spPr>
          <a:xfrm>
            <a:off x="4768254" y="410513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D18A0B55-72B4-4275-AC6F-547A65DAB621}"/>
              </a:ext>
            </a:extLst>
          </p:cNvPr>
          <p:cNvSpPr/>
          <p:nvPr/>
        </p:nvSpPr>
        <p:spPr>
          <a:xfrm>
            <a:off x="6507193" y="299025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2804059F-B17A-4859-B533-E5DC9C40A7FE}"/>
              </a:ext>
            </a:extLst>
          </p:cNvPr>
          <p:cNvSpPr/>
          <p:nvPr/>
        </p:nvSpPr>
        <p:spPr>
          <a:xfrm>
            <a:off x="4768254" y="1875369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Freeform 65">
            <a:extLst>
              <a:ext uri="{FF2B5EF4-FFF2-40B4-BE49-F238E27FC236}">
                <a16:creationId xmlns="" xmlns:a16="http://schemas.microsoft.com/office/drawing/2014/main" id="{FE5E6AD3-3D85-4639-99FE-C82031315256}"/>
              </a:ext>
            </a:extLst>
          </p:cNvPr>
          <p:cNvSpPr/>
          <p:nvPr/>
        </p:nvSpPr>
        <p:spPr>
          <a:xfrm>
            <a:off x="5898078" y="2309064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66">
            <a:extLst>
              <a:ext uri="{FF2B5EF4-FFF2-40B4-BE49-F238E27FC236}">
                <a16:creationId xmlns="" xmlns:a16="http://schemas.microsoft.com/office/drawing/2014/main" id="{98179F7F-6EF5-4A5F-9239-D5436AE57A64}"/>
              </a:ext>
            </a:extLst>
          </p:cNvPr>
          <p:cNvSpPr/>
          <p:nvPr/>
        </p:nvSpPr>
        <p:spPr>
          <a:xfrm flipH="1">
            <a:off x="3962382" y="3433026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7">
            <a:extLst>
              <a:ext uri="{FF2B5EF4-FFF2-40B4-BE49-F238E27FC236}">
                <a16:creationId xmlns="" xmlns:a16="http://schemas.microsoft.com/office/drawing/2014/main" id="{2D923EA8-C29E-4304-95DE-179DF439515E}"/>
              </a:ext>
            </a:extLst>
          </p:cNvPr>
          <p:cNvSpPr/>
          <p:nvPr/>
        </p:nvSpPr>
        <p:spPr>
          <a:xfrm>
            <a:off x="5898078" y="4590209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076E92A7-423D-4AE9-891F-C06010EC5818}"/>
              </a:ext>
            </a:extLst>
          </p:cNvPr>
          <p:cNvGrpSpPr/>
          <p:nvPr/>
        </p:nvGrpSpPr>
        <p:grpSpPr>
          <a:xfrm>
            <a:off x="6747873" y="5386815"/>
            <a:ext cx="538752" cy="643027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237E1548-4AE2-463E-BF44-6CCE879B3DA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1DA06BBB-1073-4CC7-842D-C31E16921687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2AE96DD-62B6-4DCE-B9F0-FB889134136E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9B83C6B-A966-4C70-8493-7C1034B63FC1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DAAE0EA0-36F8-4A8E-B5BB-BA9713739A52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25">
            <a:extLst>
              <a:ext uri="{FF2B5EF4-FFF2-40B4-BE49-F238E27FC236}">
                <a16:creationId xmlns="" xmlns:a16="http://schemas.microsoft.com/office/drawing/2014/main" id="{7DAEF536-4D4C-4BB5-9B53-D9CAC6A8BB60}"/>
              </a:ext>
            </a:extLst>
          </p:cNvPr>
          <p:cNvSpPr/>
          <p:nvPr/>
        </p:nvSpPr>
        <p:spPr>
          <a:xfrm>
            <a:off x="4992724" y="4380431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8D1BF4A8-53A4-4A9B-A35E-F641E79147AC}"/>
              </a:ext>
            </a:extLst>
          </p:cNvPr>
          <p:cNvGrpSpPr/>
          <p:nvPr/>
        </p:nvGrpSpPr>
        <p:grpSpPr>
          <a:xfrm>
            <a:off x="6628313" y="3112869"/>
            <a:ext cx="727915" cy="640314"/>
            <a:chOff x="9544125" y="314311"/>
            <a:chExt cx="1802975" cy="1585994"/>
          </a:xfrm>
        </p:grpSpPr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3068C6C4-BD62-413C-BB81-073F69EFA0E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36E98EC1-DA89-4AD0-9329-F5058F172E06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20F826B9-A13B-4D64-943B-37B981D05BD0}"/>
              </a:ext>
            </a:extLst>
          </p:cNvPr>
          <p:cNvGrpSpPr/>
          <p:nvPr/>
        </p:nvGrpSpPr>
        <p:grpSpPr>
          <a:xfrm>
            <a:off x="2926801" y="2627330"/>
            <a:ext cx="6339319" cy="6339319"/>
            <a:chOff x="1754163" y="2276872"/>
            <a:chExt cx="5616624" cy="5616624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A3B517C0-9B94-4BF9-8CD4-4474560F21E6}"/>
                </a:ext>
              </a:extLst>
            </p:cNvPr>
            <p:cNvGrpSpPr/>
            <p:nvPr/>
          </p:nvGrpSpPr>
          <p:grpSpPr>
            <a:xfrm>
              <a:off x="2068835" y="2581275"/>
              <a:ext cx="4999062" cy="4999062"/>
              <a:chOff x="1754163" y="2276872"/>
              <a:chExt cx="5616624" cy="5616624"/>
            </a:xfrm>
          </p:grpSpPr>
          <p:sp>
            <p:nvSpPr>
              <p:cNvPr id="37" name="Block Arc 36">
                <a:extLst>
                  <a:ext uri="{FF2B5EF4-FFF2-40B4-BE49-F238E27FC236}">
                    <a16:creationId xmlns="" xmlns:a16="http://schemas.microsoft.com/office/drawing/2014/main" id="{F8761959-737F-4435-83B7-405BA99E815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94000">
                    <a:schemeClr val="accent1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="" xmlns:a16="http://schemas.microsoft.com/office/drawing/2014/main" id="{DE4CB0B9-B037-4AA7-B342-8AC76693AA5A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37981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94000">
                    <a:schemeClr val="accent2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="" xmlns:a16="http://schemas.microsoft.com/office/drawing/2014/main" id="{E6ACE423-508F-4BD5-A59B-49D0363A5B64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3">
                      <a:lumMod val="70000"/>
                      <a:lumOff val="30000"/>
                    </a:schemeClr>
                  </a:gs>
                  <a:gs pos="94000">
                    <a:schemeClr val="accent3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="" xmlns:a16="http://schemas.microsoft.com/office/drawing/2014/main" id="{0B6A6210-6F1D-4DC7-8D83-2F45C7F510E2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30955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4">
                      <a:lumMod val="70000"/>
                      <a:lumOff val="30000"/>
                    </a:schemeClr>
                  </a:gs>
                  <a:gs pos="94000">
                    <a:schemeClr val="accent4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233EC015-C3CD-4C8B-8E0E-BF9E707B18C8}"/>
                </a:ext>
              </a:extLst>
            </p:cNvPr>
            <p:cNvGrpSpPr/>
            <p:nvPr/>
          </p:nvGrpSpPr>
          <p:grpSpPr>
            <a:xfrm>
              <a:off x="1754163" y="2276872"/>
              <a:ext cx="5616624" cy="5616624"/>
              <a:chOff x="1754163" y="2276872"/>
              <a:chExt cx="5616624" cy="5616624"/>
            </a:xfrm>
          </p:grpSpPr>
          <p:sp>
            <p:nvSpPr>
              <p:cNvPr id="33" name="Block Arc 32">
                <a:extLst>
                  <a:ext uri="{FF2B5EF4-FFF2-40B4-BE49-F238E27FC236}">
                    <a16:creationId xmlns="" xmlns:a16="http://schemas.microsoft.com/office/drawing/2014/main" id="{E58A1C5E-CEC1-4165-B14F-AAC3BAB8A2FF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="" xmlns:a16="http://schemas.microsoft.com/office/drawing/2014/main" id="{76255ACF-9345-496F-A32F-52B462D50998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27380"/>
                  <a:gd name="adj2" fmla="val 21586788"/>
                  <a:gd name="adj3" fmla="val 69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="" xmlns:a16="http://schemas.microsoft.com/office/drawing/2014/main" id="{5EB8E99D-CAC8-4290-9F04-6638093CE8A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="" xmlns:a16="http://schemas.microsoft.com/office/drawing/2014/main" id="{9404275A-CE70-4D88-8DB7-C49C2D29A478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47701"/>
                  <a:gd name="adj2" fmla="val 21586788"/>
                  <a:gd name="adj3" fmla="val 69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870" y="36390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Conclusion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2D836DA-AD46-490E-8E35-429CDBE6F6E5}"/>
              </a:ext>
            </a:extLst>
          </p:cNvPr>
          <p:cNvGrpSpPr/>
          <p:nvPr/>
        </p:nvGrpSpPr>
        <p:grpSpPr>
          <a:xfrm>
            <a:off x="-80681" y="3154978"/>
            <a:ext cx="3523127" cy="555538"/>
            <a:chOff x="3233964" y="1954419"/>
            <a:chExt cx="1405996" cy="555538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4FFA2FB1-6C19-42A4-B1B9-64845877895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Investment Scenario</a:t>
              </a:r>
              <a:endParaRPr lang="ko-KR" alt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36DBDFD-4A60-4DAA-99B8-0C003589C5EB}"/>
                </a:ext>
              </a:extLst>
            </p:cNvPr>
            <p:cNvSpPr txBox="1"/>
            <p:nvPr/>
          </p:nvSpPr>
          <p:spPr>
            <a:xfrm>
              <a:off x="3239441" y="2171403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Recommended to HOLD / BUY shares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7D4B5B3-38CB-40B4-9ED9-668C4559B490}"/>
              </a:ext>
            </a:extLst>
          </p:cNvPr>
          <p:cNvGrpSpPr/>
          <p:nvPr/>
        </p:nvGrpSpPr>
        <p:grpSpPr>
          <a:xfrm>
            <a:off x="510904" y="1557538"/>
            <a:ext cx="5769684" cy="555538"/>
            <a:chOff x="2828161" y="1954419"/>
            <a:chExt cx="1410029" cy="555538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466CE7A-2CB4-4185-95F1-56377D9FEAD8}"/>
                </a:ext>
              </a:extLst>
            </p:cNvPr>
            <p:cNvSpPr txBox="1"/>
            <p:nvPr/>
          </p:nvSpPr>
          <p:spPr>
            <a:xfrm>
              <a:off x="2828161" y="1954419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Transformation to electrification leads to increase in revenues</a:t>
              </a:r>
              <a:endParaRPr lang="ko-KR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2F66A2D-7779-4753-BF16-0582F0E4696B}"/>
                </a:ext>
              </a:extLst>
            </p:cNvPr>
            <p:cNvSpPr txBox="1"/>
            <p:nvPr/>
          </p:nvSpPr>
          <p:spPr>
            <a:xfrm>
              <a:off x="2837671" y="2171403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Leads to growth and 50% increase in revenues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473BEA5-C688-4CEF-816C-518DAC3CB525}"/>
              </a:ext>
            </a:extLst>
          </p:cNvPr>
          <p:cNvGrpSpPr/>
          <p:nvPr/>
        </p:nvGrpSpPr>
        <p:grpSpPr>
          <a:xfrm>
            <a:off x="7868921" y="1758364"/>
            <a:ext cx="4018279" cy="1047981"/>
            <a:chOff x="3233964" y="1954419"/>
            <a:chExt cx="1410659" cy="104798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5CD8452-869D-4838-ADA9-2E5833A675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Diversified Product portfolio</a:t>
              </a:r>
              <a:endParaRPr lang="ko-KR" alt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DC82A21-A2DE-4B2E-BABC-9C9028408D2D}"/>
                </a:ext>
              </a:extLst>
            </p:cNvPr>
            <p:cNvSpPr txBox="1"/>
            <p:nvPr/>
          </p:nvSpPr>
          <p:spPr>
            <a:xfrm>
              <a:off x="3244104" y="2171403"/>
              <a:ext cx="140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Demand of trucks is highly correlated with market conditions as of 61% revenue from trucks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915E9C6-2ED8-4923-A0E5-EF3729FCF31F}"/>
              </a:ext>
            </a:extLst>
          </p:cNvPr>
          <p:cNvGrpSpPr/>
          <p:nvPr/>
        </p:nvGrpSpPr>
        <p:grpSpPr>
          <a:xfrm>
            <a:off x="8274424" y="3154978"/>
            <a:ext cx="3917575" cy="801759"/>
            <a:chOff x="3233964" y="1954419"/>
            <a:chExt cx="1410044" cy="801759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545A521-95C3-4753-B527-14ECD62DF49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Business transformation by reducing cost</a:t>
              </a:r>
              <a:endPara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9BB9514-B1C2-49FC-A35C-900240A233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Selling of legacy property to generate money for the acquisition of other businesses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Elbow Connector 49">
            <a:extLst>
              <a:ext uri="{FF2B5EF4-FFF2-40B4-BE49-F238E27FC236}">
                <a16:creationId xmlns="" xmlns:a16="http://schemas.microsoft.com/office/drawing/2014/main" id="{E3BE7A2B-0820-4F4D-AAB7-B952E38BF05E}"/>
              </a:ext>
            </a:extLst>
          </p:cNvPr>
          <p:cNvCxnSpPr>
            <a:cxnSpLocks/>
          </p:cNvCxnSpPr>
          <p:nvPr/>
        </p:nvCxnSpPr>
        <p:spPr>
          <a:xfrm>
            <a:off x="4451402" y="2085623"/>
            <a:ext cx="1188000" cy="720000"/>
          </a:xfrm>
          <a:prstGeom prst="bentConnector3">
            <a:avLst>
              <a:gd name="adj1" fmla="val 1007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8">
            <a:extLst>
              <a:ext uri="{FF2B5EF4-FFF2-40B4-BE49-F238E27FC236}">
                <a16:creationId xmlns="" xmlns:a16="http://schemas.microsoft.com/office/drawing/2014/main" id="{AE21EC3C-A94C-4F80-9558-63A6DB237D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934" y="2085623"/>
            <a:ext cx="1188000" cy="720000"/>
          </a:xfrm>
          <a:prstGeom prst="bentConnector3">
            <a:avLst>
              <a:gd name="adj1" fmla="val 1001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5A6F092-9F8A-4C0A-8518-327D4510FD47}"/>
              </a:ext>
            </a:extLst>
          </p:cNvPr>
          <p:cNvSpPr txBox="1"/>
          <p:nvPr/>
        </p:nvSpPr>
        <p:spPr>
          <a:xfrm>
            <a:off x="4096446" y="4964329"/>
            <a:ext cx="398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recovered markets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countries recovering from pandemic state to generate revenues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7DE99CA-FFE0-4431-8CDB-F1EEAD58ED50}"/>
              </a:ext>
            </a:extLst>
          </p:cNvPr>
          <p:cNvGrpSpPr/>
          <p:nvPr/>
        </p:nvGrpSpPr>
        <p:grpSpPr>
          <a:xfrm>
            <a:off x="2926803" y="5959536"/>
            <a:ext cx="6358993" cy="81273"/>
            <a:chOff x="1754163" y="5229200"/>
            <a:chExt cx="5634055" cy="72008"/>
          </a:xfrm>
        </p:grpSpPr>
        <p:sp>
          <p:nvSpPr>
            <p:cNvPr id="20" name="Rectangle 24">
              <a:extLst>
                <a:ext uri="{FF2B5EF4-FFF2-40B4-BE49-F238E27FC236}">
                  <a16:creationId xmlns="" xmlns:a16="http://schemas.microsoft.com/office/drawing/2014/main" id="{E444DC9D-992D-4FD2-8376-1C022AD18350}"/>
                </a:ext>
              </a:extLst>
            </p:cNvPr>
            <p:cNvSpPr/>
            <p:nvPr/>
          </p:nvSpPr>
          <p:spPr>
            <a:xfrm>
              <a:off x="1754163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="" xmlns:a16="http://schemas.microsoft.com/office/drawing/2014/main" id="{4D02DABB-3875-4C96-B929-1AE5766E04F8}"/>
                </a:ext>
              </a:extLst>
            </p:cNvPr>
            <p:cNvSpPr/>
            <p:nvPr/>
          </p:nvSpPr>
          <p:spPr>
            <a:xfrm>
              <a:off x="3160415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="" xmlns:a16="http://schemas.microsoft.com/office/drawing/2014/main" id="{0E25354B-FBF6-4DF4-9B8C-FA729F958C69}"/>
                </a:ext>
              </a:extLst>
            </p:cNvPr>
            <p:cNvSpPr/>
            <p:nvPr/>
          </p:nvSpPr>
          <p:spPr>
            <a:xfrm>
              <a:off x="458314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="" xmlns:a16="http://schemas.microsoft.com/office/drawing/2014/main" id="{0D5F2BEA-9C1C-49D0-8E9A-376886EB4F2F}"/>
                </a:ext>
              </a:extLst>
            </p:cNvPr>
            <p:cNvSpPr/>
            <p:nvPr/>
          </p:nvSpPr>
          <p:spPr>
            <a:xfrm>
              <a:off x="5987777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28" name="Elbow Connector 34">
            <a:extLst>
              <a:ext uri="{FF2B5EF4-FFF2-40B4-BE49-F238E27FC236}">
                <a16:creationId xmlns="" xmlns:a16="http://schemas.microsoft.com/office/drawing/2014/main" id="{38CAFAF4-9A5C-4B88-8213-4881E8AA86EB}"/>
              </a:ext>
            </a:extLst>
          </p:cNvPr>
          <p:cNvCxnSpPr/>
          <p:nvPr/>
        </p:nvCxnSpPr>
        <p:spPr>
          <a:xfrm rot="16200000" flipH="1">
            <a:off x="1658183" y="4158442"/>
            <a:ext cx="1728000" cy="1224000"/>
          </a:xfrm>
          <a:prstGeom prst="bentConnector3">
            <a:avLst>
              <a:gd name="adj1" fmla="val 10039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3">
            <a:extLst>
              <a:ext uri="{FF2B5EF4-FFF2-40B4-BE49-F238E27FC236}">
                <a16:creationId xmlns="" xmlns:a16="http://schemas.microsoft.com/office/drawing/2014/main" id="{F1E57AC7-79D4-47FA-A50A-BA7219D9C87F}"/>
              </a:ext>
            </a:extLst>
          </p:cNvPr>
          <p:cNvCxnSpPr>
            <a:cxnSpLocks/>
          </p:cNvCxnSpPr>
          <p:nvPr/>
        </p:nvCxnSpPr>
        <p:spPr>
          <a:xfrm rot="5400000">
            <a:off x="8818058" y="4158442"/>
            <a:ext cx="1728000" cy="1224000"/>
          </a:xfrm>
          <a:prstGeom prst="bentConnector3">
            <a:avLst>
              <a:gd name="adj1" fmla="val 994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93954BE3-F9A2-47E1-94E7-674CB3D231C0}"/>
              </a:ext>
            </a:extLst>
          </p:cNvPr>
          <p:cNvGrpSpPr/>
          <p:nvPr/>
        </p:nvGrpSpPr>
        <p:grpSpPr>
          <a:xfrm>
            <a:off x="5463525" y="3906442"/>
            <a:ext cx="1173988" cy="808295"/>
            <a:chOff x="9839517" y="2895698"/>
            <a:chExt cx="4551811" cy="3133938"/>
          </a:xfrm>
        </p:grpSpPr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965BC24F-4111-47AC-B613-1B103E42929B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57" name="Trapezoid 56">
                <a:extLst>
                  <a:ext uri="{FF2B5EF4-FFF2-40B4-BE49-F238E27FC236}">
                    <a16:creationId xmlns="" xmlns:a16="http://schemas.microsoft.com/office/drawing/2014/main" id="{08A775CF-1189-4863-9ED4-72B0E119AC66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D7E15B19-C3A4-4516-9F3F-08DFF63BCC37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70" name="Rectangle: Rounded Corners 51">
                  <a:extLst>
                    <a:ext uri="{FF2B5EF4-FFF2-40B4-BE49-F238E27FC236}">
                      <a16:creationId xmlns="" xmlns:a16="http://schemas.microsoft.com/office/drawing/2014/main" id="{5CABF77E-E224-491F-BD0F-B4446217FD77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Freeform: Shape 52">
                  <a:extLst>
                    <a:ext uri="{FF2B5EF4-FFF2-40B4-BE49-F238E27FC236}">
                      <a16:creationId xmlns="" xmlns:a16="http://schemas.microsoft.com/office/drawing/2014/main" id="{444D16B6-46F7-4BFA-B0BB-1DB15686EEB9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41997E9A-1780-4E56-BABE-1354FF3CEB40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68" name="Freeform: Shape 49">
                  <a:extLst>
                    <a:ext uri="{FF2B5EF4-FFF2-40B4-BE49-F238E27FC236}">
                      <a16:creationId xmlns="" xmlns:a16="http://schemas.microsoft.com/office/drawing/2014/main" id="{C670C117-93E6-497D-9BAF-F7ECD5A98FA9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: Shape 50">
                  <a:extLst>
                    <a:ext uri="{FF2B5EF4-FFF2-40B4-BE49-F238E27FC236}">
                      <a16:creationId xmlns="" xmlns:a16="http://schemas.microsoft.com/office/drawing/2014/main" id="{D5DA3B3D-2B34-4ACB-8A1B-CCF2FB890BDD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22E75959-BD04-4CDB-9216-7C26B395F402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65" name="Freeform: Shape 46">
                  <a:extLst>
                    <a:ext uri="{FF2B5EF4-FFF2-40B4-BE49-F238E27FC236}">
                      <a16:creationId xmlns="" xmlns:a16="http://schemas.microsoft.com/office/drawing/2014/main" id="{FA4897D9-2481-4B52-AED7-AE26E977B538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47">
                  <a:extLst>
                    <a:ext uri="{FF2B5EF4-FFF2-40B4-BE49-F238E27FC236}">
                      <a16:creationId xmlns="" xmlns:a16="http://schemas.microsoft.com/office/drawing/2014/main" id="{BEBEE3E5-37D1-47EB-969E-7C44170C02BE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48">
                  <a:extLst>
                    <a:ext uri="{FF2B5EF4-FFF2-40B4-BE49-F238E27FC236}">
                      <a16:creationId xmlns="" xmlns:a16="http://schemas.microsoft.com/office/drawing/2014/main" id="{6975CB4A-4152-4DAE-9CBA-1AD489786EE3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8FF63E25-9191-417E-BB62-91BAAB14D1DD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62" name="Freeform: Shape 43">
                  <a:extLst>
                    <a:ext uri="{FF2B5EF4-FFF2-40B4-BE49-F238E27FC236}">
                      <a16:creationId xmlns="" xmlns:a16="http://schemas.microsoft.com/office/drawing/2014/main" id="{A798FDA9-DD48-4846-A757-2EB8EF92721B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44">
                  <a:extLst>
                    <a:ext uri="{FF2B5EF4-FFF2-40B4-BE49-F238E27FC236}">
                      <a16:creationId xmlns="" xmlns:a16="http://schemas.microsoft.com/office/drawing/2014/main" id="{C585589E-90D7-4335-A868-C92C6985185B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45">
                  <a:extLst>
                    <a:ext uri="{FF2B5EF4-FFF2-40B4-BE49-F238E27FC236}">
                      <a16:creationId xmlns="" xmlns:a16="http://schemas.microsoft.com/office/drawing/2014/main" id="{2E999D22-E6DB-409C-A85F-4C1259ECE746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B93C18A8-A845-4958-BC27-A9C33A16FC97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="" xmlns:a16="http://schemas.microsoft.com/office/drawing/2014/main" id="{21C8EBB9-14ED-46AD-BA27-165D3E8FCE3C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55" name="Rectangle: Rounded Corners 36">
                  <a:extLst>
                    <a:ext uri="{FF2B5EF4-FFF2-40B4-BE49-F238E27FC236}">
                      <a16:creationId xmlns="" xmlns:a16="http://schemas.microsoft.com/office/drawing/2014/main" id="{277905F5-3A28-4790-9C0B-7BE46418490C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37">
                  <a:extLst>
                    <a:ext uri="{FF2B5EF4-FFF2-40B4-BE49-F238E27FC236}">
                      <a16:creationId xmlns="" xmlns:a16="http://schemas.microsoft.com/office/drawing/2014/main" id="{2DC90FC7-6CC1-4D12-8DCC-AB7C32FBA3CA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="" xmlns:a16="http://schemas.microsoft.com/office/drawing/2014/main" id="{7B712EA9-DDB9-41A8-BC69-F42A80F01F13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48" name="Circle: Hollow 29">
                  <a:extLst>
                    <a:ext uri="{FF2B5EF4-FFF2-40B4-BE49-F238E27FC236}">
                      <a16:creationId xmlns="" xmlns:a16="http://schemas.microsoft.com/office/drawing/2014/main" id="{512D1674-5197-474D-8C95-06BAFCBDEB87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Circle: Hollow 30">
                  <a:extLst>
                    <a:ext uri="{FF2B5EF4-FFF2-40B4-BE49-F238E27FC236}">
                      <a16:creationId xmlns="" xmlns:a16="http://schemas.microsoft.com/office/drawing/2014/main" id="{30C51C9B-AD1B-4012-9772-E15CCEA07162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Circle: Hollow 31">
                  <a:extLst>
                    <a:ext uri="{FF2B5EF4-FFF2-40B4-BE49-F238E27FC236}">
                      <a16:creationId xmlns="" xmlns:a16="http://schemas.microsoft.com/office/drawing/2014/main" id="{A61B66CB-2698-4D3D-A1EC-E2979F56FFD9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ircle: Hollow 32">
                  <a:extLst>
                    <a:ext uri="{FF2B5EF4-FFF2-40B4-BE49-F238E27FC236}">
                      <a16:creationId xmlns="" xmlns:a16="http://schemas.microsoft.com/office/drawing/2014/main" id="{0B87B0DD-494C-49F6-9B7A-99305B79C175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Circle: Hollow 33">
                  <a:extLst>
                    <a:ext uri="{FF2B5EF4-FFF2-40B4-BE49-F238E27FC236}">
                      <a16:creationId xmlns="" xmlns:a16="http://schemas.microsoft.com/office/drawing/2014/main" id="{37E871C5-7182-4B26-BE3F-BBF64A29E076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Circle: Hollow 34">
                  <a:extLst>
                    <a:ext uri="{FF2B5EF4-FFF2-40B4-BE49-F238E27FC236}">
                      <a16:creationId xmlns="" xmlns:a16="http://schemas.microsoft.com/office/drawing/2014/main" id="{9DDE59F7-C963-4849-92F9-08CBAB4111FA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Circle: Hollow 35">
                  <a:extLst>
                    <a:ext uri="{FF2B5EF4-FFF2-40B4-BE49-F238E27FC236}">
                      <a16:creationId xmlns="" xmlns:a16="http://schemas.microsoft.com/office/drawing/2014/main" id="{E464712B-CC5D-4A83-8624-95494821EC4B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41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00216" y="2653760"/>
            <a:ext cx="378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VOLVO GROUP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247" y="0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Description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21">
            <a:extLst>
              <a:ext uri="{FF2B5EF4-FFF2-40B4-BE49-F238E27FC236}">
                <a16:creationId xmlns="" xmlns:a16="http://schemas.microsoft.com/office/drawing/2014/main" id="{C867EB83-67EC-4070-806B-2467F87C6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207410"/>
              </p:ext>
            </p:extLst>
          </p:nvPr>
        </p:nvGraphicFramePr>
        <p:xfrm>
          <a:off x="7902304" y="4293473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4" name="Picture Placeholder 23" descr="What we do | Volvo Group"/>
          <p:cNvPicPr>
            <a:picLocks noGrp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2" r="29702"/>
          <a:stretch>
            <a:fillRect/>
          </a:stretch>
        </p:blipFill>
        <p:spPr bwMode="auto">
          <a:xfrm>
            <a:off x="902289" y="1888878"/>
            <a:ext cx="2955925" cy="375443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/>
        </p:nvSpPr>
        <p:spPr>
          <a:xfrm>
            <a:off x="4069976" y="644488"/>
            <a:ext cx="789846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Swedish multinational manufacturing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econd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 world manufacturer of heavy-duty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trucks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ore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production, sale and distribution of the buses, trucks and equipment’s of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construction, industrial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marine drive systems and financial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P</a:t>
            </a:r>
            <a:r>
              <a:rPr lang="en-US" sz="1600" dirty="0" smtClean="0">
                <a:solidFill>
                  <a:schemeClr val="bg1"/>
                </a:solidFill>
              </a:rPr>
              <a:t>roducts </a:t>
            </a:r>
            <a:r>
              <a:rPr lang="en-US" sz="1600" dirty="0">
                <a:solidFill>
                  <a:schemeClr val="bg1"/>
                </a:solidFill>
              </a:rPr>
              <a:t>and services which are 100% safe, fossil-free and more </a:t>
            </a:r>
            <a:r>
              <a:rPr lang="en-US" sz="1600" dirty="0" smtClean="0">
                <a:solidFill>
                  <a:schemeClr val="bg1"/>
                </a:solidFill>
              </a:rPr>
              <a:t>productive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Trustful </a:t>
            </a:r>
            <a:r>
              <a:rPr lang="en-US" sz="1600" dirty="0">
                <a:solidFill>
                  <a:schemeClr val="bg1"/>
                </a:solidFill>
              </a:rPr>
              <a:t>relationship in a business-to-business </a:t>
            </a:r>
            <a:r>
              <a:rPr lang="en-US" sz="1600" dirty="0" smtClean="0">
                <a:solidFill>
                  <a:schemeClr val="bg1"/>
                </a:solidFill>
              </a:rPr>
              <a:t>market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 smtClean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E</a:t>
            </a:r>
            <a:r>
              <a:rPr lang="en-US" sz="1600" dirty="0" smtClean="0"/>
              <a:t>mployed </a:t>
            </a:r>
            <a:r>
              <a:rPr lang="en-US" sz="1600" dirty="0"/>
              <a:t>100,000 people </a:t>
            </a:r>
            <a:r>
              <a:rPr lang="en-US" sz="1600" dirty="0" smtClean="0"/>
              <a:t>, production </a:t>
            </a:r>
            <a:r>
              <a:rPr lang="en-US" sz="1600" dirty="0"/>
              <a:t>facilities in 18 </a:t>
            </a:r>
            <a:r>
              <a:rPr lang="en-US" sz="1600" dirty="0" smtClean="0"/>
              <a:t>countries, </a:t>
            </a:r>
            <a:r>
              <a:rPr lang="en-US" sz="1600" dirty="0"/>
              <a:t>coverage of 190 </a:t>
            </a:r>
            <a:r>
              <a:rPr lang="en-US" sz="1600" dirty="0" smtClean="0"/>
              <a:t>markets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 smtClean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F</a:t>
            </a:r>
            <a:r>
              <a:rPr lang="en-US" sz="1600" dirty="0" smtClean="0"/>
              <a:t>our Business lines : </a:t>
            </a:r>
            <a:r>
              <a:rPr lang="en-US" sz="1600" dirty="0"/>
              <a:t>on the road</a:t>
            </a:r>
            <a:r>
              <a:rPr lang="en-US" sz="1600" dirty="0" smtClean="0"/>
              <a:t>, at </a:t>
            </a:r>
            <a:r>
              <a:rPr lang="en-US" sz="1600" dirty="0"/>
              <a:t>the site</a:t>
            </a:r>
            <a:r>
              <a:rPr lang="en-US" sz="1600" dirty="0" smtClean="0"/>
              <a:t>, in </a:t>
            </a:r>
            <a:r>
              <a:rPr lang="en-US" sz="1600" dirty="0"/>
              <a:t>the city and at sea </a:t>
            </a:r>
            <a:endParaRPr lang="en-US" sz="1600" dirty="0" smtClean="0"/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 smtClean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Net Sales of SEK 338 billion has 12 strong brands and 10 important business </a:t>
            </a:r>
            <a:r>
              <a:rPr lang="en-US" sz="1600" dirty="0" smtClean="0"/>
              <a:t>areas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600" dirty="0" smtClean="0"/>
              <a:t>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685527911"/>
              </p:ext>
            </p:extLst>
          </p:nvPr>
        </p:nvGraphicFramePr>
        <p:xfrm>
          <a:off x="5093130" y="5043615"/>
          <a:ext cx="5852160" cy="144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0D26F6B-981D-4758-8242-64DE43B8BB70}"/>
              </a:ext>
            </a:extLst>
          </p:cNvPr>
          <p:cNvSpPr txBox="1"/>
          <p:nvPr/>
        </p:nvSpPr>
        <p:spPr>
          <a:xfrm>
            <a:off x="8921354" y="4191327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  64,090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0B402E6-0B69-428B-ABA4-D1FB985E889F}"/>
              </a:ext>
            </a:extLst>
          </p:cNvPr>
          <p:cNvSpPr txBox="1"/>
          <p:nvPr/>
        </p:nvSpPr>
        <p:spPr>
          <a:xfrm>
            <a:off x="8921354" y="494856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40E7433-AAE8-44C4-9480-BF363900A364}"/>
              </a:ext>
            </a:extLst>
          </p:cNvPr>
          <p:cNvSpPr txBox="1"/>
          <p:nvPr/>
        </p:nvSpPr>
        <p:spPr>
          <a:xfrm>
            <a:off x="8921354" y="5772477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E4B9566-7E05-4A8D-81AC-1A82FDF3E2C5}"/>
              </a:ext>
            </a:extLst>
          </p:cNvPr>
          <p:cNvSpPr txBox="1"/>
          <p:nvPr/>
        </p:nvSpPr>
        <p:spPr>
          <a:xfrm>
            <a:off x="6454778" y="4211493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7CCDFCE-89E3-4316-98B2-3F81A9E5012C}"/>
              </a:ext>
            </a:extLst>
          </p:cNvPr>
          <p:cNvSpPr txBox="1"/>
          <p:nvPr/>
        </p:nvSpPr>
        <p:spPr>
          <a:xfrm>
            <a:off x="4408344" y="4211493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E0FBE74-0C66-4E41-BD1F-7A5092390A9B}"/>
              </a:ext>
            </a:extLst>
          </p:cNvPr>
          <p:cNvSpPr txBox="1"/>
          <p:nvPr/>
        </p:nvSpPr>
        <p:spPr>
          <a:xfrm>
            <a:off x="1121430" y="4222105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66C96F-95E6-4A08-A249-7E7963AD516A}"/>
              </a:ext>
            </a:extLst>
          </p:cNvPr>
          <p:cNvSpPr txBox="1"/>
          <p:nvPr/>
        </p:nvSpPr>
        <p:spPr>
          <a:xfrm>
            <a:off x="6454778" y="5005735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8ED80A6-CD6B-4E4F-B1CB-4BF7AD095195}"/>
              </a:ext>
            </a:extLst>
          </p:cNvPr>
          <p:cNvSpPr txBox="1"/>
          <p:nvPr/>
        </p:nvSpPr>
        <p:spPr>
          <a:xfrm>
            <a:off x="4408344" y="5005735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76BC20F-485F-4845-AB13-29DACE7C4856}"/>
              </a:ext>
            </a:extLst>
          </p:cNvPr>
          <p:cNvSpPr txBox="1"/>
          <p:nvPr/>
        </p:nvSpPr>
        <p:spPr>
          <a:xfrm>
            <a:off x="1121430" y="5016347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3F39829-33E3-433D-8250-F037FC5F3FCB}"/>
              </a:ext>
            </a:extLst>
          </p:cNvPr>
          <p:cNvSpPr txBox="1"/>
          <p:nvPr/>
        </p:nvSpPr>
        <p:spPr>
          <a:xfrm>
            <a:off x="6454778" y="5799977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0A4679C-1D80-4DAA-9F16-1012CC748EBA}"/>
              </a:ext>
            </a:extLst>
          </p:cNvPr>
          <p:cNvSpPr txBox="1"/>
          <p:nvPr/>
        </p:nvSpPr>
        <p:spPr>
          <a:xfrm>
            <a:off x="4408344" y="5799977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6B3E4E-48E0-46C8-B23B-136A20F285C1}"/>
              </a:ext>
            </a:extLst>
          </p:cNvPr>
          <p:cNvSpPr txBox="1"/>
          <p:nvPr/>
        </p:nvSpPr>
        <p:spPr>
          <a:xfrm>
            <a:off x="1121430" y="5810589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DOOR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B48D107-041E-4A3F-88D1-B65111F9042A}"/>
              </a:ext>
            </a:extLst>
          </p:cNvPr>
          <p:cNvSpPr txBox="1"/>
          <p:nvPr/>
        </p:nvSpPr>
        <p:spPr>
          <a:xfrm>
            <a:off x="803496" y="56189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13838" y="3348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Description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388" y="1049110"/>
            <a:ext cx="6454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&amp; Joint Ventures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SDI for battery packs of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trucks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Daimler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Trucks for fuel cell systems 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841688240"/>
              </p:ext>
            </p:extLst>
          </p:nvPr>
        </p:nvGraphicFramePr>
        <p:xfrm>
          <a:off x="792898" y="2467100"/>
          <a:ext cx="9009121" cy="12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318" y="3988150"/>
            <a:ext cx="8373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Managing Covid-19 Impact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Executing on volume and cost flexibility</a:t>
            </a:r>
          </a:p>
          <a:p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Margin of 8.4% despite sales decline of 22%</a:t>
            </a:r>
          </a:p>
          <a:p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Commercialization of electric vehicles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New business areas established - Volvo Autonomous Solutions and Volvo Energy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13838" y="3348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Description - Segments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98615848"/>
              </p:ext>
            </p:extLst>
          </p:nvPr>
        </p:nvGraphicFramePr>
        <p:xfrm>
          <a:off x="439045" y="1265802"/>
          <a:ext cx="4832201" cy="492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15035" y="887505"/>
            <a:ext cx="276113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Revenue By Market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11831859"/>
              </p:ext>
            </p:extLst>
          </p:nvPr>
        </p:nvGraphicFramePr>
        <p:xfrm>
          <a:off x="6418565" y="1353671"/>
          <a:ext cx="5468470" cy="497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22215" y="887505"/>
            <a:ext cx="276113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Revenue By Segments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545D670-AB1A-4D6D-A2CE-648DC355A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3257" y="9225"/>
            <a:ext cx="11573197" cy="72424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&amp; Competitive Positioning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 Placeholder 8">
            <a:extLst>
              <a:ext uri="{FF2B5EF4-FFF2-40B4-BE49-F238E27FC236}">
                <a16:creationId xmlns="" xmlns:a16="http://schemas.microsoft.com/office/drawing/2014/main" id="{9E14EFD0-B94E-41D2-ABA8-89CB6D439271}"/>
              </a:ext>
            </a:extLst>
          </p:cNvPr>
          <p:cNvSpPr txBox="1">
            <a:spLocks/>
          </p:cNvSpPr>
          <p:nvPr/>
        </p:nvSpPr>
        <p:spPr>
          <a:xfrm>
            <a:off x="153982" y="3329684"/>
            <a:ext cx="3762225" cy="14853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of raw material and oil prices impact the sales of industry</a:t>
            </a:r>
            <a:endParaRPr lang="ko-KR" altLang="en-US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val 19">
            <a:extLst>
              <a:ext uri="{FF2B5EF4-FFF2-40B4-BE49-F238E27FC236}">
                <a16:creationId xmlns="" xmlns:a16="http://schemas.microsoft.com/office/drawing/2014/main" id="{80FDB79B-646E-4C4C-BE49-86E0F992EE7F}"/>
              </a:ext>
            </a:extLst>
          </p:cNvPr>
          <p:cNvSpPr/>
          <p:nvPr/>
        </p:nvSpPr>
        <p:spPr>
          <a:xfrm>
            <a:off x="9773102" y="2788157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3" name="Oval 20">
            <a:extLst>
              <a:ext uri="{FF2B5EF4-FFF2-40B4-BE49-F238E27FC236}">
                <a16:creationId xmlns="" xmlns:a16="http://schemas.microsoft.com/office/drawing/2014/main" id="{30896373-0156-4863-9E8F-721CDA5E9513}"/>
              </a:ext>
            </a:extLst>
          </p:cNvPr>
          <p:cNvSpPr/>
          <p:nvPr/>
        </p:nvSpPr>
        <p:spPr>
          <a:xfrm>
            <a:off x="1473559" y="2649557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4" name="Donut 8">
            <a:extLst>
              <a:ext uri="{FF2B5EF4-FFF2-40B4-BE49-F238E27FC236}">
                <a16:creationId xmlns="" xmlns:a16="http://schemas.microsoft.com/office/drawing/2014/main" id="{7FBEBC75-091E-4C4F-A549-845A786197C7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6" name="Oval 21">
            <a:extLst>
              <a:ext uri="{FF2B5EF4-FFF2-40B4-BE49-F238E27FC236}">
                <a16:creationId xmlns="" xmlns:a16="http://schemas.microsoft.com/office/drawing/2014/main" id="{7FD496D7-95AD-4478-BBE6-2820C6827EA5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57" name="Text Placeholder 30">
            <a:extLst>
              <a:ext uri="{FF2B5EF4-FFF2-40B4-BE49-F238E27FC236}">
                <a16:creationId xmlns="" xmlns:a16="http://schemas.microsoft.com/office/drawing/2014/main" id="{B9D6F193-B0BE-482C-9DAD-C71685586DB9}"/>
              </a:ext>
            </a:extLst>
          </p:cNvPr>
          <p:cNvSpPr txBox="1">
            <a:spLocks/>
          </p:cNvSpPr>
          <p:nvPr/>
        </p:nvSpPr>
        <p:spPr>
          <a:xfrm>
            <a:off x="7279341" y="3509001"/>
            <a:ext cx="4727113" cy="294725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largest heavy-duty trucks Manufacturer</a:t>
            </a:r>
          </a:p>
        </p:txBody>
      </p:sp>
      <p:sp>
        <p:nvSpPr>
          <p:cNvPr id="161" name="Oval 19">
            <a:extLst>
              <a:ext uri="{FF2B5EF4-FFF2-40B4-BE49-F238E27FC236}">
                <a16:creationId xmlns="" xmlns:a16="http://schemas.microsoft.com/office/drawing/2014/main" id="{EE192138-A4B9-436C-8A26-8A1718B63F55}"/>
              </a:ext>
            </a:extLst>
          </p:cNvPr>
          <p:cNvSpPr/>
          <p:nvPr/>
        </p:nvSpPr>
        <p:spPr>
          <a:xfrm>
            <a:off x="5649715" y="651000"/>
            <a:ext cx="754393" cy="7543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D3E2E9B0-021B-4BAA-B3F3-B1AC139D82DF}"/>
              </a:ext>
            </a:extLst>
          </p:cNvPr>
          <p:cNvCxnSpPr>
            <a:cxnSpLocks/>
          </p:cNvCxnSpPr>
          <p:nvPr/>
        </p:nvCxnSpPr>
        <p:spPr>
          <a:xfrm>
            <a:off x="6404108" y="1028197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2B103670-5200-4B0D-929E-A149A1BF755C}"/>
              </a:ext>
            </a:extLst>
          </p:cNvPr>
          <p:cNvCxnSpPr>
            <a:cxnSpLocks/>
            <a:stCxn id="161" idx="2"/>
            <a:endCxn id="153" idx="0"/>
          </p:cNvCxnSpPr>
          <p:nvPr/>
        </p:nvCxnSpPr>
        <p:spPr>
          <a:xfrm rot="10800000" flipV="1">
            <a:off x="1850757" y="1028197"/>
            <a:ext cx="3798959" cy="1621360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Chart 162"/>
          <p:cNvGraphicFramePr/>
          <p:nvPr>
            <p:extLst>
              <p:ext uri="{D42A27DB-BD31-4B8C-83A1-F6EECF244321}">
                <p14:modId xmlns:p14="http://schemas.microsoft.com/office/powerpoint/2010/main" val="1773195048"/>
              </p:ext>
            </p:extLst>
          </p:nvPr>
        </p:nvGraphicFramePr>
        <p:xfrm>
          <a:off x="119756" y="3885045"/>
          <a:ext cx="6152830" cy="283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9961768" y="2901971"/>
            <a:ext cx="427938" cy="50197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82" name="Chart 181"/>
          <p:cNvGraphicFramePr/>
          <p:nvPr>
            <p:extLst>
              <p:ext uri="{D42A27DB-BD31-4B8C-83A1-F6EECF244321}">
                <p14:modId xmlns:p14="http://schemas.microsoft.com/office/powerpoint/2010/main" val="588030388"/>
              </p:ext>
            </p:extLst>
          </p:nvPr>
        </p:nvGraphicFramePr>
        <p:xfrm>
          <a:off x="6520054" y="3845115"/>
          <a:ext cx="5486400" cy="2887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9" name="Group 198">
            <a:extLst>
              <a:ext uri="{FF2B5EF4-FFF2-40B4-BE49-F238E27FC236}">
                <a16:creationId xmlns="" xmlns:a16="http://schemas.microsoft.com/office/drawing/2014/main" id="{C1EE2A40-AB23-4CCA-9073-96F55491D6AA}"/>
              </a:ext>
            </a:extLst>
          </p:cNvPr>
          <p:cNvGrpSpPr/>
          <p:nvPr/>
        </p:nvGrpSpPr>
        <p:grpSpPr>
          <a:xfrm>
            <a:off x="1681395" y="2760727"/>
            <a:ext cx="410301" cy="489714"/>
            <a:chOff x="3570" y="619306"/>
            <a:chExt cx="4703649" cy="5614032"/>
          </a:xfrm>
          <a:solidFill>
            <a:schemeClr val="accent5"/>
          </a:solidFill>
        </p:grpSpPr>
        <p:sp>
          <p:nvSpPr>
            <p:cNvPr id="216" name="Freeform: Shape 68">
              <a:extLst>
                <a:ext uri="{FF2B5EF4-FFF2-40B4-BE49-F238E27FC236}">
                  <a16:creationId xmlns="" xmlns:a16="http://schemas.microsoft.com/office/drawing/2014/main" id="{91F1F43A-C0DB-47B5-9561-6604FB0C0BD2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69">
              <a:extLst>
                <a:ext uri="{FF2B5EF4-FFF2-40B4-BE49-F238E27FC236}">
                  <a16:creationId xmlns="" xmlns:a16="http://schemas.microsoft.com/office/drawing/2014/main" id="{0104C184-DAFD-493D-A05A-2EAFB1702B01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70">
              <a:extLst>
                <a:ext uri="{FF2B5EF4-FFF2-40B4-BE49-F238E27FC236}">
                  <a16:creationId xmlns="" xmlns:a16="http://schemas.microsoft.com/office/drawing/2014/main" id="{41BA6A49-604D-4F25-AA49-F5C81116A440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71">
              <a:extLst>
                <a:ext uri="{FF2B5EF4-FFF2-40B4-BE49-F238E27FC236}">
                  <a16:creationId xmlns="" xmlns:a16="http://schemas.microsoft.com/office/drawing/2014/main" id="{A6EF1199-F37D-4E9B-A894-1B6559914F44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72">
              <a:extLst>
                <a:ext uri="{FF2B5EF4-FFF2-40B4-BE49-F238E27FC236}">
                  <a16:creationId xmlns="" xmlns:a16="http://schemas.microsoft.com/office/drawing/2014/main" id="{9697226F-A21D-4438-9FB2-76235748C084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716A2051-985D-4999-ABAD-DC4164A9466E}"/>
              </a:ext>
            </a:extLst>
          </p:cNvPr>
          <p:cNvGrpSpPr/>
          <p:nvPr/>
        </p:nvGrpSpPr>
        <p:grpSpPr>
          <a:xfrm>
            <a:off x="5801437" y="808198"/>
            <a:ext cx="492747" cy="439992"/>
            <a:chOff x="9838117" y="3034601"/>
            <a:chExt cx="2324346" cy="1600321"/>
          </a:xfrm>
          <a:solidFill>
            <a:schemeClr val="bg1"/>
          </a:solidFill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5DB780FB-7514-425C-897C-5F84D3768676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  <a:grpFill/>
          </p:grpSpPr>
          <p:grpSp>
            <p:nvGrpSpPr>
              <p:cNvPr id="33" name="Group 32">
                <a:extLst>
                  <a:ext uri="{FF2B5EF4-FFF2-40B4-BE49-F238E27FC236}">
                    <a16:creationId xmlns="" xmlns:a16="http://schemas.microsoft.com/office/drawing/2014/main" id="{04D9D044-6F9E-4062-A50B-D65F0EBAF3C2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  <a:grpFill/>
            </p:grpSpPr>
            <p:sp>
              <p:nvSpPr>
                <p:cNvPr id="46" name="Trapezoid 45">
                  <a:extLst>
                    <a:ext uri="{FF2B5EF4-FFF2-40B4-BE49-F238E27FC236}">
                      <a16:creationId xmlns="" xmlns:a16="http://schemas.microsoft.com/office/drawing/2014/main" id="{0145F33A-C5C6-434B-87E5-3A00E3C76584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="" xmlns:a16="http://schemas.microsoft.com/office/drawing/2014/main" id="{31CAD314-A775-4E03-9E01-746B77B8536E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  <a:grpFill/>
              </p:grpSpPr>
              <p:sp>
                <p:nvSpPr>
                  <p:cNvPr id="59" name="Rectangle: Rounded Corners 285">
                    <a:extLst>
                      <a:ext uri="{FF2B5EF4-FFF2-40B4-BE49-F238E27FC236}">
                        <a16:creationId xmlns="" xmlns:a16="http://schemas.microsoft.com/office/drawing/2014/main" id="{EECC94A9-4602-4976-BDAD-681F33510A1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Freeform: Shape 286">
                    <a:extLst>
                      <a:ext uri="{FF2B5EF4-FFF2-40B4-BE49-F238E27FC236}">
                        <a16:creationId xmlns="" xmlns:a16="http://schemas.microsoft.com/office/drawing/2014/main" id="{60DDFF57-61B2-4C86-A039-413299DF0DB8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="" xmlns:a16="http://schemas.microsoft.com/office/drawing/2014/main" id="{EECAA475-094C-40C0-9FE0-B57A86933FA1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  <a:grpFill/>
              </p:grpSpPr>
              <p:sp>
                <p:nvSpPr>
                  <p:cNvPr id="57" name="Freeform: Shape 283">
                    <a:extLst>
                      <a:ext uri="{FF2B5EF4-FFF2-40B4-BE49-F238E27FC236}">
                        <a16:creationId xmlns="" xmlns:a16="http://schemas.microsoft.com/office/drawing/2014/main" id="{A57E9033-7159-4211-9072-B06ACFACC95A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Freeform: Shape 284">
                    <a:extLst>
                      <a:ext uri="{FF2B5EF4-FFF2-40B4-BE49-F238E27FC236}">
                        <a16:creationId xmlns="" xmlns:a16="http://schemas.microsoft.com/office/drawing/2014/main" id="{A2D5EB21-C7F5-4B65-A168-4AE38550E86D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="" xmlns:a16="http://schemas.microsoft.com/office/drawing/2014/main" id="{2E2BF8B4-33F1-4998-87D0-8479D20DD0CF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  <a:grpFill/>
              </p:grpSpPr>
              <p:sp>
                <p:nvSpPr>
                  <p:cNvPr id="54" name="Freeform: Shape 280">
                    <a:extLst>
                      <a:ext uri="{FF2B5EF4-FFF2-40B4-BE49-F238E27FC236}">
                        <a16:creationId xmlns="" xmlns:a16="http://schemas.microsoft.com/office/drawing/2014/main" id="{276C6BCC-9A4C-4D29-B6B0-ACEAA3688174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281">
                    <a:extLst>
                      <a:ext uri="{FF2B5EF4-FFF2-40B4-BE49-F238E27FC236}">
                        <a16:creationId xmlns="" xmlns:a16="http://schemas.microsoft.com/office/drawing/2014/main" id="{72B1AD35-4865-43E1-AE75-4748333FA00F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282">
                    <a:extLst>
                      <a:ext uri="{FF2B5EF4-FFF2-40B4-BE49-F238E27FC236}">
                        <a16:creationId xmlns="" xmlns:a16="http://schemas.microsoft.com/office/drawing/2014/main" id="{2803A6F1-1411-4985-B2BE-3242DC452BD7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="" xmlns:a16="http://schemas.microsoft.com/office/drawing/2014/main" id="{86B8B4DA-89C2-4433-815D-781230938081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  <a:grpFill/>
              </p:grpSpPr>
              <p:sp>
                <p:nvSpPr>
                  <p:cNvPr id="51" name="Freeform: Shape 277">
                    <a:extLst>
                      <a:ext uri="{FF2B5EF4-FFF2-40B4-BE49-F238E27FC236}">
                        <a16:creationId xmlns="" xmlns:a16="http://schemas.microsoft.com/office/drawing/2014/main" id="{E118341B-6E11-4E1A-A84D-1D5CE21DC201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278">
                    <a:extLst>
                      <a:ext uri="{FF2B5EF4-FFF2-40B4-BE49-F238E27FC236}">
                        <a16:creationId xmlns="" xmlns:a16="http://schemas.microsoft.com/office/drawing/2014/main" id="{EBC68C5D-984D-49CD-AB35-9058C03E0DF9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279">
                    <a:extLst>
                      <a:ext uri="{FF2B5EF4-FFF2-40B4-BE49-F238E27FC236}">
                        <a16:creationId xmlns="" xmlns:a16="http://schemas.microsoft.com/office/drawing/2014/main" id="{5B640412-12B7-4BDA-84AA-AE62FB4E588E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5782529B-21E1-4268-9811-DA98BFE40550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  <a:grpFill/>
            </p:grpSpPr>
            <p:grpSp>
              <p:nvGrpSpPr>
                <p:cNvPr id="35" name="Group 34">
                  <a:extLst>
                    <a:ext uri="{FF2B5EF4-FFF2-40B4-BE49-F238E27FC236}">
                      <a16:creationId xmlns="" xmlns:a16="http://schemas.microsoft.com/office/drawing/2014/main" id="{4832BAE4-E8F0-4CCE-99D9-D73EC7BB57F9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  <a:grpFill/>
              </p:grpSpPr>
              <p:sp>
                <p:nvSpPr>
                  <p:cNvPr id="44" name="Rectangle: Rounded Corners 270">
                    <a:extLst>
                      <a:ext uri="{FF2B5EF4-FFF2-40B4-BE49-F238E27FC236}">
                        <a16:creationId xmlns="" xmlns:a16="http://schemas.microsoft.com/office/drawing/2014/main" id="{F343750B-ADC1-4BCE-92D8-716E52145D69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: Rounded Corners 271">
                    <a:extLst>
                      <a:ext uri="{FF2B5EF4-FFF2-40B4-BE49-F238E27FC236}">
                        <a16:creationId xmlns="" xmlns:a16="http://schemas.microsoft.com/office/drawing/2014/main" id="{CA63A24A-F153-4D52-BDB2-BB39C39A84D0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="" xmlns:a16="http://schemas.microsoft.com/office/drawing/2014/main" id="{3C0CA3F4-AD24-44A6-A40E-9AD9D5613633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  <a:grpFill/>
              </p:grpSpPr>
              <p:sp>
                <p:nvSpPr>
                  <p:cNvPr id="37" name="Circle: Hollow 263">
                    <a:extLst>
                      <a:ext uri="{FF2B5EF4-FFF2-40B4-BE49-F238E27FC236}">
                        <a16:creationId xmlns="" xmlns:a16="http://schemas.microsoft.com/office/drawing/2014/main" id="{BE7B5044-51CA-4189-9557-17913E054523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Circle: Hollow 264">
                    <a:extLst>
                      <a:ext uri="{FF2B5EF4-FFF2-40B4-BE49-F238E27FC236}">
                        <a16:creationId xmlns="" xmlns:a16="http://schemas.microsoft.com/office/drawing/2014/main" id="{9C9AAC10-E126-4D03-9373-FE03EF343AFC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Circle: Hollow 265">
                    <a:extLst>
                      <a:ext uri="{FF2B5EF4-FFF2-40B4-BE49-F238E27FC236}">
                        <a16:creationId xmlns="" xmlns:a16="http://schemas.microsoft.com/office/drawing/2014/main" id="{6054C422-7019-4AC6-8CC7-8F98F062EC8B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Circle: Hollow 266">
                    <a:extLst>
                      <a:ext uri="{FF2B5EF4-FFF2-40B4-BE49-F238E27FC236}">
                        <a16:creationId xmlns="" xmlns:a16="http://schemas.microsoft.com/office/drawing/2014/main" id="{8004DFBA-B377-44FA-8FCA-7CC8EE8EC500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Circle: Hollow 267">
                    <a:extLst>
                      <a:ext uri="{FF2B5EF4-FFF2-40B4-BE49-F238E27FC236}">
                        <a16:creationId xmlns="" xmlns:a16="http://schemas.microsoft.com/office/drawing/2014/main" id="{863D028E-9E2A-499D-A6A0-89A8893A8092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Circle: Hollow 268">
                    <a:extLst>
                      <a:ext uri="{FF2B5EF4-FFF2-40B4-BE49-F238E27FC236}">
                        <a16:creationId xmlns="" xmlns:a16="http://schemas.microsoft.com/office/drawing/2014/main" id="{EBC1E135-D111-4CBD-B94A-23C5BFC151B8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Circle: Hollow 269">
                    <a:extLst>
                      <a:ext uri="{FF2B5EF4-FFF2-40B4-BE49-F238E27FC236}">
                        <a16:creationId xmlns="" xmlns:a16="http://schemas.microsoft.com/office/drawing/2014/main" id="{05F00316-689D-4700-916A-231B7FD44EE6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29" name="Freeform: Shape 255">
              <a:extLst>
                <a:ext uri="{FF2B5EF4-FFF2-40B4-BE49-F238E27FC236}">
                  <a16:creationId xmlns="" xmlns:a16="http://schemas.microsoft.com/office/drawing/2014/main" id="{FC2F3F41-9C39-4DF3-A847-0BFE25E4E40C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56">
              <a:extLst>
                <a:ext uri="{FF2B5EF4-FFF2-40B4-BE49-F238E27FC236}">
                  <a16:creationId xmlns="" xmlns:a16="http://schemas.microsoft.com/office/drawing/2014/main" id="{CF47A31A-8EF5-4BCA-8A4D-2B6E5FA4038D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57">
              <a:extLst>
                <a:ext uri="{FF2B5EF4-FFF2-40B4-BE49-F238E27FC236}">
                  <a16:creationId xmlns="" xmlns:a16="http://schemas.microsoft.com/office/drawing/2014/main" id="{E9F16CD2-83B6-4C7E-943A-B0377AE7F1EB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58">
              <a:extLst>
                <a:ext uri="{FF2B5EF4-FFF2-40B4-BE49-F238E27FC236}">
                  <a16:creationId xmlns="" xmlns:a16="http://schemas.microsoft.com/office/drawing/2014/main" id="{CD299F59-C93D-401A-B4BC-1EFC3F0EA742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48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815" y="13332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Overview &amp; Competitive Positioning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111D823-0061-4D02-A486-14D3049A8C20}"/>
              </a:ext>
            </a:extLst>
          </p:cNvPr>
          <p:cNvGrpSpPr/>
          <p:nvPr/>
        </p:nvGrpSpPr>
        <p:grpSpPr>
          <a:xfrm>
            <a:off x="4708962" y="2330466"/>
            <a:ext cx="2044220" cy="2068328"/>
            <a:chOff x="2527882" y="1769366"/>
            <a:chExt cx="4068312" cy="417303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Rectangle 8">
              <a:extLst>
                <a:ext uri="{FF2B5EF4-FFF2-40B4-BE49-F238E27FC236}">
                  <a16:creationId xmlns="" xmlns:a16="http://schemas.microsoft.com/office/drawing/2014/main" id="{6197318D-8121-4894-B822-57F602A9936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="" xmlns:a16="http://schemas.microsoft.com/office/drawing/2014/main" id="{78B0C82D-1DB1-47F0-B784-D8CB8B58D5C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="" xmlns:a16="http://schemas.microsoft.com/office/drawing/2014/main" id="{A3E335BB-755B-4BF5-83BD-E41AF5524A35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="" xmlns:a16="http://schemas.microsoft.com/office/drawing/2014/main" id="{D9A027EF-60F6-44BA-86FC-8633EDA07393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54838BDB-78C9-4794-A97C-0705044498F5}"/>
              </a:ext>
            </a:extLst>
          </p:cNvPr>
          <p:cNvSpPr/>
          <p:nvPr/>
        </p:nvSpPr>
        <p:spPr>
          <a:xfrm>
            <a:off x="5176373" y="2783778"/>
            <a:ext cx="1135930" cy="1161703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10988EA-F759-4CA9-B778-11CCEEA0BA48}"/>
              </a:ext>
            </a:extLst>
          </p:cNvPr>
          <p:cNvSpPr txBox="1"/>
          <p:nvPr/>
        </p:nvSpPr>
        <p:spPr>
          <a:xfrm>
            <a:off x="3174" y="3040325"/>
            <a:ext cx="447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sz="1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hare </a:t>
            </a: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Heavy-Duty Trucks</a:t>
            </a:r>
            <a:endParaRPr lang="en-US" sz="1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C50B21A-2BC2-4B51-AAAF-32439C010BA7}"/>
              </a:ext>
            </a:extLst>
          </p:cNvPr>
          <p:cNvSpPr txBox="1"/>
          <p:nvPr/>
        </p:nvSpPr>
        <p:spPr>
          <a:xfrm>
            <a:off x="7354929" y="861620"/>
            <a:ext cx="4547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Electrification for sustainability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D80E282-6051-48C1-9D22-C32924B3CBE0}"/>
              </a:ext>
            </a:extLst>
          </p:cNvPr>
          <p:cNvSpPr txBox="1"/>
          <p:nvPr/>
        </p:nvSpPr>
        <p:spPr>
          <a:xfrm>
            <a:off x="0" y="833899"/>
            <a:ext cx="267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</a:t>
            </a:r>
            <a:endParaRPr lang="ko-KR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1B3D007A-D82A-49D7-B3B8-18453E891372}"/>
              </a:ext>
            </a:extLst>
          </p:cNvPr>
          <p:cNvGrpSpPr/>
          <p:nvPr/>
        </p:nvGrpSpPr>
        <p:grpSpPr>
          <a:xfrm>
            <a:off x="5222520" y="3026597"/>
            <a:ext cx="968990" cy="538397"/>
            <a:chOff x="6670497" y="4267516"/>
            <a:chExt cx="4190656" cy="2083613"/>
          </a:xfrm>
        </p:grpSpPr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03E3A74-7550-42F6-B91B-C021B5D15F8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C0E38D91-E45F-4EB9-8423-C4C5FA1698F8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553938" y="1393076"/>
            <a:ext cx="895411" cy="618191"/>
          </a:xfrm>
          <a:prstGeom prst="rect">
            <a:avLst/>
          </a:prstGeom>
        </p:spPr>
      </p:pic>
      <p:pic>
        <p:nvPicPr>
          <p:cNvPr id="40" name="Picture 39"/>
          <p:cNvPicPr/>
          <p:nvPr/>
        </p:nvPicPr>
        <p:blipFill>
          <a:blip r:embed="rId3"/>
          <a:stretch>
            <a:fillRect/>
          </a:stretch>
        </p:blipFill>
        <p:spPr>
          <a:xfrm>
            <a:off x="2584099" y="1460547"/>
            <a:ext cx="1366149" cy="466279"/>
          </a:xfrm>
          <a:prstGeom prst="rect">
            <a:avLst/>
          </a:prstGeom>
        </p:spPr>
      </p:pic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952183836"/>
              </p:ext>
            </p:extLst>
          </p:nvPr>
        </p:nvGraphicFramePr>
        <p:xfrm>
          <a:off x="117436" y="3361580"/>
          <a:ext cx="3905207" cy="334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Rectangle 31"/>
          <p:cNvSpPr/>
          <p:nvPr/>
        </p:nvSpPr>
        <p:spPr>
          <a:xfrm>
            <a:off x="7397488" y="1172453"/>
            <a:ext cx="45325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- Selling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of electric trucks from 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2019</a:t>
            </a:r>
          </a:p>
          <a:p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sz="1400" dirty="0" smtClean="0"/>
              <a:t>-  </a:t>
            </a:r>
            <a:r>
              <a:rPr lang="en-US" sz="1400" dirty="0"/>
              <a:t>fuel-cells to be used in heavy-duty </a:t>
            </a:r>
            <a:r>
              <a:rPr lang="en-US" sz="1400" dirty="0" smtClean="0"/>
              <a:t>trucks for energy </a:t>
            </a:r>
          </a:p>
          <a:p>
            <a:r>
              <a:rPr lang="en-US" sz="1400" dirty="0" smtClean="0"/>
              <a:t>     efficiency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D80E282-6051-48C1-9D22-C32924B3CBE0}"/>
              </a:ext>
            </a:extLst>
          </p:cNvPr>
          <p:cNvSpPr txBox="1"/>
          <p:nvPr/>
        </p:nvSpPr>
        <p:spPr>
          <a:xfrm>
            <a:off x="6753182" y="2565033"/>
            <a:ext cx="4647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1"/>
                </a:solidFill>
              </a:rPr>
              <a:t>Leading Prosperity for Stakeholders</a:t>
            </a:r>
            <a:endParaRPr lang="ko-KR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00363" y="2903587"/>
            <a:ext cx="4232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- </a:t>
            </a:r>
            <a:r>
              <a:rPr lang="en-US" sz="1400" dirty="0" smtClean="0"/>
              <a:t>SEK 17.8 </a:t>
            </a:r>
            <a:r>
              <a:rPr lang="en-US" sz="1400" dirty="0"/>
              <a:t>billion of contribution towards the </a:t>
            </a:r>
            <a:r>
              <a:rPr lang="en-US" sz="1400" dirty="0" smtClean="0"/>
              <a:t>society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- </a:t>
            </a:r>
            <a:r>
              <a:rPr lang="en-US" sz="1400" dirty="0"/>
              <a:t>SEK 30.5 billion dividends for the shareholders 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400" dirty="0"/>
          </a:p>
        </p:txBody>
      </p:sp>
      <p:sp>
        <p:nvSpPr>
          <p:cNvPr id="43" name="Isosceles Triangle 42"/>
          <p:cNvSpPr/>
          <p:nvPr/>
        </p:nvSpPr>
        <p:spPr>
          <a:xfrm>
            <a:off x="7627250" y="4678333"/>
            <a:ext cx="1831341" cy="1807872"/>
          </a:xfrm>
          <a:prstGeom prst="triangl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4" name="Group 43"/>
          <p:cNvGrpSpPr/>
          <p:nvPr/>
        </p:nvGrpSpPr>
        <p:grpSpPr>
          <a:xfrm>
            <a:off x="8620126" y="4852768"/>
            <a:ext cx="1294138" cy="435838"/>
            <a:chOff x="1694497" y="210675"/>
            <a:chExt cx="1362075" cy="49604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5" name="Rounded Rectangle 44"/>
            <p:cNvSpPr/>
            <p:nvPr/>
          </p:nvSpPr>
          <p:spPr>
            <a:xfrm>
              <a:off x="1694497" y="210675"/>
              <a:ext cx="1362075" cy="496044"/>
            </a:xfrm>
            <a:prstGeom prst="roundRect">
              <a:avLst/>
            </a:prstGeom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694498" y="234889"/>
              <a:ext cx="1337860" cy="471829"/>
            </a:xfrm>
            <a:prstGeom prst="rect">
              <a:avLst/>
            </a:prstGeom>
            <a:sp3d z="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/>
                <a:t>Industrivarden 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8.4%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646571" y="5484643"/>
            <a:ext cx="1290637" cy="414926"/>
            <a:chOff x="1694497" y="768725"/>
            <a:chExt cx="1362075" cy="49604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8" name="Rounded Rectangle 47"/>
            <p:cNvSpPr/>
            <p:nvPr/>
          </p:nvSpPr>
          <p:spPr>
            <a:xfrm>
              <a:off x="1694497" y="768725"/>
              <a:ext cx="1362075" cy="496044"/>
            </a:xfrm>
            <a:prstGeom prst="roundRect">
              <a:avLst/>
            </a:prstGeom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5">
                <a:alpha val="90000"/>
                <a:hueOff val="0"/>
                <a:satOff val="0"/>
                <a:lumOff val="0"/>
                <a:alphaOff val="-2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1718712" y="792940"/>
              <a:ext cx="1313645" cy="447614"/>
            </a:xfrm>
            <a:prstGeom prst="rect">
              <a:avLst/>
            </a:prstGeom>
            <a:sp3d z="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/>
                <a:t>Geely Holdings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8.2%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657649" y="6069300"/>
            <a:ext cx="1262062" cy="414926"/>
            <a:chOff x="1694497" y="1326774"/>
            <a:chExt cx="1362075" cy="49604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1" name="Rounded Rectangle 50"/>
            <p:cNvSpPr/>
            <p:nvPr/>
          </p:nvSpPr>
          <p:spPr>
            <a:xfrm>
              <a:off x="1694497" y="1326774"/>
              <a:ext cx="1362075" cy="496044"/>
            </a:xfrm>
            <a:prstGeom prst="roundRect">
              <a:avLst/>
            </a:prstGeom>
            <a:sp3d z="300000" contourW="19050" prstMaterial="metal">
              <a:bevelT w="88900" h="203200"/>
              <a:bevelB w="165100" h="254000"/>
            </a:sp3d>
          </p:spPr>
          <p:style>
            <a:ln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1718712" y="1350989"/>
              <a:ext cx="1313645" cy="447614"/>
            </a:xfrm>
            <a:prstGeom prst="rect">
              <a:avLst/>
            </a:prstGeom>
            <a:sp3d z="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/>
                <a:t>Black Rock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/>
                <a:t>4.8%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0010580" y="5181732"/>
            <a:ext cx="1891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Major Shareholders 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37" name="Picture 36"/>
          <p:cNvPicPr/>
          <p:nvPr/>
        </p:nvPicPr>
        <p:blipFill>
          <a:blip r:embed="rId5"/>
          <a:stretch>
            <a:fillRect/>
          </a:stretch>
        </p:blipFill>
        <p:spPr>
          <a:xfrm>
            <a:off x="1685254" y="1395721"/>
            <a:ext cx="662940" cy="5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=""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=""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0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Porter’s Five Forces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62881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571828991"/>
              </p:ext>
            </p:extLst>
          </p:nvPr>
        </p:nvGraphicFramePr>
        <p:xfrm>
          <a:off x="5282738" y="618565"/>
          <a:ext cx="6272767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35255" y="4061012"/>
            <a:ext cx="6213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 Presence of big manufacturers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Tough to break the strong brand loyality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Innovations  by Volvo Group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Customers are brand loyal to the company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Customers don’t prefer to shift from one brand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706" y="7635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Volvo Group – SWOT Analysis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C8640D-6CC5-4E9B-8978-5C4F2F24A552}"/>
              </a:ext>
            </a:extLst>
          </p:cNvPr>
          <p:cNvSpPr txBox="1"/>
          <p:nvPr/>
        </p:nvSpPr>
        <p:spPr>
          <a:xfrm>
            <a:off x="4698402" y="2264877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STRENGTHS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1E86681-DCF3-45CE-8732-0723376C6802}"/>
              </a:ext>
            </a:extLst>
          </p:cNvPr>
          <p:cNvSpPr txBox="1"/>
          <p:nvPr/>
        </p:nvSpPr>
        <p:spPr>
          <a:xfrm rot="5400000">
            <a:off x="5113324" y="265063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WEAKNESS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41840C-DFB0-4E1A-8111-358E37664859}"/>
              </a:ext>
            </a:extLst>
          </p:cNvPr>
          <p:cNvSpPr txBox="1"/>
          <p:nvPr/>
        </p:nvSpPr>
        <p:spPr>
          <a:xfrm rot="16200000">
            <a:off x="4250202" y="265063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OPPORTUNITIES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159DD7-8D2D-4635-B670-F26AA6D85739}"/>
              </a:ext>
            </a:extLst>
          </p:cNvPr>
          <p:cNvSpPr txBox="1"/>
          <p:nvPr/>
        </p:nvSpPr>
        <p:spPr>
          <a:xfrm rot="10800000">
            <a:off x="4698402" y="304804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THREATS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="" xmlns:a16="http://schemas.microsoft.com/office/drawing/2014/main" id="{92A25C78-40AB-4447-97BE-78D4577D4FC4}"/>
              </a:ext>
            </a:extLst>
          </p:cNvPr>
          <p:cNvSpPr/>
          <p:nvPr/>
        </p:nvSpPr>
        <p:spPr>
          <a:xfrm>
            <a:off x="4071825" y="1887959"/>
            <a:ext cx="4032000" cy="403200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C47DFAB1-7CA7-45B2-BC42-5A368106CA0F}"/>
              </a:ext>
            </a:extLst>
          </p:cNvPr>
          <p:cNvSpPr/>
          <p:nvPr/>
        </p:nvSpPr>
        <p:spPr>
          <a:xfrm rot="27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BB93AC16-A738-412D-A884-4D67C937603F}"/>
              </a:ext>
            </a:extLst>
          </p:cNvPr>
          <p:cNvSpPr/>
          <p:nvPr/>
        </p:nvSpPr>
        <p:spPr>
          <a:xfrm rot="189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0D461CE-5F1D-4C78-B7E0-B4E61BE49A0E}"/>
              </a:ext>
            </a:extLst>
          </p:cNvPr>
          <p:cNvSpPr/>
          <p:nvPr/>
        </p:nvSpPr>
        <p:spPr>
          <a:xfrm>
            <a:off x="5094265" y="3013369"/>
            <a:ext cx="1912524" cy="1912524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D047957-7482-43A8-B0BF-E1C52F51BC9B}"/>
              </a:ext>
            </a:extLst>
          </p:cNvPr>
          <p:cNvCxnSpPr/>
          <p:nvPr/>
        </p:nvCxnSpPr>
        <p:spPr>
          <a:xfrm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5BF28EB-3818-41F1-8206-94E182F1EBD0}"/>
              </a:ext>
            </a:extLst>
          </p:cNvPr>
          <p:cNvCxnSpPr/>
          <p:nvPr/>
        </p:nvCxnSpPr>
        <p:spPr>
          <a:xfrm rot="5400000"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0A9F72C1-259E-48B6-8D75-A089C4B2DDC7}"/>
              </a:ext>
            </a:extLst>
          </p:cNvPr>
          <p:cNvSpPr/>
          <p:nvPr/>
        </p:nvSpPr>
        <p:spPr>
          <a:xfrm>
            <a:off x="5385825" y="3201959"/>
            <a:ext cx="1404000" cy="140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2153930-82BE-47AD-924A-E480E0A71D99}"/>
              </a:ext>
            </a:extLst>
          </p:cNvPr>
          <p:cNvSpPr/>
          <p:nvPr/>
        </p:nvSpPr>
        <p:spPr>
          <a:xfrm>
            <a:off x="5511825" y="3327959"/>
            <a:ext cx="1152000" cy="1152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0C016E8-28BD-43F9-A519-1DA247461D2B}"/>
              </a:ext>
            </a:extLst>
          </p:cNvPr>
          <p:cNvSpPr txBox="1"/>
          <p:nvPr/>
        </p:nvSpPr>
        <p:spPr>
          <a:xfrm>
            <a:off x="1404395" y="901261"/>
            <a:ext cx="304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endParaRPr lang="ko-KR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9C5AB78D-66CC-48C6-8715-BAB5D0904F97}"/>
              </a:ext>
            </a:extLst>
          </p:cNvPr>
          <p:cNvSpPr/>
          <p:nvPr/>
        </p:nvSpPr>
        <p:spPr>
          <a:xfrm>
            <a:off x="4262456" y="207037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549CD4A5-F9C5-4D00-ABE4-FD1326646B44}"/>
              </a:ext>
            </a:extLst>
          </p:cNvPr>
          <p:cNvSpPr/>
          <p:nvPr/>
        </p:nvSpPr>
        <p:spPr>
          <a:xfrm>
            <a:off x="7054150" y="2078028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EC3E2E56-6DE5-461C-8C13-457F75B2660E}"/>
              </a:ext>
            </a:extLst>
          </p:cNvPr>
          <p:cNvSpPr/>
          <p:nvPr/>
        </p:nvSpPr>
        <p:spPr>
          <a:xfrm>
            <a:off x="4281978" y="4865217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E1E48269-9840-463A-BA66-B501F8657409}"/>
              </a:ext>
            </a:extLst>
          </p:cNvPr>
          <p:cNvSpPr/>
          <p:nvPr/>
        </p:nvSpPr>
        <p:spPr>
          <a:xfrm>
            <a:off x="7053154" y="4865217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C0B13C8-62BC-4282-9907-DABBE172BD49}"/>
              </a:ext>
            </a:extLst>
          </p:cNvPr>
          <p:cNvSpPr txBox="1"/>
          <p:nvPr/>
        </p:nvSpPr>
        <p:spPr>
          <a:xfrm>
            <a:off x="4269506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27729EE-19D0-47BD-85C1-9340C7332682}"/>
              </a:ext>
            </a:extLst>
          </p:cNvPr>
          <p:cNvSpPr txBox="1"/>
          <p:nvPr/>
        </p:nvSpPr>
        <p:spPr>
          <a:xfrm>
            <a:off x="7053382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DB82761-739E-4B44-A25F-4DDA06F61C64}"/>
              </a:ext>
            </a:extLst>
          </p:cNvPr>
          <p:cNvSpPr txBox="1"/>
          <p:nvPr/>
        </p:nvSpPr>
        <p:spPr>
          <a:xfrm>
            <a:off x="4287754" y="492934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29B0D18-F9FD-414C-8E03-D4055B4FA394}"/>
              </a:ext>
            </a:extLst>
          </p:cNvPr>
          <p:cNvSpPr txBox="1"/>
          <p:nvPr/>
        </p:nvSpPr>
        <p:spPr>
          <a:xfrm>
            <a:off x="7072432" y="491981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9ABEC3A9-0F59-4D26-85C2-FBCBF5723E3E}"/>
              </a:ext>
            </a:extLst>
          </p:cNvPr>
          <p:cNvGrpSpPr/>
          <p:nvPr/>
        </p:nvGrpSpPr>
        <p:grpSpPr>
          <a:xfrm>
            <a:off x="5732106" y="3522566"/>
            <a:ext cx="880699" cy="655835"/>
            <a:chOff x="970334" y="886028"/>
            <a:chExt cx="8012348" cy="5966596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E5476E50-1532-4395-AF06-D3E739F7D75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8C3802E8-0919-4F56-9D63-34092746B81F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0323CF90-E6D9-44DD-849A-131CD3D7F51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A1FA7CD5-DF3E-4CFB-9150-A595DC24677A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9398" y="1255597"/>
            <a:ext cx="4139207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attention towards the quality of driving 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Worldwide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in heavy-duty truck with strong brands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Diversified brands and the product portfolio of truck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Joint venture with high growth economics companies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Driving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innovation of electric trucks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9103792" y="1058290"/>
            <a:ext cx="1595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endParaRPr lang="ko-KR" altLang="en-US" sz="1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57264" y="1396844"/>
            <a:ext cx="38883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brands are highly correlated with the economic activity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Stretched supply chain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cost because of lack of expertise in new product line diversification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Industry with high competition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4164" y="4310682"/>
            <a:ext cx="1873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endParaRPr lang="ko-KR" alt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9301" y="4785276"/>
            <a:ext cx="4156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Automobile market expanded by Volvo trucks in emerging markets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Hybrid segment can be huge boost for Volvo brand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Fossil-fuel trucks leads to long-term sustainability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Autonomous commercial solution in the form of autonomous trucks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Volvo and Isuzu strategic alliance for UD trucks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46110" y="4310682"/>
            <a:ext cx="1147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07313" y="4755365"/>
            <a:ext cx="42722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Competition from rivals such as Daimler, Scania etc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recession of Covid-19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Fluctuation of exchange rates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Crises of oil prices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Workforce redundancy during economic recession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1468</Words>
  <Application>Microsoft Office PowerPoint</Application>
  <PresentationFormat>Widescreen</PresentationFormat>
  <Paragraphs>344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 Unicode MS</vt:lpstr>
      <vt:lpstr>맑은 고딕</vt:lpstr>
      <vt:lpstr>Aharoni</vt:lpstr>
      <vt:lpstr>Arial</vt:lpstr>
      <vt:lpstr>Calibri</vt:lpstr>
      <vt:lpstr>Calibri Light</vt:lpstr>
      <vt:lpstr>FZShuTi</vt:lpstr>
      <vt:lpstr>Helvetica</vt:lpstr>
      <vt:lpstr>Times New Roman</vt:lpstr>
      <vt:lpstr>Wingdings</vt:lpstr>
      <vt:lpstr>Cover and End Slide Master</vt:lpstr>
      <vt:lpstr>Contents Slide Master</vt:lpstr>
      <vt:lpstr>Section Break Slide Master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unazam@outlook.com</cp:lastModifiedBy>
  <cp:revision>248</cp:revision>
  <dcterms:created xsi:type="dcterms:W3CDTF">2019-01-14T06:35:35Z</dcterms:created>
  <dcterms:modified xsi:type="dcterms:W3CDTF">2021-04-23T04:38:41Z</dcterms:modified>
</cp:coreProperties>
</file>