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4" r:id="rId2"/>
    <p:sldId id="257" r:id="rId3"/>
    <p:sldId id="258" r:id="rId4"/>
    <p:sldId id="259" r:id="rId5"/>
    <p:sldId id="260" r:id="rId6"/>
    <p:sldId id="269" r:id="rId7"/>
    <p:sldId id="291" r:id="rId8"/>
    <p:sldId id="290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3" d="100"/>
          <a:sy n="53" d="100"/>
        </p:scale>
        <p:origin x="-354" y="7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1" name="Shape 1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1190984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508000" y="9131300"/>
            <a:ext cx="1199945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508000" y="6629400"/>
            <a:ext cx="12000019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7994302" y="7053555"/>
            <a:ext cx="1" cy="164275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6096000"/>
            <a:ext cx="7200900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14"/>
          </p:nvPr>
        </p:nvSpPr>
        <p:spPr>
          <a:xfrm>
            <a:off x="596900" y="633461"/>
            <a:ext cx="11811000" cy="52070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508000" y="6680200"/>
            <a:ext cx="7200900" cy="24130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80400" y="6680200"/>
            <a:ext cx="4241800" cy="241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508000" y="3670300"/>
            <a:ext cx="11988800" cy="2413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508000" y="4876800"/>
            <a:ext cx="56763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508000" y="2768600"/>
            <a:ext cx="5676316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13"/>
          </p:nvPr>
        </p:nvSpPr>
        <p:spPr>
          <a:xfrm>
            <a:off x="508000" y="2171700"/>
            <a:ext cx="5676900" cy="508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24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sz="half" idx="14"/>
          </p:nvPr>
        </p:nvSpPr>
        <p:spPr>
          <a:xfrm>
            <a:off x="6818219" y="647699"/>
            <a:ext cx="5588001" cy="83312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508000" y="2806700"/>
            <a:ext cx="5676900" cy="2032000"/>
          </a:xfrm>
          <a:prstGeom prst="rect">
            <a:avLst/>
          </a:prstGeom>
        </p:spPr>
        <p:txBody>
          <a:bodyPr/>
          <a:lstStyle>
            <a:lvl1pPr algn="l">
              <a:defRPr sz="56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08000" y="5029200"/>
            <a:ext cx="5676900" cy="40132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2400"/>
            </a:lvl1pPr>
            <a:lvl2pPr marL="0" indent="228600">
              <a:spcBef>
                <a:spcPts val="0"/>
              </a:spcBef>
              <a:buClrTx/>
              <a:buSzTx/>
              <a:buFontTx/>
              <a:buNone/>
              <a:defRPr sz="2400"/>
            </a:lvl2pPr>
            <a:lvl3pPr marL="0" indent="457200">
              <a:spcBef>
                <a:spcPts val="0"/>
              </a:spcBef>
              <a:buClrTx/>
              <a:buSzTx/>
              <a:buFontTx/>
              <a:buNone/>
              <a:defRPr sz="2400"/>
            </a:lvl3pPr>
            <a:lvl4pPr marL="0" indent="685800">
              <a:spcBef>
                <a:spcPts val="0"/>
              </a:spcBef>
              <a:buClrTx/>
              <a:buSzTx/>
              <a:buFontTx/>
              <a:buNone/>
              <a:defRPr sz="2400"/>
            </a:lvl4pPr>
            <a:lvl5pPr marL="0" indent="914400">
              <a:spcBef>
                <a:spcPts val="0"/>
              </a:spcBef>
              <a:buClrTx/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1270000"/>
            <a:ext cx="11988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mage"/>
          <p:cNvSpPr>
            <a:spLocks noGrp="1"/>
          </p:cNvSpPr>
          <p:nvPr>
            <p:ph type="pic" sz="quarter" idx="13"/>
          </p:nvPr>
        </p:nvSpPr>
        <p:spPr>
          <a:xfrm>
            <a:off x="6856319" y="4772799"/>
            <a:ext cx="5499101" cy="4229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8" name="Image"/>
          <p:cNvSpPr>
            <a:spLocks noGrp="1"/>
          </p:cNvSpPr>
          <p:nvPr>
            <p:ph type="pic" sz="quarter" idx="14"/>
          </p:nvPr>
        </p:nvSpPr>
        <p:spPr>
          <a:xfrm>
            <a:off x="6860562" y="609600"/>
            <a:ext cx="5499101" cy="35306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9" name="Image"/>
          <p:cNvSpPr>
            <a:spLocks noGrp="1"/>
          </p:cNvSpPr>
          <p:nvPr>
            <p:ph type="pic" sz="half" idx="15"/>
          </p:nvPr>
        </p:nvSpPr>
        <p:spPr>
          <a:xfrm>
            <a:off x="557119" y="609599"/>
            <a:ext cx="5588001" cy="83947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533400" y="5969000"/>
            <a:ext cx="11938000" cy="6096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200"/>
              </a:spcBef>
              <a:buClrTx/>
              <a:buSzTx/>
              <a:buFontTx/>
              <a:buNone/>
              <a:defRPr sz="3000" i="1"/>
            </a:lvl1pPr>
          </a:lstStyle>
          <a:p>
            <a:r>
              <a:t>–Johnny Appleseed</a:t>
            </a:r>
          </a:p>
        </p:txBody>
      </p:sp>
      <p:sp>
        <p:nvSpPr>
          <p:cNvPr id="108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54500"/>
            <a:ext cx="10464800" cy="7112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08000" y="21717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508000" y="635000"/>
            <a:ext cx="1199729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08000" y="800100"/>
            <a:ext cx="11988800" cy="121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08000" y="2628900"/>
            <a:ext cx="11988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4599" y="9258300"/>
            <a:ext cx="342901" cy="4064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marL="0" marR="0" indent="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228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457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685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9144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11430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13716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16002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1828800" algn="ctr" defTabSz="584200" rtl="0" latinLnBrk="0">
        <a:lnSpc>
          <a:spcPct val="90000"/>
        </a:lnSpc>
        <a:spcBef>
          <a:spcPts val="1600"/>
        </a:spcBef>
        <a:spcAft>
          <a:spcPts val="0"/>
        </a:spcAft>
        <a:buClrTx/>
        <a:buSzTx/>
        <a:buFontTx/>
        <a:buNone/>
        <a:tabLst/>
        <a:defRPr sz="7000" b="0" i="0" u="none" strike="noStrike" cap="none" spc="0" baseline="0">
          <a:ln>
            <a:noFill/>
          </a:ln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4699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9398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4097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18796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23495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28194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32893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37592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4229100" marR="0" indent="-469900" algn="l" defTabSz="5842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3600" b="0" i="0" u="none" strike="noStrike" cap="none" spc="0" baseline="0">
          <a:ln>
            <a:noFill/>
          </a:ln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4"/>
          </p:nvPr>
        </p:nvSpPr>
        <p:spPr/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25800" y="6629400"/>
            <a:ext cx="7200900" cy="2413000"/>
          </a:xfrm>
        </p:spPr>
        <p:txBody>
          <a:bodyPr/>
          <a:lstStyle/>
          <a:p>
            <a:pPr algn="ctr">
              <a:defRPr sz="3600">
                <a:latin typeface="Arial"/>
                <a:ea typeface="Arial"/>
                <a:cs typeface="Arial"/>
                <a:sym typeface="Arial"/>
              </a:defRPr>
            </a:pPr>
            <a:r>
              <a:rPr lang="en-US" b="1" dirty="0" smtClean="0">
                <a:solidFill>
                  <a:schemeClr val="bg1"/>
                </a:solidFill>
              </a:rPr>
              <a:t>US H1B Visa File Case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by </a:t>
            </a:r>
            <a:r>
              <a:rPr lang="en-US" b="1" dirty="0" err="1" smtClean="0">
                <a:solidFill>
                  <a:schemeClr val="bg1"/>
                </a:solidFill>
              </a:rPr>
              <a:t>Karthikeyan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Balusamy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INSAID\Project\visa\bann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799" y="762000"/>
            <a:ext cx="11887201" cy="3810000"/>
          </a:xfrm>
          <a:prstGeom prst="rect">
            <a:avLst/>
          </a:prstGeom>
          <a:noFill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Project Overview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"</a:t>
            </a:r>
            <a:r>
              <a:rPr lang="en-US" dirty="0" smtClean="0">
                <a:solidFill>
                  <a:schemeClr val="bg1"/>
                </a:solidFill>
              </a:rPr>
              <a:t>US H1B Visa dataset has extracted from US Department of </a:t>
            </a:r>
            <a:r>
              <a:rPr lang="en-US" dirty="0" err="1" smtClean="0">
                <a:solidFill>
                  <a:schemeClr val="bg1"/>
                </a:solidFill>
              </a:rPr>
              <a:t>labour</a:t>
            </a:r>
            <a:r>
              <a:rPr lang="en-US" dirty="0" smtClean="0">
                <a:solidFill>
                  <a:schemeClr val="bg1"/>
                </a:solidFill>
              </a:rPr>
              <a:t> Employment site. This public disclosure file contains 2009 year data about the US </a:t>
            </a:r>
            <a:r>
              <a:rPr lang="en-US" dirty="0" smtClean="0">
                <a:solidFill>
                  <a:schemeClr val="bg1"/>
                </a:solidFill>
              </a:rPr>
              <a:t>employers </a:t>
            </a:r>
            <a:r>
              <a:rPr lang="en-US" dirty="0" smtClean="0">
                <a:solidFill>
                  <a:schemeClr val="bg1"/>
                </a:solidFill>
              </a:rPr>
              <a:t>who employed foreign workers and also the details related to their H1B petition"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Visa applied </a:t>
            </a:r>
            <a:r>
              <a:rPr lang="en-US" sz="4400" dirty="0" smtClean="0"/>
              <a:t>by each </a:t>
            </a:r>
            <a:r>
              <a:rPr lang="en-US" sz="4400" dirty="0" smtClean="0"/>
              <a:t>H1B Category</a:t>
            </a:r>
            <a:endParaRPr sz="4400" dirty="0"/>
          </a:p>
        </p:txBody>
      </p:sp>
      <p:sp>
        <p:nvSpPr>
          <p:cNvPr id="140" name="Serves San Francisco and San Mateo Countie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6985000" cy="42291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Data in depth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438400"/>
            <a:ext cx="6600232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92200" y="8534400"/>
            <a:ext cx="6172200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pt-BR" dirty="0" smtClean="0"/>
              <a:t>H1B </a:t>
            </a:r>
            <a:r>
              <a:rPr lang="pt-BR" dirty="0" smtClean="0"/>
              <a:t>97% </a:t>
            </a:r>
            <a:r>
              <a:rPr lang="pt-BR" dirty="0" smtClean="0"/>
              <a:t>E3 Australian </a:t>
            </a:r>
            <a:r>
              <a:rPr lang="pt-BR" dirty="0" smtClean="0"/>
              <a:t>1.8% </a:t>
            </a:r>
          </a:p>
          <a:p>
            <a:r>
              <a:rPr lang="pt-BR" dirty="0" smtClean="0"/>
              <a:t>H1B1 </a:t>
            </a:r>
            <a:r>
              <a:rPr lang="pt-BR" dirty="0" smtClean="0"/>
              <a:t>Singapore </a:t>
            </a:r>
            <a:r>
              <a:rPr lang="pt-BR" dirty="0" smtClean="0"/>
              <a:t>0.306% </a:t>
            </a:r>
            <a:r>
              <a:rPr lang="pt-BR" dirty="0" smtClean="0"/>
              <a:t>H1B1 Chile </a:t>
            </a:r>
            <a:r>
              <a:rPr lang="pt-BR" dirty="0" smtClean="0"/>
              <a:t>0.25%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0" y="3733800"/>
            <a:ext cx="4419600" cy="30572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 smtClean="0"/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It can be </a:t>
            </a:r>
            <a:r>
              <a:rPr lang="en-US" dirty="0" smtClean="0"/>
              <a:t>inferred </a:t>
            </a:r>
            <a:r>
              <a:rPr lang="en-US" dirty="0" smtClean="0"/>
              <a:t>from the </a:t>
            </a:r>
            <a:r>
              <a:rPr lang="en-US" dirty="0" smtClean="0"/>
              <a:t>plot </a:t>
            </a:r>
            <a:r>
              <a:rPr lang="en-US" dirty="0" smtClean="0"/>
              <a:t>that the </a:t>
            </a:r>
            <a:r>
              <a:rPr lang="en-US" b="1" dirty="0" smtClean="0"/>
              <a:t>97%</a:t>
            </a:r>
            <a:r>
              <a:rPr lang="en-US" dirty="0" smtClean="0"/>
              <a:t> of Visa are applied for H1B. Other visa </a:t>
            </a:r>
            <a:r>
              <a:rPr lang="en-US" dirty="0" smtClean="0"/>
              <a:t>categories </a:t>
            </a:r>
            <a:r>
              <a:rPr lang="en-US" dirty="0" smtClean="0"/>
              <a:t>are less than 2</a:t>
            </a:r>
            <a:r>
              <a:rPr lang="en-US" dirty="0" smtClean="0"/>
              <a:t>%. It indicates that most of the visa are applied for H1B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venue Strea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Top 20 </a:t>
            </a:r>
            <a:r>
              <a:rPr lang="en-US" sz="4400" b="1" dirty="0" smtClean="0"/>
              <a:t>Employer </a:t>
            </a:r>
            <a:r>
              <a:rPr lang="en-US" sz="4400" b="1" dirty="0" smtClean="0"/>
              <a:t>applied for H1B </a:t>
            </a:r>
            <a:r>
              <a:rPr lang="en-US" sz="4400" b="1" dirty="0" smtClean="0"/>
              <a:t>Visa</a:t>
            </a:r>
            <a:endParaRPr sz="4400" dirty="0"/>
          </a:p>
        </p:txBody>
      </p:sp>
      <p:sp>
        <p:nvSpPr>
          <p:cNvPr id="143" name="Mortgages and Home Equity Loans…"/>
          <p:cNvSpPr txBox="1">
            <a:spLocks noGrp="1"/>
          </p:cNvSpPr>
          <p:nvPr>
            <p:ph type="body" idx="1"/>
          </p:nvPr>
        </p:nvSpPr>
        <p:spPr>
          <a:xfrm>
            <a:off x="508000" y="2324100"/>
            <a:ext cx="11988800" cy="60960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Problem statement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129116"/>
            <a:ext cx="5715000" cy="746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502400" y="4038600"/>
            <a:ext cx="609600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algn="just"/>
            <a:r>
              <a:rPr lang="en-US" dirty="0" smtClean="0"/>
              <a:t>Microsoft is the top company applied for </a:t>
            </a:r>
            <a:r>
              <a:rPr lang="en-US" dirty="0" smtClean="0"/>
              <a:t>H1B </a:t>
            </a:r>
            <a:r>
              <a:rPr lang="en-US" dirty="0" smtClean="0"/>
              <a:t>Visa, followed by CTS, PATNI, IBM &amp; Infosys</a:t>
            </a:r>
            <a:r>
              <a:rPr lang="en-US" dirty="0" smtClean="0"/>
              <a:t>. As opposed to other industry, IT companies are the topper in applying for the visa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Unique Value Proposi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b="1" dirty="0" smtClean="0"/>
              <a:t>Top Jobs applied for H1B </a:t>
            </a:r>
            <a:r>
              <a:rPr lang="en-US" b="1" dirty="0" smtClean="0"/>
              <a:t>Visa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400" y="2057400"/>
            <a:ext cx="6705600" cy="744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950200" y="3810000"/>
            <a:ext cx="4648200" cy="41652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 smtClean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  <a:p>
            <a:pPr algn="just"/>
            <a:r>
              <a:rPr lang="en-US" dirty="0" smtClean="0"/>
              <a:t>It has been observed that Programmer </a:t>
            </a:r>
            <a:r>
              <a:rPr lang="en-US" dirty="0" smtClean="0"/>
              <a:t>Analyst job is the most applied job </a:t>
            </a:r>
            <a:r>
              <a:rPr lang="en-US" dirty="0" smtClean="0"/>
              <a:t>for the H1B visa, followed by </a:t>
            </a:r>
            <a:endParaRPr lang="en-US" dirty="0" smtClean="0"/>
          </a:p>
          <a:p>
            <a:pPr algn="just"/>
            <a:r>
              <a:rPr lang="en-US" dirty="0" smtClean="0"/>
              <a:t>Software </a:t>
            </a:r>
            <a:r>
              <a:rPr lang="en-US" dirty="0" smtClean="0"/>
              <a:t>Engineer, Computer Programmer, System Analyst, Assistant Professor. It clearly indicates that more jobs demand for Software industry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dirty="0" smtClean="0"/>
              <a:t>Top Salaried Jobs</a:t>
            </a:r>
            <a:endParaRPr sz="4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8800" y="2362199"/>
            <a:ext cx="6248400" cy="652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959600" y="3810000"/>
            <a:ext cx="5410200" cy="26879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algn="just"/>
            <a:r>
              <a:rPr lang="en-US" dirty="0" smtClean="0"/>
              <a:t>System Analyst, Research Worker are </a:t>
            </a:r>
            <a:r>
              <a:rPr lang="en-US" dirty="0" smtClean="0"/>
              <a:t>the top </a:t>
            </a:r>
            <a:r>
              <a:rPr lang="en-US" dirty="0" smtClean="0"/>
              <a:t>most paid job in US. Followed by Sr. Applications Engineer, Sr. Software Engineer, Computer Support Specialist</a:t>
            </a:r>
            <a:r>
              <a:rPr lang="en-US" dirty="0" smtClean="0"/>
              <a:t>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arketing Objectiv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400" b="1" dirty="0" smtClean="0"/>
              <a:t>Approval Status by Visa Type</a:t>
            </a:r>
            <a:endParaRPr lang="en-US" sz="44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600" y="2286000"/>
            <a:ext cx="8153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864600" y="3581400"/>
            <a:ext cx="3810000" cy="34265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 smtClean="0">
                <a:ln>
                  <a:noFill/>
                </a:ln>
                <a:solidFill>
                  <a:srgbClr val="414141"/>
                </a:solidFill>
                <a:effectLst/>
                <a:uFillTx/>
                <a:latin typeface="Palatino"/>
                <a:ea typeface="Palatino"/>
                <a:cs typeface="Palatino"/>
                <a:sym typeface="Palatino"/>
              </a:rPr>
              <a:t>Observation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algn="just"/>
            <a:r>
              <a:rPr lang="en-US" dirty="0" smtClean="0"/>
              <a:t>Rejected Visas are in H1B Visa </a:t>
            </a:r>
            <a:r>
              <a:rPr lang="en-US" dirty="0" smtClean="0"/>
              <a:t>category, </a:t>
            </a:r>
            <a:r>
              <a:rPr lang="en-US" dirty="0" smtClean="0"/>
              <a:t>other visa types such as Australian; H-1B1 Chile, H-1B1 Singapore have no rejection</a:t>
            </a:r>
            <a:r>
              <a:rPr lang="en-US" dirty="0" smtClean="0"/>
              <a:t>. Less than 1% of visa has been rejected.</a:t>
            </a: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414141"/>
              </a:solidFill>
              <a:effectLst/>
              <a:uFillTx/>
              <a:latin typeface="Palatino"/>
              <a:ea typeface="Palatino"/>
              <a:cs typeface="Palatino"/>
              <a:sym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93779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FFCU Business Mode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>
                    <a:hueOff val="36663"/>
                    <a:satOff val="1899"/>
                    <a:lumOff val="-23748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Conclusion</a:t>
            </a:r>
            <a:endParaRPr dirty="0"/>
          </a:p>
        </p:txBody>
      </p:sp>
      <p:sp>
        <p:nvSpPr>
          <p:cNvPr id="137" name="Since 1954, San Francisco Federal Credit Union has been a member-owned financial institution. As a not-for-profit, we’re able to offer higher dividends on deposit accounts, lower interest rates on loans, and fewer fees than the big banks."/>
          <p:cNvSpPr txBox="1">
            <a:spLocks noGrp="1"/>
          </p:cNvSpPr>
          <p:nvPr>
            <p:ph type="body" idx="1"/>
          </p:nvPr>
        </p:nvSpPr>
        <p:spPr>
          <a:xfrm>
            <a:off x="508000" y="2178050"/>
            <a:ext cx="11988800" cy="6096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400" dirty="0" smtClean="0"/>
              <a:t>H1B Visa petition </a:t>
            </a:r>
            <a:r>
              <a:rPr lang="en-US" sz="2400" dirty="0" smtClean="0"/>
              <a:t>analysis </a:t>
            </a:r>
            <a:r>
              <a:rPr lang="en-US" sz="2400" dirty="0" smtClean="0"/>
              <a:t>being conducted helps us to know the Demand on Jobs, Highly paid </a:t>
            </a:r>
            <a:r>
              <a:rPr lang="en-US" sz="2400" dirty="0" smtClean="0"/>
              <a:t>salary </a:t>
            </a:r>
            <a:r>
              <a:rPr lang="en-US" sz="2400" dirty="0" smtClean="0"/>
              <a:t>on Jobs, </a:t>
            </a:r>
            <a:r>
              <a:rPr lang="en-US" sz="2400" dirty="0" smtClean="0"/>
              <a:t>Employers </a:t>
            </a:r>
            <a:r>
              <a:rPr lang="en-US" sz="2400" dirty="0" smtClean="0"/>
              <a:t>creation more opportunities &amp; Employee preferred city.</a:t>
            </a:r>
          </a:p>
          <a:p>
            <a:r>
              <a:rPr lang="en-US" sz="2400" dirty="0" smtClean="0"/>
              <a:t>Based on the </a:t>
            </a:r>
            <a:r>
              <a:rPr lang="en-US" sz="2400" dirty="0" smtClean="0"/>
              <a:t>result, this </a:t>
            </a:r>
            <a:r>
              <a:rPr lang="en-US" sz="2400" dirty="0" smtClean="0"/>
              <a:t>certainly helps the US </a:t>
            </a:r>
            <a:r>
              <a:rPr lang="en-US" sz="2400" dirty="0" smtClean="0"/>
              <a:t>Job workers </a:t>
            </a:r>
            <a:r>
              <a:rPr lang="en-US" sz="2400" dirty="0" smtClean="0"/>
              <a:t>to make a </a:t>
            </a:r>
            <a:r>
              <a:rPr lang="en-US" sz="2400" dirty="0" smtClean="0"/>
              <a:t>decision </a:t>
            </a:r>
            <a:r>
              <a:rPr lang="en-US" sz="2400" dirty="0" smtClean="0"/>
              <a:t>on the </a:t>
            </a:r>
            <a:r>
              <a:rPr lang="en-US" sz="2400" dirty="0" smtClean="0"/>
              <a:t>above data.</a:t>
            </a:r>
          </a:p>
          <a:p>
            <a:r>
              <a:rPr lang="en-US" sz="2400" dirty="0" smtClean="0"/>
              <a:t>IT Industry is the top in Salary, Demand and employers as opposed to other industry.</a:t>
            </a:r>
            <a:endParaRPr lang="en-US" sz="2400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53368432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321</Words>
  <Application>Microsoft Office PowerPoint</Application>
  <PresentationFormat>Custom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New_Template4</vt:lpstr>
      <vt:lpstr>US H1B Visa File Case  by Karthikeyan Balusamy</vt:lpstr>
      <vt:lpstr>Project Overview</vt:lpstr>
      <vt:lpstr>Visa applied by each H1B Category</vt:lpstr>
      <vt:lpstr>Top 20 Employer applied for H1B Visa</vt:lpstr>
      <vt:lpstr>Top Jobs applied for H1B Visa</vt:lpstr>
      <vt:lpstr>Top Salaried Jobs</vt:lpstr>
      <vt:lpstr>Approval Status by Visa Type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lenovo</cp:lastModifiedBy>
  <cp:revision>9</cp:revision>
  <dcterms:modified xsi:type="dcterms:W3CDTF">2019-03-10T06:56:13Z</dcterms:modified>
</cp:coreProperties>
</file>