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94" r:id="rId2"/>
    <p:sldId id="257" r:id="rId3"/>
    <p:sldId id="258" r:id="rId4"/>
    <p:sldId id="259" r:id="rId5"/>
    <p:sldId id="260" r:id="rId6"/>
    <p:sldId id="269" r:id="rId7"/>
    <p:sldId id="291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906" y="-3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Oil.png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t="28025" b="28025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25800" y="6629400"/>
            <a:ext cx="7200900" cy="2413000"/>
          </a:xfrm>
        </p:spPr>
        <p:txBody>
          <a:bodyPr>
            <a:normAutofit fontScale="90000"/>
          </a:bodyPr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sz="6000" b="1" dirty="0" smtClean="0">
                <a:solidFill>
                  <a:schemeClr val="bg1"/>
                </a:solidFill>
              </a:rPr>
              <a:t>Oil Price </a:t>
            </a:r>
            <a:r>
              <a:rPr lang="en-US" sz="6000" b="1" dirty="0" err="1" smtClean="0">
                <a:solidFill>
                  <a:schemeClr val="bg1"/>
                </a:solidFill>
              </a:rPr>
              <a:t>Predition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Submitted by 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err="1" smtClean="0">
                <a:solidFill>
                  <a:schemeClr val="bg1"/>
                </a:solidFill>
              </a:rPr>
              <a:t>Karthikeyan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Balusami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Project Overview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“Oil Price Prediction” model have been developed to predict the Oil Price for the future timeframe using the ML - Linear Regression Model.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b="1" dirty="0" smtClean="0">
                <a:solidFill>
                  <a:srgbClr val="000000"/>
                </a:solidFill>
              </a:rPr>
              <a:t>Oil Price </a:t>
            </a:r>
            <a:r>
              <a:rPr lang="en-US" sz="4400" b="1" dirty="0" err="1" smtClean="0">
                <a:solidFill>
                  <a:srgbClr val="000000"/>
                </a:solidFill>
              </a:rPr>
              <a:t>DataSet</a:t>
            </a:r>
            <a:endParaRPr sz="4400" b="1" dirty="0">
              <a:solidFill>
                <a:srgbClr val="000000"/>
              </a:solidFill>
            </a:endParaRPr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2014200" cy="57531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 smtClean="0">
                <a:solidFill>
                  <a:srgbClr val="000000"/>
                </a:solidFill>
                <a:sym typeface="Arial"/>
              </a:rPr>
              <a:t>Europe Brent </a:t>
            </a:r>
            <a:r>
              <a:rPr lang="en-US" sz="4000" dirty="0" smtClean="0">
                <a:solidFill>
                  <a:srgbClr val="000000"/>
                </a:solidFill>
                <a:sym typeface="Arial"/>
              </a:rPr>
              <a:t>Oil Prices </a:t>
            </a:r>
            <a:r>
              <a:rPr lang="en-US" sz="4000" dirty="0" smtClean="0">
                <a:solidFill>
                  <a:srgbClr val="000000"/>
                </a:solidFill>
                <a:sym typeface="Arial"/>
              </a:rPr>
              <a:t>(Annual/ Monthly/ Weekly/ Daily) from EIA U.S. (Energy Information Administration</a:t>
            </a:r>
            <a:r>
              <a:rPr lang="en-US" sz="4000" dirty="0" smtClean="0">
                <a:solidFill>
                  <a:srgbClr val="000000"/>
                </a:solidFill>
                <a:sym typeface="Arial"/>
              </a:rPr>
              <a:t>).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 smtClean="0">
                <a:solidFill>
                  <a:srgbClr val="000000"/>
                </a:solidFill>
                <a:sym typeface="Arial"/>
              </a:rPr>
              <a:t>Brent </a:t>
            </a:r>
            <a:r>
              <a:rPr lang="en-US" sz="4000" dirty="0" smtClean="0">
                <a:solidFill>
                  <a:srgbClr val="000000"/>
                </a:solidFill>
                <a:sym typeface="Arial"/>
              </a:rPr>
              <a:t> : </a:t>
            </a:r>
            <a:r>
              <a:rPr lang="en-US" sz="4000" dirty="0" smtClean="0">
                <a:solidFill>
                  <a:srgbClr val="000000"/>
                </a:solidFill>
                <a:latin typeface="-apple-system"/>
              </a:rPr>
              <a:t>A </a:t>
            </a:r>
            <a:r>
              <a:rPr lang="en-US" sz="4000" dirty="0" smtClean="0">
                <a:solidFill>
                  <a:srgbClr val="000000"/>
                </a:solidFill>
                <a:latin typeface="-apple-system"/>
              </a:rPr>
              <a:t>blended crude stream produced in the North Sea region which serves as a reference or “marker” for pricing a number of other crude </a:t>
            </a:r>
            <a:r>
              <a:rPr lang="en-US" sz="4000" dirty="0" smtClean="0">
                <a:solidFill>
                  <a:srgbClr val="000000"/>
                </a:solidFill>
                <a:latin typeface="-apple-system"/>
              </a:rPr>
              <a:t>streams.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 smtClean="0">
                <a:solidFill>
                  <a:srgbClr val="000000"/>
                </a:solidFill>
                <a:latin typeface="-apple-system"/>
              </a:rPr>
              <a:t>Primarily, Dataset have Oil Price &amp; Date.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 smtClean="0"/>
              <a:t>Oil Pricing Trends</a:t>
            </a:r>
            <a:endParaRPr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209800"/>
            <a:ext cx="1203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63600" y="8077200"/>
            <a:ext cx="107442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Line Graph shows the trend of Oil pricing from the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Year May-</a:t>
            </a:r>
            <a:r>
              <a:rPr lang="en-US" dirty="0" smtClean="0"/>
              <a:t>1987 to Apr-2019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b="1" dirty="0" smtClean="0"/>
              <a:t>Regression Line Graph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7950200" y="3810000"/>
            <a:ext cx="464820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Date Series has been converted from Date Index to </a:t>
            </a:r>
            <a:r>
              <a:rPr lang="en-US" dirty="0" err="1" smtClean="0"/>
              <a:t>D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ataTime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Index. Elapsed Time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have been calculated.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Trend shows the Oil Price (Y) increases </a:t>
            </a:r>
            <a:r>
              <a:rPr lang="en-US" dirty="0" smtClean="0"/>
              <a:t>gradually, which is satisfy the assumptions of LR</a:t>
            </a:r>
            <a:endParaRPr kumimoji="0" lang="en-US" sz="2400" b="0" i="0" u="none" strike="noStrike" cap="none" spc="0" normalizeH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2438400"/>
            <a:ext cx="7249857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 smtClean="0"/>
              <a:t>Plot the </a:t>
            </a:r>
            <a:r>
              <a:rPr lang="en-US" sz="4400" dirty="0" smtClean="0"/>
              <a:t>Regression Line based </a:t>
            </a:r>
            <a:r>
              <a:rPr lang="en-US" sz="4400" dirty="0" smtClean="0"/>
              <a:t>on the Best fit line</a:t>
            </a:r>
            <a:endParaRPr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959600" y="3810000"/>
            <a:ext cx="541020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Best Fit line have been predicted based on the 75/25 of  train, test data split. Predicted the best fit line using the co-efficient &amp; Intercept.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Using this line, Oil Price can be predicted for the future date.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1" y="2438400"/>
            <a:ext cx="615547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b="1" dirty="0" smtClean="0"/>
              <a:t>Evaluating the Model Performance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4419600"/>
            <a:ext cx="1188720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Conclusion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Coefficient of the prediction shows the 0.905 </a:t>
            </a:r>
            <a:r>
              <a:rPr lang="en-US" dirty="0" err="1" smtClean="0"/>
              <a:t>ie</a:t>
            </a:r>
            <a:r>
              <a:rPr lang="en-US" dirty="0" smtClean="0"/>
              <a:t> </a:t>
            </a:r>
            <a:r>
              <a:rPr lang="en-US" b="1" dirty="0" smtClean="0"/>
              <a:t>91%</a:t>
            </a:r>
            <a:r>
              <a:rPr lang="en-US" dirty="0" smtClean="0"/>
              <a:t> accuracy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For Instance, Oil Price on 2019-04-29 is </a:t>
            </a:r>
            <a:r>
              <a:rPr lang="en-US" b="1" dirty="0" smtClean="0"/>
              <a:t>71.22</a:t>
            </a:r>
            <a:r>
              <a:rPr lang="en-US" dirty="0" smtClean="0"/>
              <a:t>, where as the model predicted as </a:t>
            </a:r>
            <a:r>
              <a:rPr lang="en-US" b="1" dirty="0" smtClean="0"/>
              <a:t>72.75</a:t>
            </a:r>
            <a:endParaRPr lang="en-US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1200" y="2819400"/>
            <a:ext cx="77724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Root Mean Squared </a:t>
            </a:r>
            <a:r>
              <a:rPr lang="en-US" dirty="0" smtClean="0"/>
              <a:t>Error  (RMSE)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: 1.44</a:t>
            </a:r>
          </a:p>
          <a:p>
            <a:pPr algn="l"/>
            <a:r>
              <a:rPr lang="en-US" dirty="0" smtClean="0"/>
              <a:t>Mean Absolute </a:t>
            </a:r>
            <a:r>
              <a:rPr lang="en-US" dirty="0" smtClean="0"/>
              <a:t>Error           (MAE)   : 1.17</a:t>
            </a:r>
          </a:p>
          <a:p>
            <a:pPr algn="l"/>
            <a:r>
              <a:rPr lang="en-US" dirty="0" smtClean="0"/>
              <a:t>Mean Squared </a:t>
            </a:r>
            <a:r>
              <a:rPr lang="en-US" dirty="0" smtClean="0"/>
              <a:t>Error            (MSE)   : 2.06</a:t>
            </a:r>
          </a:p>
          <a:p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93779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203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New_Template4</vt:lpstr>
      <vt:lpstr>Oil Price Predition  Submitted by  Karthikeyan Balusami</vt:lpstr>
      <vt:lpstr>Project Overview</vt:lpstr>
      <vt:lpstr>Oil Price DataSet</vt:lpstr>
      <vt:lpstr>Oil Pricing Trends</vt:lpstr>
      <vt:lpstr>Regression Line Graph</vt:lpstr>
      <vt:lpstr>Plot the Regression Line based on the Best fit line</vt:lpstr>
      <vt:lpstr>Evaluating the Model 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18</cp:revision>
  <dcterms:modified xsi:type="dcterms:W3CDTF">2019-05-05T17:34:11Z</dcterms:modified>
</cp:coreProperties>
</file>