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74" r:id="rId5"/>
    <p:sldId id="260" r:id="rId6"/>
    <p:sldId id="261" r:id="rId7"/>
    <p:sldId id="262" r:id="rId8"/>
    <p:sldId id="273" r:id="rId9"/>
    <p:sldId id="275" r:id="rId10"/>
    <p:sldId id="263" r:id="rId11"/>
    <p:sldId id="264" r:id="rId12"/>
    <p:sldId id="265" r:id="rId13"/>
    <p:sldId id="266" r:id="rId14"/>
    <p:sldId id="276" r:id="rId15"/>
    <p:sldId id="277" r:id="rId16"/>
    <p:sldId id="268" r:id="rId17"/>
    <p:sldId id="269" r:id="rId18"/>
    <p:sldId id="270" r:id="rId19"/>
    <p:sldId id="271" r:id="rId20"/>
    <p:sldId id="272" r:id="rId21"/>
    <p:sldId id="27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2"/>
    <p:restoredTop sz="94689"/>
  </p:normalViewPr>
  <p:slideViewPr>
    <p:cSldViewPr snapToGrid="0" snapToObjects="1">
      <p:cViewPr varScale="1">
        <p:scale>
          <a:sx n="147" d="100"/>
          <a:sy n="147"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4a4e9dfd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4a4e9dfd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4a4e9dfd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4a4e9dfd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4a4e9dfd5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4a4e9dfd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4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64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4a4e9dfd5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4a4e9dfd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4a4e9dfd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4a4e9dfd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4a4e9dfd5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4a4e9dfd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a4e9dfd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a4e9dfd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4a4e9df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4a4e9df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4a4e9dfd5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4a4e9dfd5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a4e9dfd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a4e9dfd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62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30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4a4e9dfd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4a4e9df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4a4e9dfd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4a4e9df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173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46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600"/>
              </a:spcBef>
              <a:spcAft>
                <a:spcPts val="0"/>
              </a:spcAft>
              <a:buClr>
                <a:schemeClr val="lt1"/>
              </a:buClr>
              <a:buSzPts val="1800"/>
              <a:buChar char="○"/>
              <a:defRPr/>
            </a:lvl2pPr>
            <a:lvl3pPr marL="1371600" lvl="2" indent="-342900" algn="l" rtl="0">
              <a:lnSpc>
                <a:spcPct val="90000"/>
              </a:lnSpc>
              <a:spcBef>
                <a:spcPts val="1600"/>
              </a:spcBef>
              <a:spcAft>
                <a:spcPts val="0"/>
              </a:spcAft>
              <a:buClr>
                <a:schemeClr val="lt1"/>
              </a:buClr>
              <a:buSzPts val="1800"/>
              <a:buChar char="■"/>
              <a:defRPr/>
            </a:lvl3pPr>
            <a:lvl4pPr marL="1828800" lvl="3" indent="-342900" algn="l" rtl="0">
              <a:lnSpc>
                <a:spcPct val="90000"/>
              </a:lnSpc>
              <a:spcBef>
                <a:spcPts val="1600"/>
              </a:spcBef>
              <a:spcAft>
                <a:spcPts val="0"/>
              </a:spcAft>
              <a:buClr>
                <a:schemeClr val="lt1"/>
              </a:buClr>
              <a:buSzPts val="1800"/>
              <a:buChar char="●"/>
              <a:defRPr/>
            </a:lvl4pPr>
            <a:lvl5pPr marL="2286000" lvl="4" indent="-342900" algn="l" rtl="0">
              <a:lnSpc>
                <a:spcPct val="90000"/>
              </a:lnSpc>
              <a:spcBef>
                <a:spcPts val="1600"/>
              </a:spcBef>
              <a:spcAft>
                <a:spcPts val="0"/>
              </a:spcAft>
              <a:buClr>
                <a:schemeClr val="lt1"/>
              </a:buClr>
              <a:buSzPts val="1800"/>
              <a:buChar char="○"/>
              <a:defRPr/>
            </a:lvl5pPr>
            <a:lvl6pPr marL="2743200" lvl="5" indent="-342900" algn="l" rtl="0">
              <a:lnSpc>
                <a:spcPct val="90000"/>
              </a:lnSpc>
              <a:spcBef>
                <a:spcPts val="1600"/>
              </a:spcBef>
              <a:spcAft>
                <a:spcPts val="0"/>
              </a:spcAft>
              <a:buClr>
                <a:schemeClr val="lt1"/>
              </a:buClr>
              <a:buSzPts val="1800"/>
              <a:buChar char="■"/>
              <a:defRPr/>
            </a:lvl6pPr>
            <a:lvl7pPr marL="3200400" lvl="6" indent="-342900" algn="l" rtl="0">
              <a:lnSpc>
                <a:spcPct val="90000"/>
              </a:lnSpc>
              <a:spcBef>
                <a:spcPts val="1600"/>
              </a:spcBef>
              <a:spcAft>
                <a:spcPts val="0"/>
              </a:spcAft>
              <a:buClr>
                <a:schemeClr val="lt1"/>
              </a:buClr>
              <a:buSzPts val="1800"/>
              <a:buChar char="●"/>
              <a:defRPr/>
            </a:lvl7pPr>
            <a:lvl8pPr marL="3657600" lvl="7" indent="-342900" algn="l" rtl="0">
              <a:lnSpc>
                <a:spcPct val="90000"/>
              </a:lnSpc>
              <a:spcBef>
                <a:spcPts val="1600"/>
              </a:spcBef>
              <a:spcAft>
                <a:spcPts val="0"/>
              </a:spcAft>
              <a:buClr>
                <a:schemeClr val="lt1"/>
              </a:buClr>
              <a:buSzPts val="1800"/>
              <a:buChar char="○"/>
              <a:defRPr/>
            </a:lvl8pPr>
            <a:lvl9pPr marL="4114800" lvl="8" indent="-342900" algn="l" rtl="0">
              <a:lnSpc>
                <a:spcPct val="90000"/>
              </a:lnSpc>
              <a:spcBef>
                <a:spcPts val="1600"/>
              </a:spcBef>
              <a:spcAft>
                <a:spcPts val="1600"/>
              </a:spcAft>
              <a:buClr>
                <a:schemeClr val="lt1"/>
              </a:buClr>
              <a:buSzPts val="1800"/>
              <a:buChar char="■"/>
              <a:defRPr/>
            </a:lvl9pPr>
          </a:lstStyle>
          <a:p>
            <a:endParaRPr/>
          </a:p>
        </p:txBody>
      </p:sp>
      <p:sp>
        <p:nvSpPr>
          <p:cNvPr id="53" name="Google Shape;5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dk1"/>
              </a:buClr>
              <a:buSzPts val="2400"/>
              <a:buChar char="●"/>
              <a:defRPr>
                <a:solidFill>
                  <a:schemeClr val="dk1"/>
                </a:solidFill>
              </a:defRPr>
            </a:lvl1pPr>
            <a:lvl2pPr marL="914400" lvl="1" indent="-349250">
              <a:spcBef>
                <a:spcPts val="0"/>
              </a:spcBef>
              <a:spcAft>
                <a:spcPts val="0"/>
              </a:spcAft>
              <a:buClr>
                <a:schemeClr val="dk1"/>
              </a:buClr>
              <a:buSzPts val="1900"/>
              <a:buChar char="○"/>
              <a:defRPr>
                <a:solidFill>
                  <a:schemeClr val="dk1"/>
                </a:solidFill>
              </a:defRPr>
            </a:lvl2pPr>
            <a:lvl3pPr marL="1371600" lvl="2" indent="-349250">
              <a:spcBef>
                <a:spcPts val="0"/>
              </a:spcBef>
              <a:spcAft>
                <a:spcPts val="0"/>
              </a:spcAft>
              <a:buClr>
                <a:schemeClr val="dk1"/>
              </a:buClr>
              <a:buSzPts val="1900"/>
              <a:buChar char="■"/>
              <a:defRPr>
                <a:solidFill>
                  <a:schemeClr val="dk1"/>
                </a:solidFill>
              </a:defRPr>
            </a:lvl3pPr>
            <a:lvl4pPr marL="1828800" lvl="3" indent="-349250">
              <a:spcBef>
                <a:spcPts val="0"/>
              </a:spcBef>
              <a:spcAft>
                <a:spcPts val="0"/>
              </a:spcAft>
              <a:buClr>
                <a:schemeClr val="dk1"/>
              </a:buClr>
              <a:buSzPts val="1900"/>
              <a:buChar char="●"/>
              <a:defRPr>
                <a:solidFill>
                  <a:schemeClr val="dk1"/>
                </a:solidFill>
              </a:defRPr>
            </a:lvl4pPr>
            <a:lvl5pPr marL="2286000" lvl="4" indent="-349250">
              <a:spcBef>
                <a:spcPts val="0"/>
              </a:spcBef>
              <a:spcAft>
                <a:spcPts val="0"/>
              </a:spcAft>
              <a:buClr>
                <a:schemeClr val="dk1"/>
              </a:buClr>
              <a:buSzPts val="1900"/>
              <a:buChar char="○"/>
              <a:defRPr>
                <a:solidFill>
                  <a:schemeClr val="dk1"/>
                </a:solidFill>
              </a:defRPr>
            </a:lvl5pPr>
            <a:lvl6pPr marL="2743200" lvl="5" indent="-349250">
              <a:spcBef>
                <a:spcPts val="0"/>
              </a:spcBef>
              <a:spcAft>
                <a:spcPts val="0"/>
              </a:spcAft>
              <a:buClr>
                <a:schemeClr val="dk1"/>
              </a:buClr>
              <a:buSzPts val="1900"/>
              <a:buChar char="■"/>
              <a:defRPr>
                <a:solidFill>
                  <a:schemeClr val="dk1"/>
                </a:solidFill>
              </a:defRPr>
            </a:lvl6pPr>
            <a:lvl7pPr marL="3200400" lvl="6" indent="-349250">
              <a:spcBef>
                <a:spcPts val="0"/>
              </a:spcBef>
              <a:spcAft>
                <a:spcPts val="0"/>
              </a:spcAft>
              <a:buClr>
                <a:schemeClr val="dk1"/>
              </a:buClr>
              <a:buSzPts val="1900"/>
              <a:buChar char="●"/>
              <a:defRPr>
                <a:solidFill>
                  <a:schemeClr val="dk1"/>
                </a:solidFill>
              </a:defRPr>
            </a:lvl7pPr>
            <a:lvl8pPr marL="3657600" lvl="7" indent="-349250">
              <a:spcBef>
                <a:spcPts val="0"/>
              </a:spcBef>
              <a:spcAft>
                <a:spcPts val="0"/>
              </a:spcAft>
              <a:buClr>
                <a:schemeClr val="dk1"/>
              </a:buClr>
              <a:buSzPts val="1900"/>
              <a:buChar char="○"/>
              <a:defRPr>
                <a:solidFill>
                  <a:schemeClr val="dk1"/>
                </a:solidFill>
              </a:defRPr>
            </a:lvl8pPr>
            <a:lvl9pPr marL="4114800" lvl="8" indent="-349250">
              <a:spcBef>
                <a:spcPts val="0"/>
              </a:spcBef>
              <a:spcAft>
                <a:spcPts val="0"/>
              </a:spcAft>
              <a:buClr>
                <a:schemeClr val="dk1"/>
              </a:buClr>
              <a:buSzPts val="1900"/>
              <a:buChar char="■"/>
              <a:defRPr>
                <a:solidFill>
                  <a:schemeClr val="dk1"/>
                </a:solidFill>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3.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65759" y="-1341491"/>
            <a:ext cx="12035100" cy="430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nsolas"/>
              <a:buNone/>
            </a:pPr>
            <a:r>
              <a:rPr lang="en-US" sz="3600" b="1" i="0" u="sng" dirty="0">
                <a:highlight>
                  <a:srgbClr val="0000FF"/>
                </a:highlight>
                <a:latin typeface="Consolas"/>
                <a:ea typeface="Consolas"/>
                <a:cs typeface="Consolas"/>
                <a:sym typeface="Consolas"/>
              </a:rPr>
              <a:t>Lane Line Detection for Autonomous Vehicles </a:t>
            </a:r>
            <a:endParaRPr dirty="0"/>
          </a:p>
        </p:txBody>
      </p:sp>
      <p:sp>
        <p:nvSpPr>
          <p:cNvPr id="61" name="Google Shape;61;p14"/>
          <p:cNvSpPr txBox="1">
            <a:spLocks noGrp="1"/>
          </p:cNvSpPr>
          <p:nvPr>
            <p:ph type="subTitle" idx="1"/>
          </p:nvPr>
        </p:nvSpPr>
        <p:spPr>
          <a:xfrm>
            <a:off x="0" y="87752"/>
            <a:ext cx="3279531" cy="4572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lt1"/>
              </a:buClr>
              <a:buSzPct val="100000"/>
              <a:buNone/>
            </a:pPr>
            <a:r>
              <a:rPr lang="en-US" sz="4000" u="sng" dirty="0">
                <a:solidFill>
                  <a:schemeClr val="tx1"/>
                </a:solidFill>
                <a:latin typeface="Consolas"/>
                <a:ea typeface="Consolas"/>
                <a:cs typeface="Consolas"/>
                <a:sym typeface="Consolas"/>
              </a:rPr>
              <a:t>Introduction</a:t>
            </a:r>
            <a:endParaRPr sz="4000" u="sng" dirty="0">
              <a:solidFill>
                <a:schemeClr val="tx1"/>
              </a:solidFill>
              <a:latin typeface="Consolas"/>
              <a:ea typeface="Consolas"/>
              <a:cs typeface="Consolas"/>
              <a:sym typeface="Consolas"/>
            </a:endParaRPr>
          </a:p>
        </p:txBody>
      </p:sp>
      <p:sp>
        <p:nvSpPr>
          <p:cNvPr id="62" name="Google Shape;62;p14"/>
          <p:cNvSpPr txBox="1"/>
          <p:nvPr/>
        </p:nvSpPr>
        <p:spPr>
          <a:xfrm>
            <a:off x="266700" y="3524801"/>
            <a:ext cx="11658600" cy="708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sng" strike="noStrike" cap="none" dirty="0">
                <a:solidFill>
                  <a:schemeClr val="tx1"/>
                </a:solidFill>
                <a:latin typeface="Consolas"/>
                <a:ea typeface="Consolas"/>
                <a:cs typeface="Consolas"/>
                <a:sym typeface="Consolas"/>
              </a:rPr>
              <a:t>Authors</a:t>
            </a:r>
            <a:r>
              <a:rPr lang="en-US" sz="2000" b="0" i="0" u="none" strike="noStrike" cap="none" dirty="0">
                <a:solidFill>
                  <a:schemeClr val="tx1"/>
                </a:solidFill>
                <a:latin typeface="Consolas"/>
                <a:ea typeface="Consolas"/>
                <a:cs typeface="Consolas"/>
                <a:sym typeface="Consolas"/>
              </a:rPr>
              <a:t> -</a:t>
            </a:r>
            <a:endParaRPr dirty="0">
              <a:solidFill>
                <a:schemeClr val="tx1"/>
              </a:solidFill>
            </a:endParaRPr>
          </a:p>
          <a:p>
            <a:pPr marL="0" marR="0" lvl="0" indent="0" algn="l" rtl="0">
              <a:spcBef>
                <a:spcPts val="0"/>
              </a:spcBef>
              <a:spcAft>
                <a:spcPts val="0"/>
              </a:spcAft>
              <a:buNone/>
            </a:pPr>
            <a:r>
              <a:rPr lang="en-US" sz="2000" dirty="0">
                <a:solidFill>
                  <a:schemeClr val="tx1"/>
                </a:solidFill>
                <a:latin typeface="Consolas"/>
                <a:ea typeface="Consolas"/>
                <a:cs typeface="Consolas"/>
                <a:sym typeface="Consolas"/>
              </a:rPr>
              <a:t>Manish Sharma, Anwesh Badapanda, Sunisth Kumar, Daksh Jain, Karthikeyan Rathore</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 y="65775"/>
            <a:ext cx="8478175"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(White Lane Lines)</a:t>
            </a:r>
            <a:endParaRPr sz="3100" u="sng" dirty="0">
              <a:latin typeface="Consolas"/>
              <a:ea typeface="Consolas"/>
              <a:cs typeface="Consolas"/>
              <a:sym typeface="Consolas"/>
            </a:endParaRPr>
          </a:p>
        </p:txBody>
      </p:sp>
      <p:sp>
        <p:nvSpPr>
          <p:cNvPr id="104" name="Google Shape;104;p21"/>
          <p:cNvSpPr txBox="1">
            <a:spLocks noGrp="1"/>
          </p:cNvSpPr>
          <p:nvPr>
            <p:ph type="body" idx="1"/>
          </p:nvPr>
        </p:nvSpPr>
        <p:spPr>
          <a:xfrm>
            <a:off x="838200" y="627140"/>
            <a:ext cx="10515600" cy="2284736"/>
          </a:xfrm>
          <a:prstGeom prst="rect">
            <a:avLst/>
          </a:prstGeom>
        </p:spPr>
        <p:txBody>
          <a:bodyPr spcFirstLastPara="1" wrap="square" lIns="91425" tIns="45700" rIns="91425" bIns="45700" anchor="t" anchorCtr="0">
            <a:normAutofit fontScale="85000" lnSpcReduction="10000"/>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our dataset, the colour of surface of the road was changing from one region to another due to factors such as: shadows, different age or style of the road.</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remove this problem we converted the images to grayscale first, meaning converting 24bit, 3 channel colour image to 8bit , 1 channel image.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gray: cv2.cvtColor(img , cv2.COLOR_RGB2GRAY)</a:t>
            </a:r>
          </a:p>
          <a:p>
            <a:pPr marL="0" indent="0">
              <a:spcAft>
                <a:spcPts val="1600"/>
              </a:spcAft>
              <a:buClr>
                <a:schemeClr val="tx1"/>
              </a:buClr>
              <a:buNone/>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14" name="Picture 13" descr="A picture containing text&#10;&#10;Description automatically generated">
            <a:extLst>
              <a:ext uri="{FF2B5EF4-FFF2-40B4-BE49-F238E27FC236}">
                <a16:creationId xmlns:a16="http://schemas.microsoft.com/office/drawing/2014/main" id="{93BBE8F8-C2E6-B14D-94C3-0123A184A925}"/>
              </a:ext>
            </a:extLst>
          </p:cNvPr>
          <p:cNvPicPr>
            <a:picLocks noChangeAspect="1"/>
          </p:cNvPicPr>
          <p:nvPr/>
        </p:nvPicPr>
        <p:blipFill rotWithShape="1">
          <a:blip r:embed="rId3"/>
          <a:srcRect l="9525" t="38318" r="8144" b="38122"/>
          <a:stretch/>
        </p:blipFill>
        <p:spPr>
          <a:xfrm>
            <a:off x="296896" y="3006872"/>
            <a:ext cx="11598207" cy="3318984"/>
          </a:xfrm>
          <a:prstGeom prst="rect">
            <a:avLst/>
          </a:prstGeom>
          <a:solidFill>
            <a:schemeClr val="tx1"/>
          </a:solid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10" name="Google Shape;110;p22"/>
          <p:cNvSpPr txBox="1">
            <a:spLocks noGrp="1"/>
          </p:cNvSpPr>
          <p:nvPr>
            <p:ph type="body" idx="1"/>
          </p:nvPr>
        </p:nvSpPr>
        <p:spPr>
          <a:xfrm>
            <a:off x="776056" y="698161"/>
            <a:ext cx="10515600" cy="1947385"/>
          </a:xfrm>
          <a:prstGeom prst="rect">
            <a:avLst/>
          </a:prstGeom>
        </p:spPr>
        <p:txBody>
          <a:bodyPr spcFirstLastPara="1" wrap="square" lIns="91425" tIns="45700" rIns="91425" bIns="45700" anchor="t" anchorCtr="0">
            <a:normAutofit lnSpcReduction="10000"/>
          </a:bodyPr>
          <a:lstStyle/>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Noise Reduction</a:t>
            </a:r>
          </a:p>
          <a:p>
            <a:pPr marL="342900">
              <a:lnSpc>
                <a:spcPct val="100000"/>
              </a:lnSpc>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Noise in our image will impact our edge detection.</a:t>
            </a:r>
          </a:p>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Gaussian Blur: cv2.GaussianBlur(gray, (5, 5), 0), kernel size=5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text, silhouette&#10;&#10;Description automatically generated">
            <a:extLst>
              <a:ext uri="{FF2B5EF4-FFF2-40B4-BE49-F238E27FC236}">
                <a16:creationId xmlns:a16="http://schemas.microsoft.com/office/drawing/2014/main" id="{3C8C4419-3F8E-B848-A01B-190E4EA48A4B}"/>
              </a:ext>
            </a:extLst>
          </p:cNvPr>
          <p:cNvPicPr>
            <a:picLocks noChangeAspect="1"/>
          </p:cNvPicPr>
          <p:nvPr/>
        </p:nvPicPr>
        <p:blipFill rotWithShape="1">
          <a:blip r:embed="rId3"/>
          <a:srcRect l="10043" t="37928" r="8144" b="37606"/>
          <a:stretch/>
        </p:blipFill>
        <p:spPr>
          <a:xfrm>
            <a:off x="266164" y="2936806"/>
            <a:ext cx="11659671" cy="3486830"/>
          </a:xfrm>
          <a:prstGeom prst="rect">
            <a:avLst/>
          </a:prstGeom>
          <a:solidFill>
            <a:schemeClr val="tx1"/>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 y="65775"/>
            <a:ext cx="8744506"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(Yellow Lane Lines)</a:t>
            </a:r>
            <a:endParaRPr sz="3100" u="sng" dirty="0">
              <a:latin typeface="Consolas"/>
              <a:ea typeface="Consolas"/>
              <a:cs typeface="Consolas"/>
              <a:sym typeface="Consolas"/>
            </a:endParaRPr>
          </a:p>
        </p:txBody>
      </p:sp>
      <p:sp>
        <p:nvSpPr>
          <p:cNvPr id="116" name="Google Shape;116;p23"/>
          <p:cNvSpPr txBox="1">
            <a:spLocks noGrp="1"/>
          </p:cNvSpPr>
          <p:nvPr>
            <p:ph type="body" idx="1"/>
          </p:nvPr>
        </p:nvSpPr>
        <p:spPr>
          <a:xfrm>
            <a:off x="425367" y="489975"/>
            <a:ext cx="10860941" cy="2575925"/>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HSV (Hue, Saturation, Value) useful in segmenting  objects in image based on its </a:t>
            </a:r>
            <a:r>
              <a:rPr lang="en-IN" sz="2000" dirty="0" err="1">
                <a:solidFill>
                  <a:schemeClr val="tx1"/>
                </a:solidFill>
                <a:latin typeface="Consolas" panose="020B0609020204030204" pitchFamily="49" charset="0"/>
                <a:cs typeface="Consolas" panose="020B0609020204030204" pitchFamily="49" charset="0"/>
              </a:rPr>
              <a:t>color</a:t>
            </a:r>
            <a:r>
              <a:rPr lang="en-IN" sz="2000" dirty="0">
                <a:solidFill>
                  <a:schemeClr val="tx1"/>
                </a:solidFill>
                <a:latin typeface="Consolas" panose="020B0609020204030204" pitchFamily="49" charset="0"/>
                <a:cs typeface="Consolas" panose="020B0609020204030204" pitchFamily="49" charset="0"/>
              </a:rPr>
              <a:t>.</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Since </a:t>
            </a:r>
            <a:r>
              <a:rPr lang="en-IN" sz="2000" dirty="0" err="1">
                <a:solidFill>
                  <a:schemeClr val="tx1"/>
                </a:solidFill>
                <a:latin typeface="Consolas" panose="020B0609020204030204" pitchFamily="49" charset="0"/>
                <a:cs typeface="Consolas" panose="020B0609020204030204" pitchFamily="49" charset="0"/>
              </a:rPr>
              <a:t>colors</a:t>
            </a:r>
            <a:r>
              <a:rPr lang="en-IN" sz="2000" dirty="0">
                <a:solidFill>
                  <a:schemeClr val="tx1"/>
                </a:solidFill>
                <a:latin typeface="Consolas" panose="020B0609020204030204" pitchFamily="49" charset="0"/>
                <a:cs typeface="Consolas" panose="020B0609020204030204" pitchFamily="49" charset="0"/>
              </a:rPr>
              <a:t> in the RGB </a:t>
            </a:r>
            <a:r>
              <a:rPr lang="en-IN" sz="2000" dirty="0" err="1">
                <a:solidFill>
                  <a:schemeClr val="tx1"/>
                </a:solidFill>
                <a:latin typeface="Consolas" panose="020B0609020204030204" pitchFamily="49" charset="0"/>
                <a:cs typeface="Consolas" panose="020B0609020204030204" pitchFamily="49" charset="0"/>
              </a:rPr>
              <a:t>colorspace</a:t>
            </a:r>
            <a:r>
              <a:rPr lang="en-IN" sz="2000" dirty="0">
                <a:solidFill>
                  <a:schemeClr val="tx1"/>
                </a:solidFill>
                <a:latin typeface="Consolas" panose="020B0609020204030204" pitchFamily="49" charset="0"/>
                <a:cs typeface="Consolas" panose="020B0609020204030204" pitchFamily="49" charset="0"/>
              </a:rPr>
              <a:t> are coded using the three channels, it is more difficult to segment an object in the image based on its </a:t>
            </a:r>
            <a:r>
              <a:rPr lang="en-IN" sz="2000" dirty="0" err="1">
                <a:solidFill>
                  <a:schemeClr val="tx1"/>
                </a:solidFill>
                <a:latin typeface="Consolas" panose="020B0609020204030204" pitchFamily="49" charset="0"/>
                <a:cs typeface="Consolas" panose="020B0609020204030204" pitchFamily="49" charset="0"/>
              </a:rPr>
              <a:t>color</a:t>
            </a:r>
            <a:r>
              <a:rPr lang="en-IN" dirty="0"/>
              <a:t>.</a:t>
            </a: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 cv2.cvtColor(img, cv2.COLOR_BGR2HSV)</a:t>
            </a:r>
          </a:p>
        </p:txBody>
      </p:sp>
      <p:pic>
        <p:nvPicPr>
          <p:cNvPr id="3" name="Picture 2" descr="A highway with cars on it&#10;&#10;Description automatically generated with medium confidence">
            <a:extLst>
              <a:ext uri="{FF2B5EF4-FFF2-40B4-BE49-F238E27FC236}">
                <a16:creationId xmlns:a16="http://schemas.microsoft.com/office/drawing/2014/main" id="{F43C62B8-5980-BB4F-BC6E-D5BC508D6E0A}"/>
              </a:ext>
            </a:extLst>
          </p:cNvPr>
          <p:cNvPicPr>
            <a:picLocks noChangeAspect="1"/>
          </p:cNvPicPr>
          <p:nvPr/>
        </p:nvPicPr>
        <p:blipFill>
          <a:blip r:embed="rId3"/>
          <a:stretch>
            <a:fillRect/>
          </a:stretch>
        </p:blipFill>
        <p:spPr>
          <a:xfrm>
            <a:off x="425367" y="3065900"/>
            <a:ext cx="5790212" cy="3256994"/>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666EA494-9A14-D54B-A16B-C5B7D2B72B9F}"/>
              </a:ext>
            </a:extLst>
          </p:cNvPr>
          <p:cNvPicPr>
            <a:picLocks noChangeAspect="1"/>
          </p:cNvPicPr>
          <p:nvPr/>
        </p:nvPicPr>
        <p:blipFill rotWithShape="1">
          <a:blip r:embed="rId4"/>
          <a:srcRect l="10173" t="37541" r="51122" b="38511"/>
          <a:stretch/>
        </p:blipFill>
        <p:spPr>
          <a:xfrm>
            <a:off x="6711631" y="3065900"/>
            <a:ext cx="5264007" cy="3256994"/>
          </a:xfrm>
          <a:prstGeom prst="rect">
            <a:avLst/>
          </a:prstGeom>
          <a:solidFill>
            <a:schemeClr val="tx1"/>
          </a:solid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199" y="715916"/>
            <a:ext cx="11065781"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extract Yellow </a:t>
            </a:r>
            <a:r>
              <a:rPr lang="en-IN" sz="2000" dirty="0" err="1">
                <a:solidFill>
                  <a:schemeClr val="tx1"/>
                </a:solidFill>
                <a:latin typeface="Consolas" panose="020B0609020204030204" pitchFamily="49" charset="0"/>
                <a:cs typeface="Consolas" panose="020B0609020204030204" pitchFamily="49" charset="0"/>
              </a:rPr>
              <a:t>color</a:t>
            </a:r>
            <a:r>
              <a:rPr lang="en-IN" sz="2000" dirty="0">
                <a:solidFill>
                  <a:schemeClr val="tx1"/>
                </a:solidFill>
                <a:latin typeface="Consolas" panose="020B0609020204030204" pitchFamily="49" charset="0"/>
                <a:cs typeface="Consolas" panose="020B0609020204030204" pitchFamily="49" charset="0"/>
              </a:rPr>
              <a:t>, lower threshold value was (15, 60, 20) </a:t>
            </a:r>
            <a:r>
              <a:rPr lang="en-IN" sz="2000" u="sng" dirty="0">
                <a:solidFill>
                  <a:schemeClr val="tx1"/>
                </a:solidFill>
                <a:latin typeface="Consolas" panose="020B0609020204030204" pitchFamily="49" charset="0"/>
                <a:cs typeface="Consolas" panose="020B0609020204030204" pitchFamily="49" charset="0"/>
              </a:rPr>
              <a:t>(H, S, V) </a:t>
            </a:r>
            <a:r>
              <a:rPr lang="en-IN" sz="2000" dirty="0">
                <a:solidFill>
                  <a:schemeClr val="tx1"/>
                </a:solidFill>
                <a:latin typeface="Consolas" panose="020B0609020204030204" pitchFamily="49" charset="0"/>
                <a:cs typeface="Consolas" panose="020B0609020204030204" pitchFamily="49" charset="0"/>
              </a:rPr>
              <a:t>and upper was (25, 255, 255). </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 = cv2.inRange(</a:t>
            </a: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(15,60,20), (25, 255, 255))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BED1A740-8F4E-394F-9715-B8B5F46DCA21}"/>
              </a:ext>
            </a:extLst>
          </p:cNvPr>
          <p:cNvPicPr>
            <a:picLocks noChangeAspect="1"/>
          </p:cNvPicPr>
          <p:nvPr/>
        </p:nvPicPr>
        <p:blipFill rotWithShape="1">
          <a:blip r:embed="rId3"/>
          <a:srcRect l="10172" t="38187" r="8014" b="38252"/>
          <a:stretch/>
        </p:blipFill>
        <p:spPr>
          <a:xfrm>
            <a:off x="281843" y="2618912"/>
            <a:ext cx="11622138" cy="3346882"/>
          </a:xfrm>
          <a:prstGeom prst="rect">
            <a:avLst/>
          </a:prstGeom>
          <a:solidFill>
            <a:schemeClr val="tx1"/>
          </a:solid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199" y="715916"/>
            <a:ext cx="11040291"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extract White </a:t>
            </a:r>
            <a:r>
              <a:rPr lang="en-IN" sz="2000" dirty="0" err="1">
                <a:solidFill>
                  <a:schemeClr val="tx1"/>
                </a:solidFill>
                <a:latin typeface="Consolas" panose="020B0609020204030204" pitchFamily="49" charset="0"/>
                <a:cs typeface="Consolas" panose="020B0609020204030204" pitchFamily="49" charset="0"/>
              </a:rPr>
              <a:t>color</a:t>
            </a:r>
            <a:r>
              <a:rPr lang="en-IN" sz="2000" dirty="0">
                <a:solidFill>
                  <a:schemeClr val="tx1"/>
                </a:solidFill>
                <a:latin typeface="Consolas" panose="020B0609020204030204" pitchFamily="49" charset="0"/>
                <a:cs typeface="Consolas" panose="020B0609020204030204" pitchFamily="49" charset="0"/>
              </a:rPr>
              <a:t>, lower threshold value was (200, 200, 200) </a:t>
            </a:r>
            <a:r>
              <a:rPr lang="en-IN" sz="2000" u="sng" dirty="0">
                <a:solidFill>
                  <a:schemeClr val="tx1"/>
                </a:solidFill>
                <a:latin typeface="Consolas" panose="020B0609020204030204" pitchFamily="49" charset="0"/>
                <a:cs typeface="Consolas" panose="020B0609020204030204" pitchFamily="49" charset="0"/>
              </a:rPr>
              <a:t>(H, S, V) </a:t>
            </a:r>
            <a:r>
              <a:rPr lang="en-IN" sz="2000" dirty="0">
                <a:solidFill>
                  <a:schemeClr val="tx1"/>
                </a:solidFill>
                <a:latin typeface="Consolas" panose="020B0609020204030204" pitchFamily="49" charset="0"/>
                <a:cs typeface="Consolas" panose="020B0609020204030204" pitchFamily="49" charset="0"/>
              </a:rPr>
              <a:t>and upper was (255, 255, 255). </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 cv2.inRange(img, (200,200,200), (255, 255, 255))</a:t>
            </a:r>
            <a:endParaRPr sz="2000" dirty="0">
              <a:solidFill>
                <a:schemeClr val="tx1"/>
              </a:solidFill>
              <a:latin typeface="Consolas" panose="020B0609020204030204" pitchFamily="49" charset="0"/>
              <a:cs typeface="Consolas" panose="020B0609020204030204" pitchFamily="49" charset="0"/>
            </a:endParaRPr>
          </a:p>
        </p:txBody>
      </p:sp>
      <p:pic>
        <p:nvPicPr>
          <p:cNvPr id="4" name="Picture 3" descr="A picture containing outdoor object&#10;&#10;Description automatically generated">
            <a:extLst>
              <a:ext uri="{FF2B5EF4-FFF2-40B4-BE49-F238E27FC236}">
                <a16:creationId xmlns:a16="http://schemas.microsoft.com/office/drawing/2014/main" id="{CC646980-C091-9744-9BA9-836F4803696E}"/>
              </a:ext>
            </a:extLst>
          </p:cNvPr>
          <p:cNvPicPr>
            <a:picLocks noChangeAspect="1"/>
          </p:cNvPicPr>
          <p:nvPr/>
        </p:nvPicPr>
        <p:blipFill rotWithShape="1">
          <a:blip r:embed="rId3"/>
          <a:srcRect l="9525" t="38187" r="8533" b="38641"/>
          <a:stretch/>
        </p:blipFill>
        <p:spPr>
          <a:xfrm>
            <a:off x="118046" y="2618912"/>
            <a:ext cx="11898404" cy="3364638"/>
          </a:xfrm>
          <a:prstGeom prst="rect">
            <a:avLst/>
          </a:prstGeom>
          <a:solidFill>
            <a:schemeClr val="tx1"/>
          </a:solidFill>
        </p:spPr>
      </p:pic>
    </p:spTree>
    <p:extLst>
      <p:ext uri="{BB962C8B-B14F-4D97-AF65-F5344CB8AC3E}">
        <p14:creationId xmlns:p14="http://schemas.microsoft.com/office/powerpoint/2010/main" val="136519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order to combine yellow mask &amp; white mask, we applied bitwise OR operator.</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color_mask</a:t>
            </a:r>
            <a:r>
              <a:rPr lang="en-IN" sz="2000" dirty="0">
                <a:solidFill>
                  <a:schemeClr val="tx1"/>
                </a:solidFill>
                <a:latin typeface="Consolas" panose="020B0609020204030204" pitchFamily="49" charset="0"/>
                <a:cs typeface="Consolas" panose="020B0609020204030204" pitchFamily="49" charset="0"/>
              </a:rPr>
              <a:t> = cv2.bitwise_or(</a:t>
            </a: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a:t>
            </a: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chart&#10;&#10;Description automatically generated">
            <a:extLst>
              <a:ext uri="{FF2B5EF4-FFF2-40B4-BE49-F238E27FC236}">
                <a16:creationId xmlns:a16="http://schemas.microsoft.com/office/drawing/2014/main" id="{D6E4C3C3-394C-DD4F-B7B3-F257E07C67AA}"/>
              </a:ext>
            </a:extLst>
          </p:cNvPr>
          <p:cNvPicPr>
            <a:picLocks noChangeAspect="1"/>
          </p:cNvPicPr>
          <p:nvPr/>
        </p:nvPicPr>
        <p:blipFill rotWithShape="1">
          <a:blip r:embed="rId3"/>
          <a:srcRect l="5782" r="-1"/>
          <a:stretch/>
        </p:blipFill>
        <p:spPr>
          <a:xfrm>
            <a:off x="2464526" y="2246087"/>
            <a:ext cx="6964034" cy="4305300"/>
          </a:xfrm>
          <a:prstGeom prst="rect">
            <a:avLst/>
          </a:prstGeom>
        </p:spPr>
      </p:pic>
    </p:spTree>
    <p:extLst>
      <p:ext uri="{BB962C8B-B14F-4D97-AF65-F5344CB8AC3E}">
        <p14:creationId xmlns:p14="http://schemas.microsoft.com/office/powerpoint/2010/main" val="268371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0" y="143041"/>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edge detection</a:t>
            </a:r>
            <a:endParaRPr sz="3100" u="sng" dirty="0">
              <a:latin typeface="Consolas"/>
              <a:ea typeface="Consolas"/>
              <a:cs typeface="Consolas"/>
              <a:sym typeface="Consolas"/>
            </a:endParaRPr>
          </a:p>
        </p:txBody>
      </p:sp>
      <p:sp>
        <p:nvSpPr>
          <p:cNvPr id="134" name="Google Shape;134;p26"/>
          <p:cNvSpPr txBox="1">
            <a:spLocks noGrp="1"/>
          </p:cNvSpPr>
          <p:nvPr>
            <p:ph type="body" idx="1"/>
          </p:nvPr>
        </p:nvSpPr>
        <p:spPr>
          <a:xfrm>
            <a:off x="404446" y="779340"/>
            <a:ext cx="11787554" cy="144511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cv2.Canny(gray, 200, 300)</a:t>
            </a:r>
          </a:p>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Edge detection is applied to extract lane lines boundaries from the image.</a:t>
            </a:r>
          </a:p>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There were many edge detection algorithms such </a:t>
            </a:r>
            <a:r>
              <a:rPr lang="en-IN" sz="1800" u="sng" dirty="0">
                <a:solidFill>
                  <a:schemeClr val="tx1"/>
                </a:solidFill>
                <a:latin typeface="Consolas" panose="020B0609020204030204" pitchFamily="49" charset="0"/>
                <a:cs typeface="Consolas" panose="020B0609020204030204" pitchFamily="49" charset="0"/>
              </a:rPr>
              <a:t>as Roberts, Prewitt, Sobel, Canny</a:t>
            </a:r>
            <a:r>
              <a:rPr lang="en-IN" sz="1800" dirty="0">
                <a:solidFill>
                  <a:schemeClr val="tx1"/>
                </a:solidFill>
                <a:latin typeface="Consolas" panose="020B0609020204030204" pitchFamily="49" charset="0"/>
                <a:cs typeface="Consolas" panose="020B0609020204030204" pitchFamily="49" charset="0"/>
              </a:rPr>
              <a:t>.</a:t>
            </a:r>
          </a:p>
          <a:p>
            <a:pPr marL="0" indent="0">
              <a:spcAft>
                <a:spcPts val="1600"/>
              </a:spcAft>
              <a:buClr>
                <a:schemeClr val="tx1"/>
              </a:buClr>
              <a:buNone/>
            </a:pPr>
            <a:endParaRPr lang="en-IN" sz="18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1800"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4B0EC597-3DAF-E149-BA2A-858693BD1ACE}"/>
              </a:ext>
            </a:extLst>
          </p:cNvPr>
          <p:cNvPicPr>
            <a:picLocks noChangeAspect="1"/>
          </p:cNvPicPr>
          <p:nvPr/>
        </p:nvPicPr>
        <p:blipFill rotWithShape="1">
          <a:blip r:embed="rId3"/>
          <a:srcRect l="10214" t="37822" r="8504" b="38460"/>
          <a:stretch/>
        </p:blipFill>
        <p:spPr>
          <a:xfrm>
            <a:off x="124531" y="3017930"/>
            <a:ext cx="11942938" cy="3484929"/>
          </a:xfrm>
          <a:prstGeom prst="rect">
            <a:avLst/>
          </a:prstGeom>
          <a:solidFill>
            <a:schemeClr val="accent2"/>
          </a:solid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Region of Interest</a:t>
            </a:r>
            <a:endParaRPr sz="3100" u="sng">
              <a:latin typeface="Consolas"/>
              <a:ea typeface="Consolas"/>
              <a:cs typeface="Consolas"/>
              <a:sym typeface="Consolas"/>
            </a:endParaRPr>
          </a:p>
        </p:txBody>
      </p:sp>
      <p:sp>
        <p:nvSpPr>
          <p:cNvPr id="140" name="Google Shape;140;p27"/>
          <p:cNvSpPr txBox="1">
            <a:spLocks noGrp="1"/>
          </p:cNvSpPr>
          <p:nvPr>
            <p:ph type="body" idx="1"/>
          </p:nvPr>
        </p:nvSpPr>
        <p:spPr>
          <a:xfrm>
            <a:off x="776654" y="603494"/>
            <a:ext cx="10515600" cy="1268849"/>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Define a polygon with coordinates, polygon covers the bottom left and bottom right points of the image. The other two points, it forms a trapezoid that points towards the center of the image.</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roi_img</a:t>
            </a:r>
            <a:r>
              <a:rPr lang="en-IN" sz="2000" dirty="0">
                <a:solidFill>
                  <a:schemeClr val="tx1"/>
                </a:solidFill>
                <a:latin typeface="Consolas" panose="020B0609020204030204" pitchFamily="49" charset="0"/>
                <a:cs typeface="Consolas" panose="020B0609020204030204" pitchFamily="49" charset="0"/>
              </a:rPr>
              <a:t> = </a:t>
            </a:r>
            <a:r>
              <a:rPr lang="en-IN" sz="2000" dirty="0" err="1">
                <a:solidFill>
                  <a:schemeClr val="tx1"/>
                </a:solidFill>
                <a:latin typeface="Consolas" panose="020B0609020204030204" pitchFamily="49" charset="0"/>
                <a:cs typeface="Consolas" panose="020B0609020204030204" pitchFamily="49" charset="0"/>
              </a:rPr>
              <a:t>roi</a:t>
            </a:r>
            <a:r>
              <a:rPr lang="en-IN" sz="2000" dirty="0">
                <a:solidFill>
                  <a:schemeClr val="tx1"/>
                </a:solidFill>
                <a:latin typeface="Consolas" panose="020B0609020204030204" pitchFamily="49" charset="0"/>
                <a:cs typeface="Consolas" panose="020B0609020204030204" pitchFamily="49" charset="0"/>
              </a:rPr>
              <a:t>(</a:t>
            </a:r>
            <a:r>
              <a:rPr lang="en-IN" sz="2000" dirty="0" err="1">
                <a:solidFill>
                  <a:schemeClr val="tx1"/>
                </a:solidFill>
                <a:latin typeface="Consolas" panose="020B0609020204030204" pitchFamily="49" charset="0"/>
                <a:cs typeface="Consolas" panose="020B0609020204030204" pitchFamily="49" charset="0"/>
              </a:rPr>
              <a:t>canny_img</a:t>
            </a:r>
            <a:r>
              <a:rPr lang="en-IN" sz="2000" dirty="0">
                <a:solidFill>
                  <a:schemeClr val="tx1"/>
                </a:solidFill>
                <a:latin typeface="Consolas" panose="020B0609020204030204" pitchFamily="49" charset="0"/>
                <a:cs typeface="Consolas" panose="020B0609020204030204" pitchFamily="49" charset="0"/>
              </a:rPr>
              <a:t>, coordinates)</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outdoor object, night sky&#10;&#10;Description automatically generated">
            <a:extLst>
              <a:ext uri="{FF2B5EF4-FFF2-40B4-BE49-F238E27FC236}">
                <a16:creationId xmlns:a16="http://schemas.microsoft.com/office/drawing/2014/main" id="{888239F9-E950-BC49-8A95-E555C4F0674C}"/>
              </a:ext>
            </a:extLst>
          </p:cNvPr>
          <p:cNvPicPr>
            <a:picLocks noChangeAspect="1"/>
          </p:cNvPicPr>
          <p:nvPr/>
        </p:nvPicPr>
        <p:blipFill rotWithShape="1">
          <a:blip r:embed="rId3"/>
          <a:srcRect l="8932" t="37820" r="9017" b="38333"/>
          <a:stretch/>
        </p:blipFill>
        <p:spPr>
          <a:xfrm>
            <a:off x="106835" y="3017930"/>
            <a:ext cx="11768453" cy="3420208"/>
          </a:xfrm>
          <a:prstGeom prst="rect">
            <a:avLst/>
          </a:prstGeom>
          <a:solidFill>
            <a:schemeClr val="accent2"/>
          </a:solid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Hough Transform</a:t>
            </a:r>
            <a:endParaRPr sz="3100" u="sng">
              <a:latin typeface="Consolas"/>
              <a:ea typeface="Consolas"/>
              <a:cs typeface="Consolas"/>
              <a:sym typeface="Consolas"/>
            </a:endParaRPr>
          </a:p>
        </p:txBody>
      </p:sp>
      <p:pic>
        <p:nvPicPr>
          <p:cNvPr id="3" name="Picture 2">
            <a:extLst>
              <a:ext uri="{FF2B5EF4-FFF2-40B4-BE49-F238E27FC236}">
                <a16:creationId xmlns:a16="http://schemas.microsoft.com/office/drawing/2014/main" id="{7B19C8C7-6EF7-1F46-A74D-E92C0B1AA2E7}"/>
              </a:ext>
            </a:extLst>
          </p:cNvPr>
          <p:cNvPicPr>
            <a:picLocks noChangeAspect="1"/>
          </p:cNvPicPr>
          <p:nvPr/>
        </p:nvPicPr>
        <p:blipFill rotWithShape="1">
          <a:blip r:embed="rId3"/>
          <a:srcRect l="10470" t="38469" r="8504" b="38327"/>
          <a:stretch/>
        </p:blipFill>
        <p:spPr>
          <a:xfrm>
            <a:off x="163186" y="1538299"/>
            <a:ext cx="11865628" cy="3398226"/>
          </a:xfrm>
          <a:prstGeom prst="rect">
            <a:avLst/>
          </a:prstGeom>
          <a:solidFill>
            <a:schemeClr val="accent2"/>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Result (Frame)</a:t>
            </a:r>
            <a:endParaRPr sz="3100" u="sng" dirty="0">
              <a:latin typeface="Consolas"/>
              <a:ea typeface="Consolas"/>
              <a:cs typeface="Consolas"/>
              <a:sym typeface="Consolas"/>
            </a:endParaRPr>
          </a:p>
        </p:txBody>
      </p:sp>
      <p:sp>
        <p:nvSpPr>
          <p:cNvPr id="152" name="Google Shape;152;p29"/>
          <p:cNvSpPr txBox="1">
            <a:spLocks noGrp="1"/>
          </p:cNvSpPr>
          <p:nvPr>
            <p:ph type="body" idx="1"/>
          </p:nvPr>
        </p:nvSpPr>
        <p:spPr>
          <a:xfrm>
            <a:off x="740229" y="812917"/>
            <a:ext cx="11451771" cy="689561"/>
          </a:xfrm>
          <a:prstGeom prst="rect">
            <a:avLst/>
          </a:prstGeom>
        </p:spPr>
        <p:txBody>
          <a:bodyPr spcFirstLastPara="1" wrap="square" lIns="91425" tIns="45700" rIns="91425" bIns="45700" anchor="t" anchorCtr="0">
            <a:noAutofit/>
          </a:bodyPr>
          <a:lstStyle/>
          <a:p>
            <a:pPr marL="285750" indent="-28575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Linear Blending: Add Lines on top of the original image using cv2.addWeighted()</a:t>
            </a:r>
          </a:p>
          <a:p>
            <a:pPr marL="285750" indent="-28575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cv2.addWeighted(</a:t>
            </a:r>
            <a:r>
              <a:rPr lang="en-IN" sz="2000" dirty="0" err="1">
                <a:solidFill>
                  <a:schemeClr val="tx1"/>
                </a:solidFill>
                <a:latin typeface="Consolas" panose="020B0609020204030204" pitchFamily="49" charset="0"/>
                <a:cs typeface="Consolas" panose="020B0609020204030204" pitchFamily="49" charset="0"/>
              </a:rPr>
              <a:t>original_img</a:t>
            </a:r>
            <a:r>
              <a:rPr lang="en-IN" sz="2000" dirty="0">
                <a:solidFill>
                  <a:schemeClr val="tx1"/>
                </a:solidFill>
                <a:latin typeface="Consolas" panose="020B0609020204030204" pitchFamily="49" charset="0"/>
                <a:cs typeface="Consolas" panose="020B0609020204030204" pitchFamily="49" charset="0"/>
              </a:rPr>
              <a:t>, 0.8, Lines, 1.0, 0.0)</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shape&#10;&#10;Description automatically generated">
            <a:extLst>
              <a:ext uri="{FF2B5EF4-FFF2-40B4-BE49-F238E27FC236}">
                <a16:creationId xmlns:a16="http://schemas.microsoft.com/office/drawing/2014/main" id="{E45D1D37-3009-5849-AA7C-3E0327E16E9F}"/>
              </a:ext>
            </a:extLst>
          </p:cNvPr>
          <p:cNvPicPr>
            <a:picLocks noChangeAspect="1"/>
          </p:cNvPicPr>
          <p:nvPr/>
        </p:nvPicPr>
        <p:blipFill rotWithShape="1">
          <a:blip r:embed="rId3"/>
          <a:srcRect l="9829" t="38334" r="8761" b="37820"/>
          <a:stretch/>
        </p:blipFill>
        <p:spPr>
          <a:xfrm>
            <a:off x="62181" y="2938799"/>
            <a:ext cx="11856622" cy="3472963"/>
          </a:xfrm>
          <a:prstGeom prst="rect">
            <a:avLst/>
          </a:prstGeom>
          <a:solidFill>
            <a:schemeClr val="accent2"/>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68" name="Google Shape;68;p15"/>
          <p:cNvSpPr txBox="1">
            <a:spLocks noGrp="1"/>
          </p:cNvSpPr>
          <p:nvPr>
            <p:ph type="body" idx="1"/>
          </p:nvPr>
        </p:nvSpPr>
        <p:spPr>
          <a:xfrm>
            <a:off x="838200" y="1148639"/>
            <a:ext cx="10515600" cy="4351200"/>
          </a:xfrm>
          <a:prstGeom prst="rect">
            <a:avLst/>
          </a:prstGeom>
        </p:spPr>
        <p:txBody>
          <a:bodyPr spcFirstLastPara="1" wrap="square" lIns="91425" tIns="45700" rIns="91425" bIns="45700" anchor="t" anchorCtr="0">
            <a:noAutofit/>
          </a:bodyPr>
          <a:lstStyle/>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Lane lines are designed for humans to follow while driving. In the same way, an autonomous driving system uses lane lines to steer the vehicle accordingly and follow the road track in the correct orientation.</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sym typeface="Arial"/>
              </a:rPr>
              <a:t>Lane Line detection includes localization of the r</a:t>
            </a:r>
            <a:r>
              <a:rPr lang="en-IN" sz="2000" dirty="0">
                <a:solidFill>
                  <a:schemeClr val="tx1"/>
                </a:solidFill>
                <a:latin typeface="Consolas" panose="020B0609020204030204" pitchFamily="49" charset="0"/>
                <a:cs typeface="Consolas" panose="020B0609020204030204" pitchFamily="49" charset="0"/>
              </a:rPr>
              <a:t>oad, the determination of the relative position between vehicle and road, and the analysis of the vehicles heading direction.</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Lane detection is a difficult problem because of the varying road conditions that one can encounter while driving. </a:t>
            </a:r>
          </a:p>
          <a:p>
            <a:pPr marL="342900">
              <a:spcBef>
                <a:spcPts val="1600"/>
              </a:spcBef>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Result (video)</a:t>
            </a:r>
            <a:endParaRPr sz="3100" u="sng" dirty="0">
              <a:latin typeface="Consolas"/>
              <a:ea typeface="Consolas"/>
              <a:cs typeface="Consolas"/>
              <a:sym typeface="Consolas"/>
            </a:endParaRPr>
          </a:p>
        </p:txBody>
      </p:sp>
      <p:pic>
        <p:nvPicPr>
          <p:cNvPr id="3" name="solidWhiteRight_output.mp4" descr="solidWhiteRight_output.mp4">
            <a:hlinkClick r:id="" action="ppaction://media"/>
            <a:extLst>
              <a:ext uri="{FF2B5EF4-FFF2-40B4-BE49-F238E27FC236}">
                <a16:creationId xmlns:a16="http://schemas.microsoft.com/office/drawing/2014/main" id="{27DEACCE-4E64-A148-A7BB-71F6B380355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97170" y="595483"/>
            <a:ext cx="10597660" cy="5961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End (.)</a:t>
            </a:r>
            <a:endParaRPr sz="3100" u="sng" dirty="0">
              <a:latin typeface="Consolas"/>
              <a:ea typeface="Consolas"/>
              <a:cs typeface="Consolas"/>
              <a:sym typeface="Consolas"/>
            </a:endParaRPr>
          </a:p>
        </p:txBody>
      </p:sp>
      <p:sp>
        <p:nvSpPr>
          <p:cNvPr id="152" name="Google Shape;152;p29"/>
          <p:cNvSpPr txBox="1">
            <a:spLocks noGrp="1"/>
          </p:cNvSpPr>
          <p:nvPr>
            <p:ph type="body" idx="1"/>
          </p:nvPr>
        </p:nvSpPr>
        <p:spPr>
          <a:xfrm>
            <a:off x="4077788" y="2454231"/>
            <a:ext cx="4036423" cy="1273037"/>
          </a:xfrm>
          <a:prstGeom prst="rect">
            <a:avLst/>
          </a:prstGeom>
        </p:spPr>
        <p:txBody>
          <a:bodyPr spcFirstLastPara="1" wrap="square" lIns="91425" tIns="45700" rIns="91425" bIns="45700" anchor="t" anchorCtr="0">
            <a:noAutofit/>
          </a:bodyPr>
          <a:lstStyle/>
          <a:p>
            <a:pPr marL="0" lvl="0" indent="0" algn="l" rtl="0">
              <a:spcBef>
                <a:spcPts val="1000"/>
              </a:spcBef>
              <a:spcAft>
                <a:spcPts val="1600"/>
              </a:spcAft>
              <a:buNone/>
            </a:pPr>
            <a:r>
              <a:rPr lang="en-US" sz="6000" b="1" u="sng" dirty="0">
                <a:solidFill>
                  <a:schemeClr val="bg1">
                    <a:lumMod val="10000"/>
                    <a:lumOff val="90000"/>
                  </a:schemeClr>
                </a:solidFill>
                <a:highlight>
                  <a:srgbClr val="0000FF"/>
                </a:highlight>
                <a:latin typeface="Consolas" panose="020B0609020204030204" pitchFamily="49" charset="0"/>
                <a:cs typeface="Consolas" panose="020B0609020204030204" pitchFamily="49" charset="0"/>
              </a:rPr>
              <a:t>THANK YOU</a:t>
            </a:r>
            <a:endParaRPr sz="6000" b="1" u="sng" dirty="0">
              <a:solidFill>
                <a:schemeClr val="bg1">
                  <a:lumMod val="10000"/>
                  <a:lumOff val="90000"/>
                </a:schemeClr>
              </a:solidFill>
              <a:highlight>
                <a:srgbClr val="0000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2242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253400"/>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Safety is the main objective of all the road lane detection systems due to the reason is that most of the vehicle road accident happens because of the driver miss leading of the vehicle path.</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India, ranks 1st in the number of road accident deaths across the 199 countries reported in the World Road Statistics, 2018 followed by China and US. As per the WHO Global Report on Road Safety 2018, India accounts for almost 11% of the accident related deaths in the World. </a:t>
            </a:r>
          </a:p>
          <a:p>
            <a:pPr marL="342900">
              <a:spcAft>
                <a:spcPts val="1600"/>
              </a:spcAft>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buClr>
                <a:schemeClr val="tx1"/>
              </a:buClr>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dirty="0">
              <a:solidFill>
                <a:srgbClr val="F9FBFF"/>
              </a:solidFill>
              <a:highlight>
                <a:srgbClr val="202124"/>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253400"/>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In this Project we are building one of the components of the autonomous driving system (ADS) that is lane line detection on the road.</a:t>
            </a:r>
            <a:endParaRPr lang="en-US"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buClr>
                <a:schemeClr val="tx1"/>
              </a:buClr>
            </a:pPr>
            <a:r>
              <a:rPr lang="en-US" sz="2000" dirty="0">
                <a:solidFill>
                  <a:schemeClr val="tx1"/>
                </a:solidFill>
                <a:highlight>
                  <a:srgbClr val="000000"/>
                </a:highlight>
                <a:latin typeface="Consolas" panose="020B0609020204030204" pitchFamily="49" charset="0"/>
                <a:cs typeface="Consolas" panose="020B0609020204030204" pitchFamily="49" charset="0"/>
              </a:rPr>
              <a:t>Our main intend behind this project, was to build a system which alerts (BEEP Sound) the driver, when he is not in lane.</a:t>
            </a:r>
          </a:p>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Therefore, this system will provide a means of warning to the driver in case of any  danger and has the potential to save a considerable number of lives. </a:t>
            </a:r>
          </a:p>
          <a:p>
            <a:pPr marL="0" indent="0">
              <a:spcAft>
                <a:spcPts val="1600"/>
              </a:spcAft>
              <a:buClr>
                <a:schemeClr val="tx1"/>
              </a:buClr>
              <a:buNone/>
            </a:pPr>
            <a:endParaRPr lang="en-US" sz="2000" dirty="0">
              <a:solidFill>
                <a:schemeClr val="tx1"/>
              </a:solidFill>
              <a:highlight>
                <a:srgbClr val="0000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13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Environmental variables</a:t>
            </a:r>
            <a:endParaRPr sz="3100" u="sng" dirty="0">
              <a:latin typeface="Consolas"/>
              <a:ea typeface="Consolas"/>
              <a:cs typeface="Consolas"/>
              <a:sym typeface="Consolas"/>
            </a:endParaRPr>
          </a:p>
        </p:txBody>
      </p:sp>
      <p:sp>
        <p:nvSpPr>
          <p:cNvPr id="86" name="Google Shape;86;p18"/>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bg1">
                    <a:lumMod val="10000"/>
                    <a:lumOff val="90000"/>
                  </a:schemeClr>
                </a:solidFill>
                <a:latin typeface="Consolas" panose="020B0609020204030204" pitchFamily="49" charset="0"/>
                <a:cs typeface="Consolas" panose="020B0609020204030204" pitchFamily="49" charset="0"/>
              </a:rPr>
              <a:t>Roads can be marked by well-defined solid lines, segmented lines, circular reflectors, physical barriers, or even nothing at all. </a:t>
            </a:r>
          </a:p>
          <a:p>
            <a:pPr marL="342900">
              <a:spcAft>
                <a:spcPts val="1600"/>
              </a:spcAft>
              <a:buClr>
                <a:schemeClr val="tx1"/>
              </a:buClr>
            </a:pPr>
            <a:r>
              <a:rPr lang="en-IN" sz="2000" dirty="0">
                <a:solidFill>
                  <a:schemeClr val="bg1">
                    <a:lumMod val="10000"/>
                    <a:lumOff val="90000"/>
                  </a:schemeClr>
                </a:solidFill>
                <a:latin typeface="Consolas" panose="020B0609020204030204" pitchFamily="49" charset="0"/>
                <a:cs typeface="Consolas" panose="020B0609020204030204" pitchFamily="49" charset="0"/>
              </a:rPr>
              <a:t>The road surface can be comprised of light or dark pavements or combinations.</a:t>
            </a:r>
          </a:p>
          <a:p>
            <a:pPr marL="342900">
              <a:spcAft>
                <a:spcPts val="1600"/>
              </a:spcAft>
              <a:buClr>
                <a:schemeClr val="tx1"/>
              </a:buClr>
            </a:pPr>
            <a:r>
              <a:rPr lang="en-IN" sz="2000" dirty="0">
                <a:solidFill>
                  <a:schemeClr val="bg1">
                    <a:lumMod val="10000"/>
                    <a:lumOff val="90000"/>
                  </a:schemeClr>
                </a:solidFill>
                <a:latin typeface="Consolas" panose="020B0609020204030204" pitchFamily="49" charset="0"/>
                <a:cs typeface="Consolas" panose="020B0609020204030204" pitchFamily="49" charset="0"/>
              </a:rPr>
              <a:t>Various types of markings and shadowing, weather conditions, and time of day can have a great impact on the visibility of the road surface.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All these circumstances must be efficiently handled in order to achieve an accurate vision system. </a:t>
            </a:r>
          </a:p>
          <a:p>
            <a:pPr marL="0" indent="0">
              <a:spcAft>
                <a:spcPts val="1600"/>
              </a:spcAft>
              <a:buClr>
                <a:schemeClr val="tx1"/>
              </a:buClr>
              <a:buNone/>
            </a:pPr>
            <a:endParaRPr lang="en-IN" sz="2000" dirty="0">
              <a:solidFill>
                <a:schemeClr val="bg1">
                  <a:lumMod val="10000"/>
                  <a:lumOff val="90000"/>
                </a:schemeClr>
              </a:solidFill>
              <a:latin typeface="Consolas" panose="020B0609020204030204" pitchFamily="49" charset="0"/>
              <a:cs typeface="Consolas" panose="020B0609020204030204" pitchFamily="49" charset="0"/>
            </a:endParaRPr>
          </a:p>
          <a:p>
            <a:pPr marL="0" indent="0">
              <a:spcAft>
                <a:spcPts val="1600"/>
              </a:spcAft>
              <a:buClr>
                <a:schemeClr val="tx1"/>
              </a:buClr>
              <a:buNone/>
            </a:pPr>
            <a:endParaRPr lang="en-US" sz="2000" dirty="0">
              <a:solidFill>
                <a:schemeClr val="bg1">
                  <a:lumMod val="10000"/>
                  <a:lumOff val="90000"/>
                </a:schemeClr>
              </a:solidFill>
              <a:latin typeface="Consolas" panose="020B0609020204030204" pitchFamily="49" charset="0"/>
              <a:cs typeface="Consolas" panose="020B0609020204030204" pitchFamily="49" charset="0"/>
            </a:endParaRPr>
          </a:p>
          <a:p>
            <a:pPr marL="0" indent="0">
              <a:spcAft>
                <a:spcPts val="1600"/>
              </a:spcAft>
              <a:buClr>
                <a:schemeClr val="tx1"/>
              </a:buClr>
              <a:buNone/>
            </a:pPr>
            <a:endParaRPr sz="2000" dirty="0">
              <a:solidFill>
                <a:schemeClr val="bg1">
                  <a:lumMod val="10000"/>
                  <a:lumOff val="90000"/>
                </a:schemeClr>
              </a:solidFill>
              <a:latin typeface="Consolas" panose="020B0609020204030204" pitchFamily="49" charset="0"/>
              <a:cs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ideas/methods</a:t>
            </a:r>
            <a:endParaRPr sz="3100" u="sng">
              <a:latin typeface="Consolas"/>
              <a:ea typeface="Consolas"/>
              <a:cs typeface="Consolas"/>
              <a:sym typeface="Consolas"/>
            </a:endParaRPr>
          </a:p>
        </p:txBody>
      </p:sp>
      <p:sp>
        <p:nvSpPr>
          <p:cNvPr id="92" name="Google Shape;92;p19"/>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rmAutofit/>
          </a:bodyPr>
          <a:lstStyle/>
          <a:p>
            <a:pPr marL="342900">
              <a:spcAft>
                <a:spcPts val="1600"/>
              </a:spcAft>
              <a:buClr>
                <a:schemeClr val="tx1"/>
              </a:buClr>
              <a:buFont typeface="Arial" panose="020B0604020202020204" pitchFamily="34" charset="0"/>
              <a:buChar char="•"/>
            </a:pPr>
            <a:r>
              <a:rPr lang="en-US" sz="2000" dirty="0">
                <a:solidFill>
                  <a:schemeClr val="tx1"/>
                </a:solidFill>
                <a:latin typeface="Consolas" panose="020B0609020204030204" pitchFamily="49" charset="0"/>
                <a:cs typeface="Consolas" panose="020B0609020204030204" pitchFamily="49" charset="0"/>
              </a:rPr>
              <a:t>To solve this particular problem, there are various algorithms and systems such as LOIS algorithm, Hough Transform, </a:t>
            </a:r>
            <a:r>
              <a:rPr lang="en-IN" sz="2000" dirty="0">
                <a:solidFill>
                  <a:schemeClr val="tx1"/>
                </a:solidFill>
                <a:latin typeface="Consolas" panose="020B0609020204030204" pitchFamily="49" charset="0"/>
                <a:cs typeface="Consolas" panose="020B0609020204030204" pitchFamily="49" charset="0"/>
              </a:rPr>
              <a:t>sliding window polynomial fitting, Three-feature based automatic lane detection algorithm (TFALDA) etc.</a:t>
            </a:r>
          </a:p>
          <a:p>
            <a:pPr marL="342900">
              <a:spcAft>
                <a:spcPts val="1600"/>
              </a:spcAft>
              <a:buClr>
                <a:schemeClr val="tx1"/>
              </a:buClr>
              <a:buFont typeface="Arial" panose="020B0604020202020204" pitchFamily="34" charset="0"/>
              <a:buChar char="•"/>
            </a:pPr>
            <a:r>
              <a:rPr lang="en-IN" sz="2000" dirty="0">
                <a:solidFill>
                  <a:schemeClr val="tx1"/>
                </a:solidFill>
                <a:latin typeface="Consolas" panose="020B0609020204030204" pitchFamily="49" charset="0"/>
                <a:cs typeface="Consolas" panose="020B0609020204030204" pitchFamily="49" charset="0"/>
              </a:rPr>
              <a:t>Hough Transform is more preferred for straight lane lines.</a:t>
            </a:r>
          </a:p>
          <a:p>
            <a:pPr marL="342900">
              <a:spcAft>
                <a:spcPts val="1600"/>
              </a:spcAft>
              <a:buClr>
                <a:schemeClr val="tx1"/>
              </a:buClr>
              <a:buFont typeface="Arial" panose="020B0604020202020204" pitchFamily="34" charset="0"/>
              <a:buChar char="•"/>
            </a:pPr>
            <a:r>
              <a:rPr lang="en-IN" sz="2000" dirty="0">
                <a:solidFill>
                  <a:schemeClr val="tx1"/>
                </a:solidFill>
                <a:latin typeface="Consolas" panose="020B0609020204030204" pitchFamily="49" charset="0"/>
                <a:cs typeface="Consolas" panose="020B0609020204030204" pitchFamily="49" charset="0"/>
              </a:rPr>
              <a:t>Sliding window polynomial fitting is much better than Hough transform for curved lane lines.</a:t>
            </a:r>
          </a:p>
          <a:p>
            <a:pPr marL="342900">
              <a:spcAft>
                <a:spcPts val="1600"/>
              </a:spcAft>
              <a:buClr>
                <a:schemeClr val="tx1"/>
              </a:buClr>
              <a:buFont typeface="Arial" panose="020B0604020202020204" pitchFamily="34" charset="0"/>
              <a:buChar char="•"/>
            </a:pPr>
            <a:r>
              <a:rPr lang="en-IN" sz="2000" dirty="0">
                <a:solidFill>
                  <a:schemeClr val="tx1"/>
                </a:solidFill>
                <a:latin typeface="Consolas" panose="020B0609020204030204" pitchFamily="49" charset="0"/>
                <a:cs typeface="Consolas" panose="020B0609020204030204" pitchFamily="49" charset="0"/>
              </a:rPr>
              <a:t>Out of all these algorithms, we have applied Hough Transformation because we were more focused on straight lane lines.</a:t>
            </a:r>
          </a:p>
          <a:p>
            <a:pPr marL="342900">
              <a:spcAft>
                <a:spcPts val="1600"/>
              </a:spcAft>
              <a:buClr>
                <a:schemeClr val="tx1"/>
              </a:buClr>
              <a:buFont typeface="Arial" panose="020B0604020202020204" pitchFamily="34" charset="0"/>
              <a:buChar char="•"/>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buFont typeface="Arial" panose="020B0604020202020204" pitchFamily="34" charset="0"/>
              <a:buChar char="•"/>
            </a:pPr>
            <a:endParaRPr lang="en-IN" sz="2000" dirty="0">
              <a:solidFill>
                <a:schemeClr val="tx1"/>
              </a:solidFill>
              <a:latin typeface="Consolas" panose="020B0609020204030204" pitchFamily="49" charset="0"/>
              <a:cs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65775"/>
            <a:ext cx="7895492"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Hough Transform Method (Explain)</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95794"/>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Hough Transform Method (Example)</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46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132688"/>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Dataset</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xfrm>
            <a:off x="838200" y="1142044"/>
            <a:ext cx="10515600" cy="1956262"/>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All the images in our dataset is 540x960 RGB images.</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For dash cam footage we are capturing each frame per second &amp; applying our algorithm pipeline to each image frame.</a:t>
            </a:r>
          </a:p>
          <a:p>
            <a:pPr marL="342900">
              <a:spcAft>
                <a:spcPts val="1600"/>
              </a:spcAft>
              <a:buClr>
                <a:schemeClr val="tx1"/>
              </a:buClr>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523F8069-C55F-F840-859B-80827558B77C}"/>
              </a:ext>
            </a:extLst>
          </p:cNvPr>
          <p:cNvPicPr>
            <a:picLocks noChangeAspect="1"/>
          </p:cNvPicPr>
          <p:nvPr/>
        </p:nvPicPr>
        <p:blipFill>
          <a:blip r:embed="rId3"/>
          <a:stretch>
            <a:fillRect/>
          </a:stretch>
        </p:blipFill>
        <p:spPr>
          <a:xfrm>
            <a:off x="745725" y="2999389"/>
            <a:ext cx="4829452" cy="2716567"/>
          </a:xfrm>
          <a:prstGeom prst="rect">
            <a:avLst/>
          </a:prstGeom>
        </p:spPr>
      </p:pic>
      <p:pic>
        <p:nvPicPr>
          <p:cNvPr id="5" name="Picture 4">
            <a:extLst>
              <a:ext uri="{FF2B5EF4-FFF2-40B4-BE49-F238E27FC236}">
                <a16:creationId xmlns:a16="http://schemas.microsoft.com/office/drawing/2014/main" id="{DA6B5824-C45E-C94A-8F68-E62402E0D4AD}"/>
              </a:ext>
            </a:extLst>
          </p:cNvPr>
          <p:cNvPicPr>
            <a:picLocks noChangeAspect="1"/>
          </p:cNvPicPr>
          <p:nvPr/>
        </p:nvPicPr>
        <p:blipFill>
          <a:blip r:embed="rId4"/>
          <a:stretch>
            <a:fillRect/>
          </a:stretch>
        </p:blipFill>
        <p:spPr>
          <a:xfrm>
            <a:off x="6616825" y="2999389"/>
            <a:ext cx="5288130" cy="2716566"/>
          </a:xfrm>
          <a:prstGeom prst="rect">
            <a:avLst/>
          </a:prstGeom>
        </p:spPr>
      </p:pic>
      <p:sp>
        <p:nvSpPr>
          <p:cNvPr id="6" name="TextBox 5">
            <a:extLst>
              <a:ext uri="{FF2B5EF4-FFF2-40B4-BE49-F238E27FC236}">
                <a16:creationId xmlns:a16="http://schemas.microsoft.com/office/drawing/2014/main" id="{8C1F7808-93B2-A84A-A46A-0CA804991E03}"/>
              </a:ext>
            </a:extLst>
          </p:cNvPr>
          <p:cNvSpPr txBox="1"/>
          <p:nvPr/>
        </p:nvSpPr>
        <p:spPr>
          <a:xfrm>
            <a:off x="1855433" y="5823751"/>
            <a:ext cx="2210862" cy="369332"/>
          </a:xfrm>
          <a:prstGeom prst="rect">
            <a:avLst/>
          </a:prstGeom>
          <a:noFill/>
        </p:spPr>
        <p:txBody>
          <a:bodyPr wrap="none" rtlCol="0">
            <a:spAutoFit/>
          </a:bodyPr>
          <a:lstStyle/>
          <a:p>
            <a:r>
              <a:rPr lang="en-US" sz="1800" u="sng" dirty="0">
                <a:solidFill>
                  <a:schemeClr val="tx1"/>
                </a:solidFill>
                <a:latin typeface="Consolas" panose="020B0609020204030204" pitchFamily="49" charset="0"/>
                <a:cs typeface="Consolas" panose="020B0609020204030204" pitchFamily="49" charset="0"/>
              </a:rPr>
              <a:t>White Lane Lines</a:t>
            </a:r>
          </a:p>
        </p:txBody>
      </p:sp>
      <p:sp>
        <p:nvSpPr>
          <p:cNvPr id="8" name="Rectangle 7">
            <a:extLst>
              <a:ext uri="{FF2B5EF4-FFF2-40B4-BE49-F238E27FC236}">
                <a16:creationId xmlns:a16="http://schemas.microsoft.com/office/drawing/2014/main" id="{984BD32B-D314-584A-B025-498397DE8DB3}"/>
              </a:ext>
            </a:extLst>
          </p:cNvPr>
          <p:cNvSpPr/>
          <p:nvPr/>
        </p:nvSpPr>
        <p:spPr>
          <a:xfrm rot="10800000" flipV="1">
            <a:off x="7975108" y="5823751"/>
            <a:ext cx="2361459" cy="369332"/>
          </a:xfrm>
          <a:prstGeom prst="rect">
            <a:avLst/>
          </a:prstGeom>
        </p:spPr>
        <p:txBody>
          <a:bodyPr wrap="square">
            <a:spAutoFit/>
          </a:bodyPr>
          <a:lstStyle/>
          <a:p>
            <a:r>
              <a:rPr lang="en-IN" sz="1800" u="sng" dirty="0">
                <a:solidFill>
                  <a:schemeClr val="tx1"/>
                </a:solidFill>
                <a:latin typeface="Consolas" panose="020B0609020204030204" pitchFamily="49" charset="0"/>
                <a:cs typeface="Consolas" panose="020B0609020204030204" pitchFamily="49" charset="0"/>
              </a:rPr>
              <a:t>Yellow Lane Lines</a:t>
            </a:r>
          </a:p>
        </p:txBody>
      </p:sp>
    </p:spTree>
    <p:extLst>
      <p:ext uri="{BB962C8B-B14F-4D97-AF65-F5344CB8AC3E}">
        <p14:creationId xmlns:p14="http://schemas.microsoft.com/office/powerpoint/2010/main" val="3531026681"/>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{5EB4714B-E44D-9549-9D8E-31B2CDA9ABD6}tf16401369</Template>
  <TotalTime>999</TotalTime>
  <Words>977</Words>
  <Application>Microsoft Macintosh PowerPoint</Application>
  <PresentationFormat>Widescreen</PresentationFormat>
  <Paragraphs>71</Paragraphs>
  <Slides>21</Slides>
  <Notes>21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Consolas</vt:lpstr>
      <vt:lpstr>Simple Dark</vt:lpstr>
      <vt:lpstr>Lane Line Detection for Autonomous Vehicles </vt:lpstr>
      <vt:lpstr>Introduction</vt:lpstr>
      <vt:lpstr>Introduction</vt:lpstr>
      <vt:lpstr>Introduction</vt:lpstr>
      <vt:lpstr>Environmental variables</vt:lpstr>
      <vt:lpstr>ideas/methods</vt:lpstr>
      <vt:lpstr>Hough Transform Method (Explain)</vt:lpstr>
      <vt:lpstr>Hough Transform Method (Example)</vt:lpstr>
      <vt:lpstr>Dataset</vt:lpstr>
      <vt:lpstr>image preprocessing (White Lane Lines)</vt:lpstr>
      <vt:lpstr>image preprocessing</vt:lpstr>
      <vt:lpstr>image preprocessing (Yellow Lane Lines)</vt:lpstr>
      <vt:lpstr>image preprocessing</vt:lpstr>
      <vt:lpstr>image preprocessing</vt:lpstr>
      <vt:lpstr>image preprocessing</vt:lpstr>
      <vt:lpstr>edge detection</vt:lpstr>
      <vt:lpstr>Region of Interest</vt:lpstr>
      <vt:lpstr>Hough Transform</vt:lpstr>
      <vt:lpstr>Result (Frame)</vt:lpstr>
      <vt:lpstr>Result (video)</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Line Detection for Autonomous Vehicles </dc:title>
  <cp:lastModifiedBy>KARTHIKEYAN RATHORE</cp:lastModifiedBy>
  <cp:revision>43</cp:revision>
  <dcterms:modified xsi:type="dcterms:W3CDTF">2021-12-08T08:37:57Z</dcterms:modified>
</cp:coreProperties>
</file>