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4"/>
  </p:notesMasterIdLst>
  <p:sldIdLst>
    <p:sldId id="256" r:id="rId2"/>
    <p:sldId id="257" r:id="rId3"/>
    <p:sldId id="258" r:id="rId4"/>
    <p:sldId id="274" r:id="rId5"/>
    <p:sldId id="260" r:id="rId6"/>
    <p:sldId id="261" r:id="rId7"/>
    <p:sldId id="262" r:id="rId8"/>
    <p:sldId id="273" r:id="rId9"/>
    <p:sldId id="275" r:id="rId10"/>
    <p:sldId id="263" r:id="rId11"/>
    <p:sldId id="264" r:id="rId12"/>
    <p:sldId id="265" r:id="rId13"/>
    <p:sldId id="266" r:id="rId14"/>
    <p:sldId id="276" r:id="rId15"/>
    <p:sldId id="277" r:id="rId16"/>
    <p:sldId id="278" r:id="rId17"/>
    <p:sldId id="267" r:id="rId18"/>
    <p:sldId id="268" r:id="rId19"/>
    <p:sldId id="269" r:id="rId20"/>
    <p:sldId id="270" r:id="rId21"/>
    <p:sldId id="271" r:id="rId22"/>
    <p:sldId id="272"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689"/>
  </p:normalViewPr>
  <p:slideViewPr>
    <p:cSldViewPr snapToGrid="0" snapToObjects="1">
      <p:cViewPr varScale="1">
        <p:scale>
          <a:sx n="144" d="100"/>
          <a:sy n="144" d="100"/>
        </p:scale>
        <p:origin x="21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4a4e9dfd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4a4e9dfd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4a4e9dfd5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4a4e9dfd5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4a4e9dfd5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4a4e9dfd5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443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648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18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4a4e9dfd5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4a4e9dfd5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4a4e9dfd5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4a4e9dfd5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4a4e9dfd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4a4e9dfd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4a4e9df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4a4e9df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4a4e9dfd5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4a4e9dfd5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4a4e9dfd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4a4e9dfd5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4a4e9dfd5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4a4e9dfd5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4a4e9dfd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4a4e9df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4a4e9dfd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4a4e9df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30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4a4e9dfd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4a4e9dfd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4a4e9dfd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4a4e9dfd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173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46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2" name="Google Shape;52;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1600"/>
              </a:spcBef>
              <a:spcAft>
                <a:spcPts val="0"/>
              </a:spcAft>
              <a:buClr>
                <a:schemeClr val="lt1"/>
              </a:buClr>
              <a:buSzPts val="1800"/>
              <a:buChar char="○"/>
              <a:defRPr/>
            </a:lvl2pPr>
            <a:lvl3pPr marL="1371600" lvl="2" indent="-342900" algn="l" rtl="0">
              <a:lnSpc>
                <a:spcPct val="90000"/>
              </a:lnSpc>
              <a:spcBef>
                <a:spcPts val="1600"/>
              </a:spcBef>
              <a:spcAft>
                <a:spcPts val="0"/>
              </a:spcAft>
              <a:buClr>
                <a:schemeClr val="lt1"/>
              </a:buClr>
              <a:buSzPts val="1800"/>
              <a:buChar char="■"/>
              <a:defRPr/>
            </a:lvl3pPr>
            <a:lvl4pPr marL="1828800" lvl="3" indent="-342900" algn="l" rtl="0">
              <a:lnSpc>
                <a:spcPct val="90000"/>
              </a:lnSpc>
              <a:spcBef>
                <a:spcPts val="1600"/>
              </a:spcBef>
              <a:spcAft>
                <a:spcPts val="0"/>
              </a:spcAft>
              <a:buClr>
                <a:schemeClr val="lt1"/>
              </a:buClr>
              <a:buSzPts val="1800"/>
              <a:buChar char="●"/>
              <a:defRPr/>
            </a:lvl4pPr>
            <a:lvl5pPr marL="2286000" lvl="4" indent="-342900" algn="l" rtl="0">
              <a:lnSpc>
                <a:spcPct val="90000"/>
              </a:lnSpc>
              <a:spcBef>
                <a:spcPts val="1600"/>
              </a:spcBef>
              <a:spcAft>
                <a:spcPts val="0"/>
              </a:spcAft>
              <a:buClr>
                <a:schemeClr val="lt1"/>
              </a:buClr>
              <a:buSzPts val="1800"/>
              <a:buChar char="○"/>
              <a:defRPr/>
            </a:lvl5pPr>
            <a:lvl6pPr marL="2743200" lvl="5" indent="-342900" algn="l" rtl="0">
              <a:lnSpc>
                <a:spcPct val="90000"/>
              </a:lnSpc>
              <a:spcBef>
                <a:spcPts val="1600"/>
              </a:spcBef>
              <a:spcAft>
                <a:spcPts val="0"/>
              </a:spcAft>
              <a:buClr>
                <a:schemeClr val="lt1"/>
              </a:buClr>
              <a:buSzPts val="1800"/>
              <a:buChar char="■"/>
              <a:defRPr/>
            </a:lvl6pPr>
            <a:lvl7pPr marL="3200400" lvl="6" indent="-342900" algn="l" rtl="0">
              <a:lnSpc>
                <a:spcPct val="90000"/>
              </a:lnSpc>
              <a:spcBef>
                <a:spcPts val="1600"/>
              </a:spcBef>
              <a:spcAft>
                <a:spcPts val="0"/>
              </a:spcAft>
              <a:buClr>
                <a:schemeClr val="lt1"/>
              </a:buClr>
              <a:buSzPts val="1800"/>
              <a:buChar char="●"/>
              <a:defRPr/>
            </a:lvl7pPr>
            <a:lvl8pPr marL="3657600" lvl="7" indent="-342900" algn="l" rtl="0">
              <a:lnSpc>
                <a:spcPct val="90000"/>
              </a:lnSpc>
              <a:spcBef>
                <a:spcPts val="1600"/>
              </a:spcBef>
              <a:spcAft>
                <a:spcPts val="0"/>
              </a:spcAft>
              <a:buClr>
                <a:schemeClr val="lt1"/>
              </a:buClr>
              <a:buSzPts val="1800"/>
              <a:buChar char="○"/>
              <a:defRPr/>
            </a:lvl8pPr>
            <a:lvl9pPr marL="4114800" lvl="8" indent="-342900" algn="l" rtl="0">
              <a:lnSpc>
                <a:spcPct val="90000"/>
              </a:lnSpc>
              <a:spcBef>
                <a:spcPts val="1600"/>
              </a:spcBef>
              <a:spcAft>
                <a:spcPts val="1600"/>
              </a:spcAft>
              <a:buClr>
                <a:schemeClr val="lt1"/>
              </a:buClr>
              <a:buSzPts val="1800"/>
              <a:buChar char="■"/>
              <a:defRPr/>
            </a:lvl9pPr>
          </a:lstStyle>
          <a:p>
            <a:endParaRPr/>
          </a:p>
        </p:txBody>
      </p:sp>
      <p:sp>
        <p:nvSpPr>
          <p:cNvPr id="53" name="Google Shape;53;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dk1"/>
              </a:buClr>
              <a:buSzPts val="2400"/>
              <a:buChar char="●"/>
              <a:defRPr>
                <a:solidFill>
                  <a:schemeClr val="dk1"/>
                </a:solidFill>
              </a:defRPr>
            </a:lvl1pPr>
            <a:lvl2pPr marL="914400" lvl="1" indent="-349250">
              <a:spcBef>
                <a:spcPts val="0"/>
              </a:spcBef>
              <a:spcAft>
                <a:spcPts val="0"/>
              </a:spcAft>
              <a:buClr>
                <a:schemeClr val="dk1"/>
              </a:buClr>
              <a:buSzPts val="1900"/>
              <a:buChar char="○"/>
              <a:defRPr>
                <a:solidFill>
                  <a:schemeClr val="dk1"/>
                </a:solidFill>
              </a:defRPr>
            </a:lvl2pPr>
            <a:lvl3pPr marL="1371600" lvl="2" indent="-349250">
              <a:spcBef>
                <a:spcPts val="0"/>
              </a:spcBef>
              <a:spcAft>
                <a:spcPts val="0"/>
              </a:spcAft>
              <a:buClr>
                <a:schemeClr val="dk1"/>
              </a:buClr>
              <a:buSzPts val="1900"/>
              <a:buChar char="■"/>
              <a:defRPr>
                <a:solidFill>
                  <a:schemeClr val="dk1"/>
                </a:solidFill>
              </a:defRPr>
            </a:lvl3pPr>
            <a:lvl4pPr marL="1828800" lvl="3" indent="-349250">
              <a:spcBef>
                <a:spcPts val="0"/>
              </a:spcBef>
              <a:spcAft>
                <a:spcPts val="0"/>
              </a:spcAft>
              <a:buClr>
                <a:schemeClr val="dk1"/>
              </a:buClr>
              <a:buSzPts val="1900"/>
              <a:buChar char="●"/>
              <a:defRPr>
                <a:solidFill>
                  <a:schemeClr val="dk1"/>
                </a:solidFill>
              </a:defRPr>
            </a:lvl4pPr>
            <a:lvl5pPr marL="2286000" lvl="4" indent="-349250">
              <a:spcBef>
                <a:spcPts val="0"/>
              </a:spcBef>
              <a:spcAft>
                <a:spcPts val="0"/>
              </a:spcAft>
              <a:buClr>
                <a:schemeClr val="dk1"/>
              </a:buClr>
              <a:buSzPts val="1900"/>
              <a:buChar char="○"/>
              <a:defRPr>
                <a:solidFill>
                  <a:schemeClr val="dk1"/>
                </a:solidFill>
              </a:defRPr>
            </a:lvl5pPr>
            <a:lvl6pPr marL="2743200" lvl="5" indent="-349250">
              <a:spcBef>
                <a:spcPts val="0"/>
              </a:spcBef>
              <a:spcAft>
                <a:spcPts val="0"/>
              </a:spcAft>
              <a:buClr>
                <a:schemeClr val="dk1"/>
              </a:buClr>
              <a:buSzPts val="1900"/>
              <a:buChar char="■"/>
              <a:defRPr>
                <a:solidFill>
                  <a:schemeClr val="dk1"/>
                </a:solidFill>
              </a:defRPr>
            </a:lvl6pPr>
            <a:lvl7pPr marL="3200400" lvl="6" indent="-349250">
              <a:spcBef>
                <a:spcPts val="0"/>
              </a:spcBef>
              <a:spcAft>
                <a:spcPts val="0"/>
              </a:spcAft>
              <a:buClr>
                <a:schemeClr val="dk1"/>
              </a:buClr>
              <a:buSzPts val="1900"/>
              <a:buChar char="●"/>
              <a:defRPr>
                <a:solidFill>
                  <a:schemeClr val="dk1"/>
                </a:solidFill>
              </a:defRPr>
            </a:lvl7pPr>
            <a:lvl8pPr marL="3657600" lvl="7" indent="-349250">
              <a:spcBef>
                <a:spcPts val="0"/>
              </a:spcBef>
              <a:spcAft>
                <a:spcPts val="0"/>
              </a:spcAft>
              <a:buClr>
                <a:schemeClr val="dk1"/>
              </a:buClr>
              <a:buSzPts val="1900"/>
              <a:buChar char="○"/>
              <a:defRPr>
                <a:solidFill>
                  <a:schemeClr val="dk1"/>
                </a:solidFill>
              </a:defRPr>
            </a:lvl8pPr>
            <a:lvl9pPr marL="4114800" lvl="8" indent="-349250">
              <a:spcBef>
                <a:spcPts val="0"/>
              </a:spcBef>
              <a:spcAft>
                <a:spcPts val="0"/>
              </a:spcAft>
              <a:buClr>
                <a:schemeClr val="dk1"/>
              </a:buClr>
              <a:buSzPts val="1900"/>
              <a:buChar char="■"/>
              <a:defRPr>
                <a:solidFill>
                  <a:schemeClr val="dk1"/>
                </a:solidFill>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lt2"/>
              </a:buClr>
              <a:buSzPts val="2400"/>
              <a:buChar char="●"/>
              <a:defRPr sz="2400">
                <a:solidFill>
                  <a:schemeClr val="lt2"/>
                </a:solidFill>
              </a:defRPr>
            </a:lvl1pPr>
            <a:lvl2pPr marL="914400" lvl="1" indent="-349250">
              <a:lnSpc>
                <a:spcPct val="115000"/>
              </a:lnSpc>
              <a:spcBef>
                <a:spcPts val="0"/>
              </a:spcBef>
              <a:spcAft>
                <a:spcPts val="0"/>
              </a:spcAft>
              <a:buClr>
                <a:schemeClr val="lt2"/>
              </a:buClr>
              <a:buSzPts val="1900"/>
              <a:buChar char="○"/>
              <a:defRPr sz="1900">
                <a:solidFill>
                  <a:schemeClr val="lt2"/>
                </a:solidFill>
              </a:defRPr>
            </a:lvl2pPr>
            <a:lvl3pPr marL="1371600" lvl="2" indent="-349250">
              <a:lnSpc>
                <a:spcPct val="115000"/>
              </a:lnSpc>
              <a:spcBef>
                <a:spcPts val="0"/>
              </a:spcBef>
              <a:spcAft>
                <a:spcPts val="0"/>
              </a:spcAft>
              <a:buClr>
                <a:schemeClr val="lt2"/>
              </a:buClr>
              <a:buSzPts val="1900"/>
              <a:buChar char="■"/>
              <a:defRPr sz="1900">
                <a:solidFill>
                  <a:schemeClr val="lt2"/>
                </a:solidFill>
              </a:defRPr>
            </a:lvl3pPr>
            <a:lvl4pPr marL="1828800" lvl="3" indent="-349250">
              <a:lnSpc>
                <a:spcPct val="115000"/>
              </a:lnSpc>
              <a:spcBef>
                <a:spcPts val="0"/>
              </a:spcBef>
              <a:spcAft>
                <a:spcPts val="0"/>
              </a:spcAft>
              <a:buClr>
                <a:schemeClr val="lt2"/>
              </a:buClr>
              <a:buSzPts val="1900"/>
              <a:buChar char="●"/>
              <a:defRPr sz="1900">
                <a:solidFill>
                  <a:schemeClr val="lt2"/>
                </a:solidFill>
              </a:defRPr>
            </a:lvl4pPr>
            <a:lvl5pPr marL="2286000" lvl="4" indent="-349250">
              <a:lnSpc>
                <a:spcPct val="115000"/>
              </a:lnSpc>
              <a:spcBef>
                <a:spcPts val="0"/>
              </a:spcBef>
              <a:spcAft>
                <a:spcPts val="0"/>
              </a:spcAft>
              <a:buClr>
                <a:schemeClr val="lt2"/>
              </a:buClr>
              <a:buSzPts val="1900"/>
              <a:buChar char="○"/>
              <a:defRPr sz="1900">
                <a:solidFill>
                  <a:schemeClr val="lt2"/>
                </a:solidFill>
              </a:defRPr>
            </a:lvl5pPr>
            <a:lvl6pPr marL="2743200" lvl="5" indent="-349250">
              <a:lnSpc>
                <a:spcPct val="115000"/>
              </a:lnSpc>
              <a:spcBef>
                <a:spcPts val="0"/>
              </a:spcBef>
              <a:spcAft>
                <a:spcPts val="0"/>
              </a:spcAft>
              <a:buClr>
                <a:schemeClr val="lt2"/>
              </a:buClr>
              <a:buSzPts val="1900"/>
              <a:buChar char="■"/>
              <a:defRPr sz="1900">
                <a:solidFill>
                  <a:schemeClr val="lt2"/>
                </a:solidFill>
              </a:defRPr>
            </a:lvl6pPr>
            <a:lvl7pPr marL="3200400" lvl="6" indent="-349250">
              <a:lnSpc>
                <a:spcPct val="115000"/>
              </a:lnSpc>
              <a:spcBef>
                <a:spcPts val="0"/>
              </a:spcBef>
              <a:spcAft>
                <a:spcPts val="0"/>
              </a:spcAft>
              <a:buClr>
                <a:schemeClr val="lt2"/>
              </a:buClr>
              <a:buSzPts val="1900"/>
              <a:buChar char="●"/>
              <a:defRPr sz="1900">
                <a:solidFill>
                  <a:schemeClr val="lt2"/>
                </a:solidFill>
              </a:defRPr>
            </a:lvl7pPr>
            <a:lvl8pPr marL="3657600" lvl="7" indent="-349250">
              <a:lnSpc>
                <a:spcPct val="115000"/>
              </a:lnSpc>
              <a:spcBef>
                <a:spcPts val="0"/>
              </a:spcBef>
              <a:spcAft>
                <a:spcPts val="0"/>
              </a:spcAft>
              <a:buClr>
                <a:schemeClr val="lt2"/>
              </a:buClr>
              <a:buSzPts val="1900"/>
              <a:buChar char="○"/>
              <a:defRPr sz="1900">
                <a:solidFill>
                  <a:schemeClr val="lt2"/>
                </a:solidFill>
              </a:defRPr>
            </a:lvl8pPr>
            <a:lvl9pPr marL="4114800" lvl="8" indent="-349250">
              <a:lnSpc>
                <a:spcPct val="115000"/>
              </a:lnSpc>
              <a:spcBef>
                <a:spcPts val="0"/>
              </a:spcBef>
              <a:spcAft>
                <a:spcPts val="0"/>
              </a:spcAft>
              <a:buClr>
                <a:schemeClr val="lt2"/>
              </a:buClr>
              <a:buSzPts val="1900"/>
              <a:buChar char="■"/>
              <a:defRPr sz="1900">
                <a:solidFill>
                  <a:schemeClr val="lt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65759" y="-1341491"/>
            <a:ext cx="12035100" cy="430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nsolas"/>
              <a:buNone/>
            </a:pPr>
            <a:r>
              <a:rPr lang="en-US" sz="3600" b="1" i="0" u="sng" dirty="0">
                <a:highlight>
                  <a:srgbClr val="0000FF"/>
                </a:highlight>
                <a:latin typeface="Consolas"/>
                <a:ea typeface="Consolas"/>
                <a:cs typeface="Consolas"/>
                <a:sym typeface="Consolas"/>
              </a:rPr>
              <a:t>Lane Line Detection for Autonomous Vehicles </a:t>
            </a:r>
            <a:endParaRPr dirty="0"/>
          </a:p>
        </p:txBody>
      </p:sp>
      <p:sp>
        <p:nvSpPr>
          <p:cNvPr id="61" name="Google Shape;61;p14"/>
          <p:cNvSpPr txBox="1">
            <a:spLocks noGrp="1"/>
          </p:cNvSpPr>
          <p:nvPr>
            <p:ph type="subTitle" idx="1"/>
          </p:nvPr>
        </p:nvSpPr>
        <p:spPr>
          <a:xfrm>
            <a:off x="0" y="87752"/>
            <a:ext cx="3279531" cy="457200"/>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lt1"/>
              </a:buClr>
              <a:buSzPct val="100000"/>
              <a:buNone/>
            </a:pPr>
            <a:r>
              <a:rPr lang="en-US" sz="4000" u="sng" dirty="0">
                <a:solidFill>
                  <a:schemeClr val="tx1"/>
                </a:solidFill>
                <a:latin typeface="Consolas"/>
                <a:ea typeface="Consolas"/>
                <a:cs typeface="Consolas"/>
                <a:sym typeface="Consolas"/>
              </a:rPr>
              <a:t>Introduction</a:t>
            </a:r>
            <a:endParaRPr sz="4000" u="sng" dirty="0">
              <a:solidFill>
                <a:schemeClr val="tx1"/>
              </a:solidFill>
              <a:latin typeface="Consolas"/>
              <a:ea typeface="Consolas"/>
              <a:cs typeface="Consolas"/>
              <a:sym typeface="Consolas"/>
            </a:endParaRPr>
          </a:p>
        </p:txBody>
      </p:sp>
      <p:sp>
        <p:nvSpPr>
          <p:cNvPr id="62" name="Google Shape;62;p14"/>
          <p:cNvSpPr txBox="1"/>
          <p:nvPr/>
        </p:nvSpPr>
        <p:spPr>
          <a:xfrm>
            <a:off x="266700" y="3524801"/>
            <a:ext cx="11658600" cy="708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sng" strike="noStrike" cap="none" dirty="0">
                <a:solidFill>
                  <a:schemeClr val="tx1"/>
                </a:solidFill>
                <a:latin typeface="Consolas"/>
                <a:ea typeface="Consolas"/>
                <a:cs typeface="Consolas"/>
                <a:sym typeface="Consolas"/>
              </a:rPr>
              <a:t>Authors</a:t>
            </a:r>
            <a:r>
              <a:rPr lang="en-US" sz="2000" b="0" i="0" u="none" strike="noStrike" cap="none" dirty="0">
                <a:solidFill>
                  <a:schemeClr val="tx1"/>
                </a:solidFill>
                <a:latin typeface="Consolas"/>
                <a:ea typeface="Consolas"/>
                <a:cs typeface="Consolas"/>
                <a:sym typeface="Consolas"/>
              </a:rPr>
              <a:t> -</a:t>
            </a:r>
            <a:endParaRPr dirty="0">
              <a:solidFill>
                <a:schemeClr val="tx1"/>
              </a:solidFill>
            </a:endParaRPr>
          </a:p>
          <a:p>
            <a:pPr marL="0" marR="0" lvl="0" indent="0" algn="l" rtl="0">
              <a:spcBef>
                <a:spcPts val="0"/>
              </a:spcBef>
              <a:spcAft>
                <a:spcPts val="0"/>
              </a:spcAft>
              <a:buNone/>
            </a:pPr>
            <a:r>
              <a:rPr lang="en-US" sz="2000" dirty="0">
                <a:solidFill>
                  <a:schemeClr val="tx1"/>
                </a:solidFill>
                <a:latin typeface="Consolas"/>
                <a:ea typeface="Consolas"/>
                <a:cs typeface="Consolas"/>
                <a:sym typeface="Consolas"/>
              </a:rPr>
              <a:t>Manish Sharma, Anwesh Badapanda, Sunisth Kumar, Daksh Jain, Karthikeyan Rathore</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 y="65775"/>
            <a:ext cx="8478175"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image preprocessing (White Lane Lines)</a:t>
            </a:r>
            <a:endParaRPr sz="3100" u="sng" dirty="0">
              <a:latin typeface="Consolas"/>
              <a:ea typeface="Consolas"/>
              <a:cs typeface="Consolas"/>
              <a:sym typeface="Consolas"/>
            </a:endParaRPr>
          </a:p>
        </p:txBody>
      </p:sp>
      <p:sp>
        <p:nvSpPr>
          <p:cNvPr id="104" name="Google Shape;104;p21"/>
          <p:cNvSpPr txBox="1">
            <a:spLocks noGrp="1"/>
          </p:cNvSpPr>
          <p:nvPr>
            <p:ph type="body" idx="1"/>
          </p:nvPr>
        </p:nvSpPr>
        <p:spPr>
          <a:xfrm>
            <a:off x="838200" y="627140"/>
            <a:ext cx="10515600" cy="2284736"/>
          </a:xfrm>
          <a:prstGeom prst="rect">
            <a:avLst/>
          </a:prstGeom>
        </p:spPr>
        <p:txBody>
          <a:bodyPr spcFirstLastPara="1" wrap="square" lIns="91425" tIns="45700" rIns="91425" bIns="45700" anchor="t" anchorCtr="0">
            <a:normAutofit fontScale="85000" lnSpcReduction="10000"/>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 our dataset, the colour of surface of the road was changing from one region to another due to factors such as: shadows, different age or style of the road.</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To remove this problem we converted the images to grayscale first, meaning converting 24bit, 3 channel colour image to 8bit , 1 channel image.</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gray: cv2.cvtColor(img , cv2.COLOR_RGB2GRAY)</a:t>
            </a:r>
          </a:p>
          <a:p>
            <a:pPr marL="0" indent="0">
              <a:spcAft>
                <a:spcPts val="1600"/>
              </a:spcAft>
              <a:buClr>
                <a:schemeClr val="tx1"/>
              </a:buClr>
              <a:buNone/>
            </a:pP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endParaRPr sz="2000" dirty="0">
              <a:solidFill>
                <a:schemeClr val="tx1"/>
              </a:solidFill>
              <a:latin typeface="Consolas" panose="020B0609020204030204" pitchFamily="49" charset="0"/>
              <a:cs typeface="Consolas" panose="020B0609020204030204" pitchFamily="49" charset="0"/>
            </a:endParaRPr>
          </a:p>
        </p:txBody>
      </p:sp>
      <p:pic>
        <p:nvPicPr>
          <p:cNvPr id="14" name="Picture 13" descr="A picture containing text&#10;&#10;Description automatically generated">
            <a:extLst>
              <a:ext uri="{FF2B5EF4-FFF2-40B4-BE49-F238E27FC236}">
                <a16:creationId xmlns:a16="http://schemas.microsoft.com/office/drawing/2014/main" id="{93BBE8F8-C2E6-B14D-94C3-0123A184A925}"/>
              </a:ext>
            </a:extLst>
          </p:cNvPr>
          <p:cNvPicPr>
            <a:picLocks noChangeAspect="1"/>
          </p:cNvPicPr>
          <p:nvPr/>
        </p:nvPicPr>
        <p:blipFill rotWithShape="1">
          <a:blip r:embed="rId3"/>
          <a:srcRect l="9525" t="38318" r="8144" b="38122"/>
          <a:stretch/>
        </p:blipFill>
        <p:spPr>
          <a:xfrm>
            <a:off x="296896" y="3006872"/>
            <a:ext cx="11598207" cy="3318984"/>
          </a:xfrm>
          <a:prstGeom prst="rect">
            <a:avLst/>
          </a:prstGeom>
          <a:solidFill>
            <a:schemeClr val="tx1"/>
          </a:solid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10" name="Google Shape;110;p22"/>
          <p:cNvSpPr txBox="1">
            <a:spLocks noGrp="1"/>
          </p:cNvSpPr>
          <p:nvPr>
            <p:ph type="body" idx="1"/>
          </p:nvPr>
        </p:nvSpPr>
        <p:spPr>
          <a:xfrm>
            <a:off x="776056" y="698161"/>
            <a:ext cx="10515600" cy="1947385"/>
          </a:xfrm>
          <a:prstGeom prst="rect">
            <a:avLst/>
          </a:prstGeom>
        </p:spPr>
        <p:txBody>
          <a:bodyPr spcFirstLastPara="1" wrap="square" lIns="91425" tIns="45700" rIns="91425" bIns="45700" anchor="t" anchorCtr="0">
            <a:normAutofit lnSpcReduction="10000"/>
          </a:bodyPr>
          <a:lstStyle/>
          <a:p>
            <a:pPr marL="342900">
              <a:lnSpc>
                <a:spcPct val="100000"/>
              </a:lnSpc>
              <a:spcAft>
                <a:spcPts val="1600"/>
              </a:spcAft>
              <a:buClr>
                <a:schemeClr val="tx1"/>
              </a:buClr>
            </a:pPr>
            <a:r>
              <a:rPr lang="en-US" sz="2000" dirty="0">
                <a:solidFill>
                  <a:schemeClr val="tx1"/>
                </a:solidFill>
                <a:latin typeface="Consolas" panose="020B0609020204030204" pitchFamily="49" charset="0"/>
                <a:cs typeface="Consolas" panose="020B0609020204030204" pitchFamily="49" charset="0"/>
              </a:rPr>
              <a:t>Noise Reduction</a:t>
            </a:r>
          </a:p>
          <a:p>
            <a:pPr marL="342900">
              <a:lnSpc>
                <a:spcPct val="100000"/>
              </a:lnSpc>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Noise in our image will impact our edge detection.</a:t>
            </a:r>
          </a:p>
          <a:p>
            <a:pPr marL="342900">
              <a:lnSpc>
                <a:spcPct val="100000"/>
              </a:lnSpc>
              <a:spcAft>
                <a:spcPts val="1600"/>
              </a:spcAft>
              <a:buClr>
                <a:schemeClr val="tx1"/>
              </a:buClr>
            </a:pPr>
            <a:r>
              <a:rPr lang="en-US" sz="2000" dirty="0">
                <a:solidFill>
                  <a:schemeClr val="tx1"/>
                </a:solidFill>
                <a:latin typeface="Consolas" panose="020B0609020204030204" pitchFamily="49" charset="0"/>
                <a:cs typeface="Consolas" panose="020B0609020204030204" pitchFamily="49" charset="0"/>
              </a:rPr>
              <a:t>Gaussian Blur: cv2.GaussianBlur(gray, (5, 5), 0), kernel size=5</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text, silhouette&#10;&#10;Description automatically generated">
            <a:extLst>
              <a:ext uri="{FF2B5EF4-FFF2-40B4-BE49-F238E27FC236}">
                <a16:creationId xmlns:a16="http://schemas.microsoft.com/office/drawing/2014/main" id="{3C8C4419-3F8E-B848-A01B-190E4EA48A4B}"/>
              </a:ext>
            </a:extLst>
          </p:cNvPr>
          <p:cNvPicPr>
            <a:picLocks noChangeAspect="1"/>
          </p:cNvPicPr>
          <p:nvPr/>
        </p:nvPicPr>
        <p:blipFill rotWithShape="1">
          <a:blip r:embed="rId3"/>
          <a:srcRect l="10043" t="37928" r="8144" b="37606"/>
          <a:stretch/>
        </p:blipFill>
        <p:spPr>
          <a:xfrm>
            <a:off x="266164" y="2936806"/>
            <a:ext cx="11659671" cy="3486830"/>
          </a:xfrm>
          <a:prstGeom prst="rect">
            <a:avLst/>
          </a:prstGeom>
          <a:solidFill>
            <a:schemeClr val="tx1"/>
          </a:solid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1" y="65775"/>
            <a:ext cx="8744506"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image preprocessing (Yellow Lane Lines)</a:t>
            </a:r>
            <a:endParaRPr sz="3100" u="sng" dirty="0">
              <a:latin typeface="Consolas"/>
              <a:ea typeface="Consolas"/>
              <a:cs typeface="Consolas"/>
              <a:sym typeface="Consolas"/>
            </a:endParaRPr>
          </a:p>
        </p:txBody>
      </p:sp>
      <p:sp>
        <p:nvSpPr>
          <p:cNvPr id="116" name="Google Shape;116;p23"/>
          <p:cNvSpPr txBox="1">
            <a:spLocks noGrp="1"/>
          </p:cNvSpPr>
          <p:nvPr>
            <p:ph type="body" idx="1"/>
          </p:nvPr>
        </p:nvSpPr>
        <p:spPr>
          <a:xfrm>
            <a:off x="838200" y="715916"/>
            <a:ext cx="10515600" cy="562468"/>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hsv</a:t>
            </a:r>
            <a:r>
              <a:rPr lang="en-IN" sz="2000" dirty="0">
                <a:solidFill>
                  <a:schemeClr val="tx1"/>
                </a:solidFill>
                <a:latin typeface="Consolas" panose="020B0609020204030204" pitchFamily="49" charset="0"/>
                <a:cs typeface="Consolas" panose="020B0609020204030204" pitchFamily="49" charset="0"/>
              </a:rPr>
              <a:t> = cv2.cvtColor(img, cv2.COLOR_BGR2HSV)</a:t>
            </a:r>
          </a:p>
        </p:txBody>
      </p:sp>
      <p:pic>
        <p:nvPicPr>
          <p:cNvPr id="3" name="Picture 2" descr="A highway with cars on it&#10;&#10;Description automatically generated with medium confidence">
            <a:extLst>
              <a:ext uri="{FF2B5EF4-FFF2-40B4-BE49-F238E27FC236}">
                <a16:creationId xmlns:a16="http://schemas.microsoft.com/office/drawing/2014/main" id="{F43C62B8-5980-BB4F-BC6E-D5BC508D6E0A}"/>
              </a:ext>
            </a:extLst>
          </p:cNvPr>
          <p:cNvPicPr>
            <a:picLocks noChangeAspect="1"/>
          </p:cNvPicPr>
          <p:nvPr/>
        </p:nvPicPr>
        <p:blipFill>
          <a:blip r:embed="rId3"/>
          <a:stretch>
            <a:fillRect/>
          </a:stretch>
        </p:blipFill>
        <p:spPr>
          <a:xfrm>
            <a:off x="535619" y="2486858"/>
            <a:ext cx="5790212" cy="3256994"/>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666EA494-9A14-D54B-A16B-C5B7D2B72B9F}"/>
              </a:ext>
            </a:extLst>
          </p:cNvPr>
          <p:cNvPicPr>
            <a:picLocks noChangeAspect="1"/>
          </p:cNvPicPr>
          <p:nvPr/>
        </p:nvPicPr>
        <p:blipFill rotWithShape="1">
          <a:blip r:embed="rId4"/>
          <a:srcRect l="10173" t="37541" r="51122" b="38511"/>
          <a:stretch/>
        </p:blipFill>
        <p:spPr>
          <a:xfrm>
            <a:off x="6694214" y="2486858"/>
            <a:ext cx="5264007" cy="3256994"/>
          </a:xfrm>
          <a:prstGeom prst="rect">
            <a:avLst/>
          </a:prstGeom>
          <a:solidFill>
            <a:schemeClr val="tx1"/>
          </a:solid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200" y="715916"/>
            <a:ext cx="10515600" cy="731144"/>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mask_yellow</a:t>
            </a:r>
            <a:r>
              <a:rPr lang="en-IN" sz="2000" dirty="0">
                <a:solidFill>
                  <a:schemeClr val="tx1"/>
                </a:solidFill>
                <a:latin typeface="Consolas" panose="020B0609020204030204" pitchFamily="49" charset="0"/>
                <a:cs typeface="Consolas" panose="020B0609020204030204" pitchFamily="49" charset="0"/>
              </a:rPr>
              <a:t> = cv2.inRange(</a:t>
            </a:r>
            <a:r>
              <a:rPr lang="en-IN" sz="2000" dirty="0" err="1">
                <a:solidFill>
                  <a:schemeClr val="tx1"/>
                </a:solidFill>
                <a:latin typeface="Consolas" panose="020B0609020204030204" pitchFamily="49" charset="0"/>
                <a:cs typeface="Consolas" panose="020B0609020204030204" pitchFamily="49" charset="0"/>
              </a:rPr>
              <a:t>hsv</a:t>
            </a:r>
            <a:r>
              <a:rPr lang="en-IN" sz="2000" dirty="0">
                <a:solidFill>
                  <a:schemeClr val="tx1"/>
                </a:solidFill>
                <a:latin typeface="Consolas" panose="020B0609020204030204" pitchFamily="49" charset="0"/>
                <a:cs typeface="Consolas" panose="020B0609020204030204" pitchFamily="49" charset="0"/>
              </a:rPr>
              <a:t>, (15,60,20), (25, 255, 255))</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screenshot of a computer&#10;&#10;Description automatically generated with medium confidence">
            <a:extLst>
              <a:ext uri="{FF2B5EF4-FFF2-40B4-BE49-F238E27FC236}">
                <a16:creationId xmlns:a16="http://schemas.microsoft.com/office/drawing/2014/main" id="{BED1A740-8F4E-394F-9715-B8B5F46DCA21}"/>
              </a:ext>
            </a:extLst>
          </p:cNvPr>
          <p:cNvPicPr>
            <a:picLocks noChangeAspect="1"/>
          </p:cNvPicPr>
          <p:nvPr/>
        </p:nvPicPr>
        <p:blipFill rotWithShape="1">
          <a:blip r:embed="rId3"/>
          <a:srcRect l="10172" t="38187" r="8014" b="38252"/>
          <a:stretch/>
        </p:blipFill>
        <p:spPr>
          <a:xfrm>
            <a:off x="281843" y="2618912"/>
            <a:ext cx="11622138" cy="3346882"/>
          </a:xfrm>
          <a:prstGeom prst="rect">
            <a:avLst/>
          </a:prstGeom>
          <a:solidFill>
            <a:schemeClr val="tx1"/>
          </a:solid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200" y="715916"/>
            <a:ext cx="10515600" cy="731144"/>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mask_white</a:t>
            </a:r>
            <a:r>
              <a:rPr lang="en-IN" sz="2000" dirty="0">
                <a:solidFill>
                  <a:schemeClr val="tx1"/>
                </a:solidFill>
                <a:latin typeface="Consolas" panose="020B0609020204030204" pitchFamily="49" charset="0"/>
                <a:cs typeface="Consolas" panose="020B0609020204030204" pitchFamily="49" charset="0"/>
              </a:rPr>
              <a:t> = cv2.inRange(img, (200,200,200), (255, 255, 255))</a:t>
            </a:r>
            <a:endParaRPr sz="2000" dirty="0">
              <a:solidFill>
                <a:schemeClr val="tx1"/>
              </a:solidFill>
              <a:latin typeface="Consolas" panose="020B0609020204030204" pitchFamily="49" charset="0"/>
              <a:cs typeface="Consolas" panose="020B0609020204030204" pitchFamily="49" charset="0"/>
            </a:endParaRPr>
          </a:p>
        </p:txBody>
      </p:sp>
      <p:pic>
        <p:nvPicPr>
          <p:cNvPr id="4" name="Picture 3" descr="A picture containing outdoor object&#10;&#10;Description automatically generated">
            <a:extLst>
              <a:ext uri="{FF2B5EF4-FFF2-40B4-BE49-F238E27FC236}">
                <a16:creationId xmlns:a16="http://schemas.microsoft.com/office/drawing/2014/main" id="{CC646980-C091-9744-9BA9-836F4803696E}"/>
              </a:ext>
            </a:extLst>
          </p:cNvPr>
          <p:cNvPicPr>
            <a:picLocks noChangeAspect="1"/>
          </p:cNvPicPr>
          <p:nvPr/>
        </p:nvPicPr>
        <p:blipFill rotWithShape="1">
          <a:blip r:embed="rId3"/>
          <a:srcRect l="9525" t="38187" r="8533" b="38641"/>
          <a:stretch/>
        </p:blipFill>
        <p:spPr>
          <a:xfrm>
            <a:off x="118046" y="2618912"/>
            <a:ext cx="11898404" cy="3364638"/>
          </a:xfrm>
          <a:prstGeom prst="rect">
            <a:avLst/>
          </a:prstGeom>
          <a:solidFill>
            <a:schemeClr val="tx1"/>
          </a:solidFill>
        </p:spPr>
      </p:pic>
    </p:spTree>
    <p:extLst>
      <p:ext uri="{BB962C8B-B14F-4D97-AF65-F5344CB8AC3E}">
        <p14:creationId xmlns:p14="http://schemas.microsoft.com/office/powerpoint/2010/main" val="136519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200" y="715916"/>
            <a:ext cx="10515600" cy="731144"/>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color_mask</a:t>
            </a:r>
            <a:r>
              <a:rPr lang="en-IN" sz="2000" dirty="0">
                <a:solidFill>
                  <a:schemeClr val="tx1"/>
                </a:solidFill>
                <a:latin typeface="Consolas" panose="020B0609020204030204" pitchFamily="49" charset="0"/>
                <a:cs typeface="Consolas" panose="020B0609020204030204" pitchFamily="49" charset="0"/>
              </a:rPr>
              <a:t> = cv2.bitwise_or(</a:t>
            </a:r>
            <a:r>
              <a:rPr lang="en-IN" sz="2000" dirty="0" err="1">
                <a:solidFill>
                  <a:schemeClr val="tx1"/>
                </a:solidFill>
                <a:latin typeface="Consolas" panose="020B0609020204030204" pitchFamily="49" charset="0"/>
                <a:cs typeface="Consolas" panose="020B0609020204030204" pitchFamily="49" charset="0"/>
              </a:rPr>
              <a:t>mask_white</a:t>
            </a:r>
            <a:r>
              <a:rPr lang="en-IN" sz="2000" dirty="0">
                <a:solidFill>
                  <a:schemeClr val="tx1"/>
                </a:solidFill>
                <a:latin typeface="Consolas" panose="020B0609020204030204" pitchFamily="49" charset="0"/>
                <a:cs typeface="Consolas" panose="020B0609020204030204" pitchFamily="49" charset="0"/>
              </a:rPr>
              <a:t>, </a:t>
            </a:r>
            <a:r>
              <a:rPr lang="en-IN" sz="2000" dirty="0" err="1">
                <a:solidFill>
                  <a:schemeClr val="tx1"/>
                </a:solidFill>
                <a:latin typeface="Consolas" panose="020B0609020204030204" pitchFamily="49" charset="0"/>
                <a:cs typeface="Consolas" panose="020B0609020204030204" pitchFamily="49" charset="0"/>
              </a:rPr>
              <a:t>mask_yellow</a:t>
            </a:r>
            <a:r>
              <a:rPr lang="en-IN" sz="2000" dirty="0">
                <a:solidFill>
                  <a:schemeClr val="tx1"/>
                </a:solidFill>
                <a:latin typeface="Consolas" panose="020B0609020204030204" pitchFamily="49" charset="0"/>
                <a:cs typeface="Consolas" panose="020B0609020204030204" pitchFamily="49" charset="0"/>
              </a:rPr>
              <a:t>)</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chart&#10;&#10;Description automatically generated">
            <a:extLst>
              <a:ext uri="{FF2B5EF4-FFF2-40B4-BE49-F238E27FC236}">
                <a16:creationId xmlns:a16="http://schemas.microsoft.com/office/drawing/2014/main" id="{D6E4C3C3-394C-DD4F-B7B3-F257E07C67AA}"/>
              </a:ext>
            </a:extLst>
          </p:cNvPr>
          <p:cNvPicPr>
            <a:picLocks noChangeAspect="1"/>
          </p:cNvPicPr>
          <p:nvPr/>
        </p:nvPicPr>
        <p:blipFill rotWithShape="1">
          <a:blip r:embed="rId3"/>
          <a:srcRect l="4399"/>
          <a:stretch/>
        </p:blipFill>
        <p:spPr>
          <a:xfrm>
            <a:off x="2405848" y="1836784"/>
            <a:ext cx="7066255" cy="4305300"/>
          </a:xfrm>
          <a:prstGeom prst="rect">
            <a:avLst/>
          </a:prstGeom>
        </p:spPr>
      </p:pic>
    </p:spTree>
    <p:extLst>
      <p:ext uri="{BB962C8B-B14F-4D97-AF65-F5344CB8AC3E}">
        <p14:creationId xmlns:p14="http://schemas.microsoft.com/office/powerpoint/2010/main" val="268371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200" y="715916"/>
            <a:ext cx="10515600" cy="731144"/>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blur = cv2.GaussianBlur(</a:t>
            </a:r>
            <a:r>
              <a:rPr lang="en-IN" sz="2000" dirty="0" err="1">
                <a:solidFill>
                  <a:schemeClr val="tx1"/>
                </a:solidFill>
                <a:latin typeface="Consolas" panose="020B0609020204030204" pitchFamily="49" charset="0"/>
                <a:cs typeface="Consolas" panose="020B0609020204030204" pitchFamily="49" charset="0"/>
              </a:rPr>
              <a:t>color_mask</a:t>
            </a:r>
            <a:r>
              <a:rPr lang="en-IN" sz="2000" dirty="0">
                <a:solidFill>
                  <a:schemeClr val="tx1"/>
                </a:solidFill>
                <a:latin typeface="Consolas" panose="020B0609020204030204" pitchFamily="49" charset="0"/>
                <a:cs typeface="Consolas" panose="020B0609020204030204" pitchFamily="49" charset="0"/>
              </a:rPr>
              <a:t>, (5,5), 0)</a:t>
            </a:r>
            <a:endParaRPr sz="2000" dirty="0">
              <a:solidFill>
                <a:schemeClr val="tx1"/>
              </a:solidFill>
              <a:latin typeface="Consolas" panose="020B0609020204030204" pitchFamily="49" charset="0"/>
              <a:cs typeface="Consolas" panose="020B0609020204030204" pitchFamily="49" charset="0"/>
            </a:endParaRPr>
          </a:p>
        </p:txBody>
      </p:sp>
      <p:pic>
        <p:nvPicPr>
          <p:cNvPr id="4" name="Picture 3" descr="A picture containing outdoor object&#10;&#10;Description automatically generated">
            <a:extLst>
              <a:ext uri="{FF2B5EF4-FFF2-40B4-BE49-F238E27FC236}">
                <a16:creationId xmlns:a16="http://schemas.microsoft.com/office/drawing/2014/main" id="{ADFA483F-9B26-F64C-A353-AD5AC377114B}"/>
              </a:ext>
            </a:extLst>
          </p:cNvPr>
          <p:cNvPicPr>
            <a:picLocks noChangeAspect="1"/>
          </p:cNvPicPr>
          <p:nvPr/>
        </p:nvPicPr>
        <p:blipFill rotWithShape="1">
          <a:blip r:embed="rId3"/>
          <a:srcRect l="8878" t="38503" r="7497" b="37708"/>
          <a:stretch/>
        </p:blipFill>
        <p:spPr>
          <a:xfrm>
            <a:off x="93264" y="2681055"/>
            <a:ext cx="11942616" cy="3364638"/>
          </a:xfrm>
          <a:prstGeom prst="rect">
            <a:avLst/>
          </a:prstGeom>
          <a:solidFill>
            <a:schemeClr val="tx1"/>
          </a:solidFill>
        </p:spPr>
      </p:pic>
    </p:spTree>
    <p:extLst>
      <p:ext uri="{BB962C8B-B14F-4D97-AF65-F5344CB8AC3E}">
        <p14:creationId xmlns:p14="http://schemas.microsoft.com/office/powerpoint/2010/main" val="68987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edge detection</a:t>
            </a:r>
            <a:endParaRPr sz="3100" u="sng">
              <a:latin typeface="Consolas"/>
              <a:ea typeface="Consolas"/>
              <a:cs typeface="Consolas"/>
              <a:sym typeface="Consolas"/>
            </a:endParaRPr>
          </a:p>
        </p:txBody>
      </p:sp>
      <p:sp>
        <p:nvSpPr>
          <p:cNvPr id="128" name="Google Shape;128;p25"/>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edge detection</a:t>
            </a:r>
            <a:endParaRPr sz="3100" u="sng">
              <a:latin typeface="Consolas"/>
              <a:ea typeface="Consolas"/>
              <a:cs typeface="Consolas"/>
              <a:sym typeface="Consolas"/>
            </a:endParaRPr>
          </a:p>
        </p:txBody>
      </p:sp>
      <p:sp>
        <p:nvSpPr>
          <p:cNvPr id="134" name="Google Shape;134;p26"/>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Region of Interest</a:t>
            </a:r>
            <a:endParaRPr sz="3100" u="sng">
              <a:latin typeface="Consolas"/>
              <a:ea typeface="Consolas"/>
              <a:cs typeface="Consolas"/>
              <a:sym typeface="Consolas"/>
            </a:endParaRPr>
          </a:p>
        </p:txBody>
      </p:sp>
      <p:sp>
        <p:nvSpPr>
          <p:cNvPr id="140" name="Google Shape;140;p27"/>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68" name="Google Shape;68;p15"/>
          <p:cNvSpPr txBox="1">
            <a:spLocks noGrp="1"/>
          </p:cNvSpPr>
          <p:nvPr>
            <p:ph type="body" idx="1"/>
          </p:nvPr>
        </p:nvSpPr>
        <p:spPr>
          <a:xfrm>
            <a:off x="838200" y="1488273"/>
            <a:ext cx="10515600" cy="4351200"/>
          </a:xfrm>
          <a:prstGeom prst="rect">
            <a:avLst/>
          </a:prstGeom>
        </p:spPr>
        <p:txBody>
          <a:bodyPr spcFirstLastPara="1" wrap="square" lIns="91425" tIns="45700" rIns="91425" bIns="45700" anchor="t" anchorCtr="0">
            <a:normAutofit/>
          </a:bodyPr>
          <a:lstStyle/>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 this Project we are building one of the components of the autonomous driving system (ADS) that is lane line detection on the road.</a:t>
            </a:r>
          </a:p>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Lane lines are designed for humans to follow while driving. In the same way, an autonomous driving system uses lane lines to steer the vehicle accordingly and follow the road track in the correct orientation.</a:t>
            </a:r>
          </a:p>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sym typeface="Arial"/>
              </a:rPr>
              <a:t>Lane Line detection includes localization of the r</a:t>
            </a:r>
            <a:r>
              <a:rPr lang="en-IN" sz="2000" dirty="0">
                <a:solidFill>
                  <a:schemeClr val="tx1"/>
                </a:solidFill>
                <a:latin typeface="Consolas" panose="020B0609020204030204" pitchFamily="49" charset="0"/>
                <a:cs typeface="Consolas" panose="020B0609020204030204" pitchFamily="49" charset="0"/>
              </a:rPr>
              <a:t>oad, the determination of the relative position between vehicle and road, and the analysis of the vehicles heading direction.</a:t>
            </a:r>
            <a:endParaRPr sz="2000" dirty="0">
              <a:solidFill>
                <a:schemeClr val="tx1"/>
              </a:solidFill>
              <a:latin typeface="Consolas" panose="020B0609020204030204" pitchFamily="49" charset="0"/>
              <a:cs typeface="Consolas" panose="020B0609020204030204" pitchFamily="49"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Hough Transform</a:t>
            </a:r>
            <a:endParaRPr sz="3100" u="sng">
              <a:latin typeface="Consolas"/>
              <a:ea typeface="Consolas"/>
              <a:cs typeface="Consolas"/>
              <a:sym typeface="Consolas"/>
            </a:endParaRPr>
          </a:p>
        </p:txBody>
      </p:sp>
      <p:sp>
        <p:nvSpPr>
          <p:cNvPr id="146" name="Google Shape;146;p28"/>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Result</a:t>
            </a:r>
            <a:endParaRPr sz="3100" u="sng">
              <a:latin typeface="Consolas"/>
              <a:ea typeface="Consolas"/>
              <a:cs typeface="Consolas"/>
              <a:sym typeface="Consolas"/>
            </a:endParaRPr>
          </a:p>
        </p:txBody>
      </p:sp>
      <p:sp>
        <p:nvSpPr>
          <p:cNvPr id="152" name="Google Shape;152;p29"/>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End</a:t>
            </a:r>
            <a:endParaRPr sz="3100" u="sng">
              <a:latin typeface="Consolas"/>
              <a:ea typeface="Consolas"/>
              <a:cs typeface="Consolas"/>
              <a:sym typeface="Consolas"/>
            </a:endParaRPr>
          </a:p>
        </p:txBody>
      </p:sp>
      <p:sp>
        <p:nvSpPr>
          <p:cNvPr id="158" name="Google Shape;158;p3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74" name="Google Shape;74;p16"/>
          <p:cNvSpPr txBox="1">
            <a:spLocks noGrp="1"/>
          </p:cNvSpPr>
          <p:nvPr>
            <p:ph type="body" idx="1"/>
          </p:nvPr>
        </p:nvSpPr>
        <p:spPr>
          <a:xfrm>
            <a:off x="838200" y="1594806"/>
            <a:ext cx="10515600" cy="4351200"/>
          </a:xfrm>
          <a:prstGeom prst="rect">
            <a:avLst/>
          </a:prstGeom>
          <a:solidFill>
            <a:srgbClr val="000000"/>
          </a:solidFill>
          <a:ln>
            <a:noFill/>
          </a:ln>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highlight>
                  <a:srgbClr val="000000"/>
                </a:highlight>
                <a:latin typeface="Consolas" panose="020B0609020204030204" pitchFamily="49" charset="0"/>
                <a:cs typeface="Consolas" panose="020B0609020204030204" pitchFamily="49" charset="0"/>
              </a:rPr>
              <a:t>Safety is the main objective of all the road lane detection systems due to the reason is that most of the vehicle road accident happens because of the driver miss leading of the vehicle path.</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India, ranks 1st in the number of road accident deaths across the 199 countries reported in the World Road Statistics, 2018 followed by China and US. As per the WHO Global Report on Road Safety 2018, India accounts for almost 11% of the accident related deaths in the World. </a:t>
            </a:r>
          </a:p>
          <a:p>
            <a:pPr marL="342900">
              <a:spcAft>
                <a:spcPts val="1600"/>
              </a:spcAft>
            </a:pPr>
            <a:endParaRPr lang="en-IN" sz="2000" dirty="0">
              <a:solidFill>
                <a:schemeClr val="tx1"/>
              </a:solidFill>
              <a:highlight>
                <a:srgbClr val="000000"/>
              </a:highlight>
              <a:latin typeface="Consolas" panose="020B0609020204030204" pitchFamily="49" charset="0"/>
              <a:cs typeface="Consolas" panose="020B0609020204030204" pitchFamily="49" charset="0"/>
            </a:endParaRPr>
          </a:p>
          <a:p>
            <a:pPr marL="342900">
              <a:spcAft>
                <a:spcPts val="1600"/>
              </a:spcAft>
              <a:buClr>
                <a:schemeClr val="tx1"/>
              </a:buClr>
            </a:pPr>
            <a:endParaRPr lang="en-IN" sz="2000" dirty="0">
              <a:solidFill>
                <a:schemeClr val="tx1"/>
              </a:solidFill>
              <a:highlight>
                <a:srgbClr val="000000"/>
              </a:highlight>
              <a:latin typeface="Consolas" panose="020B0609020204030204" pitchFamily="49" charset="0"/>
              <a:cs typeface="Consolas" panose="020B0609020204030204" pitchFamily="49" charset="0"/>
            </a:endParaRPr>
          </a:p>
          <a:p>
            <a:pPr marL="342900">
              <a:spcAft>
                <a:spcPts val="1600"/>
              </a:spcAft>
            </a:pPr>
            <a:endParaRPr lang="en-IN" sz="2000" dirty="0">
              <a:solidFill>
                <a:schemeClr val="tx1"/>
              </a:solidFill>
              <a:highlight>
                <a:srgbClr val="202124"/>
              </a:highlight>
              <a:latin typeface="Consolas" panose="020B0609020204030204" pitchFamily="49" charset="0"/>
              <a:cs typeface="Consolas" panose="020B0609020204030204" pitchFamily="49" charset="0"/>
            </a:endParaRPr>
          </a:p>
          <a:p>
            <a:pPr marL="342900">
              <a:spcAft>
                <a:spcPts val="1600"/>
              </a:spcAft>
            </a:pPr>
            <a:endParaRPr lang="en-IN" sz="2000" dirty="0">
              <a:solidFill>
                <a:schemeClr val="tx1"/>
              </a:solidFill>
              <a:highlight>
                <a:srgbClr val="202124"/>
              </a:highlight>
              <a:latin typeface="Consolas" panose="020B0609020204030204" pitchFamily="49" charset="0"/>
              <a:cs typeface="Consolas" panose="020B0609020204030204" pitchFamily="49" charset="0"/>
            </a:endParaRPr>
          </a:p>
          <a:p>
            <a:pPr marL="342900">
              <a:spcAft>
                <a:spcPts val="1600"/>
              </a:spcAft>
            </a:pPr>
            <a:endParaRPr dirty="0">
              <a:solidFill>
                <a:srgbClr val="F9FBFF"/>
              </a:solidFill>
              <a:highlight>
                <a:srgbClr val="202124"/>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74" name="Google Shape;74;p16"/>
          <p:cNvSpPr txBox="1">
            <a:spLocks noGrp="1"/>
          </p:cNvSpPr>
          <p:nvPr>
            <p:ph type="body" idx="1"/>
          </p:nvPr>
        </p:nvSpPr>
        <p:spPr>
          <a:xfrm>
            <a:off x="838200" y="1541539"/>
            <a:ext cx="10515600" cy="4351200"/>
          </a:xfrm>
          <a:prstGeom prst="rect">
            <a:avLst/>
          </a:prstGeom>
          <a:solidFill>
            <a:srgbClr val="000000"/>
          </a:solidFill>
          <a:ln>
            <a:noFill/>
          </a:ln>
        </p:spPr>
        <p:txBody>
          <a:bodyPr spcFirstLastPara="1" wrap="square" lIns="91425" tIns="45700" rIns="91425" bIns="45700" anchor="t" anchorCtr="0">
            <a:normAutofit/>
          </a:bodyPr>
          <a:lstStyle/>
          <a:p>
            <a:pPr marL="342900">
              <a:spcAft>
                <a:spcPts val="1600"/>
              </a:spcAft>
              <a:buClr>
                <a:schemeClr val="tx1"/>
              </a:buClr>
            </a:pPr>
            <a:r>
              <a:rPr lang="en-US" sz="2000" dirty="0">
                <a:solidFill>
                  <a:schemeClr val="tx1"/>
                </a:solidFill>
                <a:highlight>
                  <a:srgbClr val="000000"/>
                </a:highlight>
                <a:latin typeface="Consolas" panose="020B0609020204030204" pitchFamily="49" charset="0"/>
                <a:cs typeface="Consolas" panose="020B0609020204030204" pitchFamily="49" charset="0"/>
              </a:rPr>
              <a:t>Our main intend behind this project, was to build a system which alerts (BEEP Sound) the driver, when he is not in lane.</a:t>
            </a:r>
          </a:p>
          <a:p>
            <a:pPr marL="342900">
              <a:spcAft>
                <a:spcPts val="1600"/>
              </a:spcAft>
              <a:buClr>
                <a:schemeClr val="tx1"/>
              </a:buClr>
            </a:pPr>
            <a:r>
              <a:rPr lang="en-IN" sz="2000" dirty="0">
                <a:solidFill>
                  <a:schemeClr val="tx1"/>
                </a:solidFill>
                <a:highlight>
                  <a:srgbClr val="000000"/>
                </a:highlight>
                <a:latin typeface="Consolas" panose="020B0609020204030204" pitchFamily="49" charset="0"/>
                <a:cs typeface="Consolas" panose="020B0609020204030204" pitchFamily="49" charset="0"/>
              </a:rPr>
              <a:t>Therefore, this system will provide a means of warning to the driver in case of any  danger and has the potential to save a considerable number of lives. </a:t>
            </a:r>
          </a:p>
          <a:p>
            <a:pPr marL="0" indent="0">
              <a:spcAft>
                <a:spcPts val="1600"/>
              </a:spcAft>
              <a:buClr>
                <a:schemeClr val="tx1"/>
              </a:buClr>
              <a:buNone/>
            </a:pPr>
            <a:endParaRPr lang="en-US" sz="2000" dirty="0">
              <a:solidFill>
                <a:schemeClr val="tx1"/>
              </a:solidFill>
              <a:highlight>
                <a:srgbClr val="00000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613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Environmental variables</a:t>
            </a:r>
            <a:endParaRPr sz="3100" u="sng" dirty="0">
              <a:latin typeface="Consolas"/>
              <a:ea typeface="Consolas"/>
              <a:cs typeface="Consolas"/>
              <a:sym typeface="Consolas"/>
            </a:endParaRPr>
          </a:p>
        </p:txBody>
      </p:sp>
      <p:sp>
        <p:nvSpPr>
          <p:cNvPr id="86" name="Google Shape;86;p18"/>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ideas/methods</a:t>
            </a:r>
            <a:endParaRPr sz="3100" u="sng">
              <a:latin typeface="Consolas"/>
              <a:ea typeface="Consolas"/>
              <a:cs typeface="Consolas"/>
              <a:sym typeface="Consolas"/>
            </a:endParaRPr>
          </a:p>
        </p:txBody>
      </p:sp>
      <p:sp>
        <p:nvSpPr>
          <p:cNvPr id="92" name="Google Shape;92;p19"/>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Hough Transform Method</a:t>
            </a:r>
            <a:endParaRPr sz="3100" u="sng">
              <a:latin typeface="Consolas"/>
              <a:ea typeface="Consolas"/>
              <a:cs typeface="Consolas"/>
              <a:sym typeface="Consolas"/>
            </a:endParaRPr>
          </a:p>
        </p:txBody>
      </p:sp>
      <p:sp>
        <p:nvSpPr>
          <p:cNvPr id="98" name="Google Shape;98;p2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dirty="0">
              <a:solidFill>
                <a:schemeClr val="tx1"/>
              </a:solidFill>
              <a:latin typeface="Consolas" panose="020B0609020204030204" pitchFamily="49" charset="0"/>
              <a:cs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132688"/>
            <a:ext cx="7324078"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Hough Transform Method (Example)</a:t>
            </a:r>
            <a:endParaRPr sz="3100" u="sng" dirty="0">
              <a:latin typeface="Consolas"/>
              <a:ea typeface="Consolas"/>
              <a:cs typeface="Consolas"/>
              <a:sym typeface="Consolas"/>
            </a:endParaRPr>
          </a:p>
        </p:txBody>
      </p:sp>
      <p:sp>
        <p:nvSpPr>
          <p:cNvPr id="98" name="Google Shape;98;p2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9462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132688"/>
            <a:ext cx="7324078"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Dataset</a:t>
            </a:r>
            <a:endParaRPr sz="3100" u="sng" dirty="0">
              <a:latin typeface="Consolas"/>
              <a:ea typeface="Consolas"/>
              <a:cs typeface="Consolas"/>
              <a:sym typeface="Consolas"/>
            </a:endParaRPr>
          </a:p>
        </p:txBody>
      </p:sp>
      <p:sp>
        <p:nvSpPr>
          <p:cNvPr id="98" name="Google Shape;98;p20"/>
          <p:cNvSpPr txBox="1">
            <a:spLocks noGrp="1"/>
          </p:cNvSpPr>
          <p:nvPr>
            <p:ph type="body" idx="1"/>
          </p:nvPr>
        </p:nvSpPr>
        <p:spPr>
          <a:xfrm>
            <a:off x="838200" y="1142044"/>
            <a:ext cx="10515600" cy="1956262"/>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All the images in our dataset is 540x960 RGB images.</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For dash cam footage we are capturing each frame per second &amp; applying our algorithm pipeline to each image frame.</a:t>
            </a:r>
          </a:p>
          <a:p>
            <a:pPr marL="342900">
              <a:spcAft>
                <a:spcPts val="1600"/>
              </a:spcAft>
              <a:buClr>
                <a:schemeClr val="tx1"/>
              </a:buClr>
            </a:pP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endParaRPr sz="2000" dirty="0">
              <a:solidFill>
                <a:schemeClr val="tx1"/>
              </a:solidFill>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523F8069-C55F-F840-859B-80827558B77C}"/>
              </a:ext>
            </a:extLst>
          </p:cNvPr>
          <p:cNvPicPr>
            <a:picLocks noChangeAspect="1"/>
          </p:cNvPicPr>
          <p:nvPr/>
        </p:nvPicPr>
        <p:blipFill>
          <a:blip r:embed="rId3"/>
          <a:stretch>
            <a:fillRect/>
          </a:stretch>
        </p:blipFill>
        <p:spPr>
          <a:xfrm>
            <a:off x="745725" y="2999389"/>
            <a:ext cx="4829452" cy="2716567"/>
          </a:xfrm>
          <a:prstGeom prst="rect">
            <a:avLst/>
          </a:prstGeom>
        </p:spPr>
      </p:pic>
      <p:pic>
        <p:nvPicPr>
          <p:cNvPr id="5" name="Picture 4">
            <a:extLst>
              <a:ext uri="{FF2B5EF4-FFF2-40B4-BE49-F238E27FC236}">
                <a16:creationId xmlns:a16="http://schemas.microsoft.com/office/drawing/2014/main" id="{DA6B5824-C45E-C94A-8F68-E62402E0D4AD}"/>
              </a:ext>
            </a:extLst>
          </p:cNvPr>
          <p:cNvPicPr>
            <a:picLocks noChangeAspect="1"/>
          </p:cNvPicPr>
          <p:nvPr/>
        </p:nvPicPr>
        <p:blipFill>
          <a:blip r:embed="rId4"/>
          <a:stretch>
            <a:fillRect/>
          </a:stretch>
        </p:blipFill>
        <p:spPr>
          <a:xfrm>
            <a:off x="6616825" y="2999389"/>
            <a:ext cx="5288130" cy="2716566"/>
          </a:xfrm>
          <a:prstGeom prst="rect">
            <a:avLst/>
          </a:prstGeom>
        </p:spPr>
      </p:pic>
      <p:sp>
        <p:nvSpPr>
          <p:cNvPr id="6" name="TextBox 5">
            <a:extLst>
              <a:ext uri="{FF2B5EF4-FFF2-40B4-BE49-F238E27FC236}">
                <a16:creationId xmlns:a16="http://schemas.microsoft.com/office/drawing/2014/main" id="{8C1F7808-93B2-A84A-A46A-0CA804991E03}"/>
              </a:ext>
            </a:extLst>
          </p:cNvPr>
          <p:cNvSpPr txBox="1"/>
          <p:nvPr/>
        </p:nvSpPr>
        <p:spPr>
          <a:xfrm>
            <a:off x="1855433" y="5823751"/>
            <a:ext cx="2210862" cy="369332"/>
          </a:xfrm>
          <a:prstGeom prst="rect">
            <a:avLst/>
          </a:prstGeom>
          <a:noFill/>
        </p:spPr>
        <p:txBody>
          <a:bodyPr wrap="none" rtlCol="0">
            <a:spAutoFit/>
          </a:bodyPr>
          <a:lstStyle/>
          <a:p>
            <a:r>
              <a:rPr lang="en-US" sz="1800" u="sng" dirty="0">
                <a:solidFill>
                  <a:schemeClr val="tx1"/>
                </a:solidFill>
                <a:latin typeface="Consolas" panose="020B0609020204030204" pitchFamily="49" charset="0"/>
                <a:cs typeface="Consolas" panose="020B0609020204030204" pitchFamily="49" charset="0"/>
              </a:rPr>
              <a:t>White Lane Lines</a:t>
            </a:r>
          </a:p>
        </p:txBody>
      </p:sp>
      <p:sp>
        <p:nvSpPr>
          <p:cNvPr id="8" name="Rectangle 7">
            <a:extLst>
              <a:ext uri="{FF2B5EF4-FFF2-40B4-BE49-F238E27FC236}">
                <a16:creationId xmlns:a16="http://schemas.microsoft.com/office/drawing/2014/main" id="{984BD32B-D314-584A-B025-498397DE8DB3}"/>
              </a:ext>
            </a:extLst>
          </p:cNvPr>
          <p:cNvSpPr/>
          <p:nvPr/>
        </p:nvSpPr>
        <p:spPr>
          <a:xfrm rot="10800000" flipV="1">
            <a:off x="7975108" y="5823751"/>
            <a:ext cx="2361459" cy="369332"/>
          </a:xfrm>
          <a:prstGeom prst="rect">
            <a:avLst/>
          </a:prstGeom>
        </p:spPr>
        <p:txBody>
          <a:bodyPr wrap="square">
            <a:spAutoFit/>
          </a:bodyPr>
          <a:lstStyle/>
          <a:p>
            <a:r>
              <a:rPr lang="en-IN" sz="1800" u="sng" dirty="0">
                <a:solidFill>
                  <a:schemeClr val="tx1"/>
                </a:solidFill>
                <a:latin typeface="Consolas" panose="020B0609020204030204" pitchFamily="49" charset="0"/>
                <a:cs typeface="Consolas" panose="020B0609020204030204" pitchFamily="49" charset="0"/>
              </a:rPr>
              <a:t>Yellow Lane Lines</a:t>
            </a:r>
          </a:p>
        </p:txBody>
      </p:sp>
    </p:spTree>
    <p:extLst>
      <p:ext uri="{BB962C8B-B14F-4D97-AF65-F5344CB8AC3E}">
        <p14:creationId xmlns:p14="http://schemas.microsoft.com/office/powerpoint/2010/main" val="3531026681"/>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TotalTime>
  <Words>551</Words>
  <Application>Microsoft Macintosh PowerPoint</Application>
  <PresentationFormat>Widescreen</PresentationFormat>
  <Paragraphs>50</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Consolas</vt:lpstr>
      <vt:lpstr>Simple Dark</vt:lpstr>
      <vt:lpstr>Lane Line Detection for Autonomous Vehicles </vt:lpstr>
      <vt:lpstr>Introduction</vt:lpstr>
      <vt:lpstr>Introduction</vt:lpstr>
      <vt:lpstr>Introduction</vt:lpstr>
      <vt:lpstr>Environmental variables</vt:lpstr>
      <vt:lpstr>ideas/methods</vt:lpstr>
      <vt:lpstr>Hough Transform Method</vt:lpstr>
      <vt:lpstr>Hough Transform Method (Example)</vt:lpstr>
      <vt:lpstr>Dataset</vt:lpstr>
      <vt:lpstr>image preprocessing (White Lane Lines)</vt:lpstr>
      <vt:lpstr>image preprocessing</vt:lpstr>
      <vt:lpstr>image preprocessing (Yellow Lane Lines)</vt:lpstr>
      <vt:lpstr>image preprocessing</vt:lpstr>
      <vt:lpstr>image preprocessing</vt:lpstr>
      <vt:lpstr>image preprocessing</vt:lpstr>
      <vt:lpstr>image preprocessing</vt:lpstr>
      <vt:lpstr>edge detection</vt:lpstr>
      <vt:lpstr>edge detection</vt:lpstr>
      <vt:lpstr>Region of Interest</vt:lpstr>
      <vt:lpstr>Hough Transform</vt:lpstr>
      <vt:lpstr>Result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Lane Line Detection for Autonomous Vehicles </dc:title>
  <cp:lastModifiedBy>KARTHIKEYAN RATHORE</cp:lastModifiedBy>
  <cp:revision>14</cp:revision>
  <dcterms:modified xsi:type="dcterms:W3CDTF">2021-12-05T17:44:39Z</dcterms:modified>
</cp:coreProperties>
</file>