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7C77EF-BC5E-46F9-BE8D-6CAA36D4FF91}">
          <p14:sldIdLst>
            <p14:sldId id="256"/>
            <p14:sldId id="257"/>
            <p14:sldId id="260"/>
            <p14:sldId id="258"/>
            <p14:sldId id="259"/>
          </p14:sldIdLst>
        </p14:section>
        <p14:section name="Untitled Section" id="{B1F160D1-621D-455A-81A6-FFDF8BB43BB7}">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FEA693B-FB3F-4638-955F-2072164DC312}"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264231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EA693B-FB3F-4638-955F-2072164DC312}"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377479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EA693B-FB3F-4638-955F-2072164DC312}"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177449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EA693B-FB3F-4638-955F-2072164DC312}"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220870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EA693B-FB3F-4638-955F-2072164DC312}" type="datetimeFigureOut">
              <a:rPr lang="en-IN" smtClean="0"/>
              <a:t>18-02-2017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376927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FEA693B-FB3F-4638-955F-2072164DC312}" type="datetimeFigureOut">
              <a:rPr lang="en-IN" smtClean="0"/>
              <a:t>18-02-2017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305527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FEA693B-FB3F-4638-955F-2072164DC312}" type="datetimeFigureOut">
              <a:rPr lang="en-IN" smtClean="0"/>
              <a:t>18-02-2017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13709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FEA693B-FB3F-4638-955F-2072164DC312}" type="datetimeFigureOut">
              <a:rPr lang="en-IN" smtClean="0"/>
              <a:t>18-02-2017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253221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A693B-FB3F-4638-955F-2072164DC312}" type="datetimeFigureOut">
              <a:rPr lang="en-IN" smtClean="0"/>
              <a:t>18-02-2017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55647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EA693B-FB3F-4638-955F-2072164DC312}" type="datetimeFigureOut">
              <a:rPr lang="en-IN" smtClean="0"/>
              <a:t>18-02-2017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172901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EA693B-FB3F-4638-955F-2072164DC312}" type="datetimeFigureOut">
              <a:rPr lang="en-IN" smtClean="0"/>
              <a:t>18-02-2017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49A35-5C56-45F2-AA19-2F0CFB02FB79}" type="slidenum">
              <a:rPr lang="en-IN" smtClean="0"/>
              <a:t>‹#›</a:t>
            </a:fld>
            <a:endParaRPr lang="en-IN"/>
          </a:p>
        </p:txBody>
      </p:sp>
    </p:spTree>
    <p:extLst>
      <p:ext uri="{BB962C8B-B14F-4D97-AF65-F5344CB8AC3E}">
        <p14:creationId xmlns:p14="http://schemas.microsoft.com/office/powerpoint/2010/main" val="144079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A693B-FB3F-4638-955F-2072164DC312}" type="datetimeFigureOut">
              <a:rPr lang="en-IN" smtClean="0"/>
              <a:t>18-02-2017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49A35-5C56-45F2-AA19-2F0CFB02FB79}" type="slidenum">
              <a:rPr lang="en-IN" smtClean="0"/>
              <a:t>‹#›</a:t>
            </a:fld>
            <a:endParaRPr lang="en-IN"/>
          </a:p>
        </p:txBody>
      </p:sp>
    </p:spTree>
    <p:extLst>
      <p:ext uri="{BB962C8B-B14F-4D97-AF65-F5344CB8AC3E}">
        <p14:creationId xmlns:p14="http://schemas.microsoft.com/office/powerpoint/2010/main" val="39400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2806902" y="2047848"/>
            <a:ext cx="5722692" cy="3949167"/>
            <a:chOff x="3187815" y="1778464"/>
            <a:chExt cx="5722692" cy="3949167"/>
          </a:xfrm>
        </p:grpSpPr>
        <p:sp>
          <p:nvSpPr>
            <p:cNvPr id="6" name="Oval 5"/>
            <p:cNvSpPr/>
            <p:nvPr/>
          </p:nvSpPr>
          <p:spPr>
            <a:xfrm>
              <a:off x="3187817" y="3407330"/>
              <a:ext cx="687897" cy="654341"/>
            </a:xfrm>
            <a:prstGeom prst="ellipse">
              <a:avLst/>
            </a:prstGeom>
            <a:solidFill>
              <a:schemeClr val="accent6">
                <a:alpha val="50000"/>
              </a:schemeClr>
            </a:solidFill>
            <a:ln>
              <a:solidFill>
                <a:schemeClr val="tx1"/>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lnSpc>
                  <a:spcPct val="200000"/>
                </a:lnSpc>
              </a:pPr>
              <a:endParaRPr lang="en-IN" dirty="0"/>
            </a:p>
          </p:txBody>
        </p:sp>
        <p:sp>
          <p:nvSpPr>
            <p:cNvPr id="9" name="Oval 8"/>
            <p:cNvSpPr/>
            <p:nvPr/>
          </p:nvSpPr>
          <p:spPr>
            <a:xfrm>
              <a:off x="5938341" y="1778464"/>
              <a:ext cx="687897" cy="654341"/>
            </a:xfrm>
            <a:prstGeom prst="ellipse">
              <a:avLst/>
            </a:prstGeom>
            <a:solidFill>
              <a:schemeClr val="accent6">
                <a:alpha val="50000"/>
              </a:schemeClr>
            </a:solidFill>
            <a:ln>
              <a:solidFill>
                <a:schemeClr val="tx1"/>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lnSpc>
                  <a:spcPct val="200000"/>
                </a:lnSpc>
              </a:pPr>
              <a:endParaRPr lang="en-IN" dirty="0"/>
            </a:p>
          </p:txBody>
        </p:sp>
        <p:sp>
          <p:nvSpPr>
            <p:cNvPr id="10" name="Oval 9"/>
            <p:cNvSpPr/>
            <p:nvPr/>
          </p:nvSpPr>
          <p:spPr>
            <a:xfrm>
              <a:off x="5935210" y="3407330"/>
              <a:ext cx="687897" cy="654341"/>
            </a:xfrm>
            <a:prstGeom prst="ellipse">
              <a:avLst/>
            </a:prstGeom>
            <a:solidFill>
              <a:schemeClr val="accent6">
                <a:alpha val="50000"/>
              </a:schemeClr>
            </a:solidFill>
            <a:ln>
              <a:solidFill>
                <a:schemeClr val="tx1"/>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lnSpc>
                  <a:spcPct val="200000"/>
                </a:lnSpc>
              </a:pPr>
              <a:endParaRPr lang="en-IN" dirty="0"/>
            </a:p>
          </p:txBody>
        </p:sp>
        <p:sp>
          <p:nvSpPr>
            <p:cNvPr id="11" name="Oval 10"/>
            <p:cNvSpPr/>
            <p:nvPr/>
          </p:nvSpPr>
          <p:spPr>
            <a:xfrm>
              <a:off x="8222610" y="2568429"/>
              <a:ext cx="687897" cy="654341"/>
            </a:xfrm>
            <a:prstGeom prst="ellipse">
              <a:avLst/>
            </a:prstGeom>
            <a:solidFill>
              <a:schemeClr val="accent6">
                <a:alpha val="50000"/>
              </a:schemeClr>
            </a:solidFill>
            <a:ln>
              <a:solidFill>
                <a:schemeClr val="tx1"/>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lnSpc>
                  <a:spcPct val="200000"/>
                </a:lnSpc>
              </a:pPr>
              <a:endParaRPr lang="en-IN" dirty="0"/>
            </a:p>
          </p:txBody>
        </p:sp>
        <p:sp>
          <p:nvSpPr>
            <p:cNvPr id="12" name="Oval 11"/>
            <p:cNvSpPr/>
            <p:nvPr/>
          </p:nvSpPr>
          <p:spPr>
            <a:xfrm>
              <a:off x="3187816" y="1778464"/>
              <a:ext cx="687897" cy="654341"/>
            </a:xfrm>
            <a:prstGeom prst="ellipse">
              <a:avLst/>
            </a:prstGeom>
            <a:solidFill>
              <a:schemeClr val="accent6">
                <a:alpha val="50000"/>
              </a:schemeClr>
            </a:solidFill>
            <a:ln>
              <a:solidFill>
                <a:schemeClr val="tx1"/>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lnSpc>
                  <a:spcPct val="200000"/>
                </a:lnSpc>
              </a:pPr>
              <a:endParaRPr lang="en-IN" dirty="0"/>
            </a:p>
          </p:txBody>
        </p:sp>
        <p:cxnSp>
          <p:nvCxnSpPr>
            <p:cNvPr id="14" name="Straight Connector 13"/>
            <p:cNvCxnSpPr>
              <a:stCxn id="12" idx="6"/>
              <a:endCxn id="9" idx="2"/>
            </p:cNvCxnSpPr>
            <p:nvPr/>
          </p:nvCxnSpPr>
          <p:spPr>
            <a:xfrm>
              <a:off x="3875713" y="2105635"/>
              <a:ext cx="2062628" cy="0"/>
            </a:xfrm>
            <a:prstGeom prst="line">
              <a:avLst/>
            </a:prstGeom>
            <a:ln w="28575" cap="sq">
              <a:solidFill>
                <a:schemeClr val="accent1">
                  <a:alpha val="39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75713" y="3745711"/>
              <a:ext cx="2059498" cy="1"/>
            </a:xfrm>
            <a:prstGeom prst="line">
              <a:avLst/>
            </a:prstGeom>
            <a:ln w="28575" cap="sq">
              <a:solidFill>
                <a:schemeClr val="accent1">
                  <a:alpha val="39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6"/>
            </p:cNvCxnSpPr>
            <p:nvPr/>
          </p:nvCxnSpPr>
          <p:spPr>
            <a:xfrm>
              <a:off x="3875713" y="2105635"/>
              <a:ext cx="2059497" cy="1619075"/>
            </a:xfrm>
            <a:prstGeom prst="line">
              <a:avLst/>
            </a:prstGeom>
            <a:ln w="28575" cap="sq">
              <a:solidFill>
                <a:schemeClr val="accent1">
                  <a:alpha val="39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a:stCxn id="6" idx="6"/>
            </p:cNvCxnSpPr>
            <p:nvPr/>
          </p:nvCxnSpPr>
          <p:spPr>
            <a:xfrm flipV="1">
              <a:off x="3875714" y="2116137"/>
              <a:ext cx="2025285" cy="1618364"/>
            </a:xfrm>
            <a:prstGeom prst="line">
              <a:avLst/>
            </a:prstGeom>
            <a:ln w="28575" cap="sq">
              <a:solidFill>
                <a:schemeClr val="accent1">
                  <a:alpha val="39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9" idx="6"/>
              <a:endCxn id="11" idx="2"/>
            </p:cNvCxnSpPr>
            <p:nvPr/>
          </p:nvCxnSpPr>
          <p:spPr>
            <a:xfrm>
              <a:off x="6626238" y="2105635"/>
              <a:ext cx="1596372" cy="789965"/>
            </a:xfrm>
            <a:prstGeom prst="line">
              <a:avLst/>
            </a:prstGeom>
            <a:ln w="28575" cap="sq">
              <a:solidFill>
                <a:schemeClr val="accent1">
                  <a:alpha val="39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a:stCxn id="10" idx="6"/>
              <a:endCxn id="11" idx="2"/>
            </p:cNvCxnSpPr>
            <p:nvPr/>
          </p:nvCxnSpPr>
          <p:spPr>
            <a:xfrm flipV="1">
              <a:off x="6623107" y="2895600"/>
              <a:ext cx="1599503" cy="838901"/>
            </a:xfrm>
            <a:prstGeom prst="line">
              <a:avLst/>
            </a:prstGeom>
            <a:ln w="28575" cap="sq">
              <a:solidFill>
                <a:schemeClr val="accent1">
                  <a:alpha val="39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04907" y="1796554"/>
              <a:ext cx="484810" cy="246221"/>
            </a:xfrm>
            <a:prstGeom prst="rect">
              <a:avLst/>
            </a:prstGeom>
            <a:noFill/>
          </p:spPr>
          <p:txBody>
            <a:bodyPr wrap="square" rtlCol="0">
              <a:spAutoFit/>
            </a:bodyPr>
            <a:lstStyle/>
            <a:p>
              <a:r>
                <a:rPr lang="en-IN" sz="1000" dirty="0"/>
                <a:t>w1</a:t>
              </a:r>
            </a:p>
          </p:txBody>
        </p:sp>
        <p:sp>
          <p:nvSpPr>
            <p:cNvPr id="31" name="TextBox 30"/>
            <p:cNvSpPr txBox="1"/>
            <p:nvPr/>
          </p:nvSpPr>
          <p:spPr>
            <a:xfrm>
              <a:off x="4939369" y="3826661"/>
              <a:ext cx="484810" cy="246221"/>
            </a:xfrm>
            <a:prstGeom prst="rect">
              <a:avLst/>
            </a:prstGeom>
            <a:noFill/>
          </p:spPr>
          <p:txBody>
            <a:bodyPr wrap="square" rtlCol="0">
              <a:spAutoFit/>
            </a:bodyPr>
            <a:lstStyle/>
            <a:p>
              <a:r>
                <a:rPr lang="en-IN" sz="1000" dirty="0"/>
                <a:t>w4</a:t>
              </a:r>
            </a:p>
          </p:txBody>
        </p:sp>
        <p:sp>
          <p:nvSpPr>
            <p:cNvPr id="32" name="TextBox 31"/>
            <p:cNvSpPr txBox="1"/>
            <p:nvPr/>
          </p:nvSpPr>
          <p:spPr>
            <a:xfrm>
              <a:off x="4935937" y="3161161"/>
              <a:ext cx="484810" cy="246221"/>
            </a:xfrm>
            <a:prstGeom prst="rect">
              <a:avLst/>
            </a:prstGeom>
            <a:noFill/>
          </p:spPr>
          <p:txBody>
            <a:bodyPr wrap="square" rtlCol="0">
              <a:spAutoFit/>
            </a:bodyPr>
            <a:lstStyle/>
            <a:p>
              <a:r>
                <a:rPr lang="en-IN" sz="1000" dirty="0"/>
                <a:t>w3</a:t>
              </a:r>
            </a:p>
          </p:txBody>
        </p:sp>
        <p:sp>
          <p:nvSpPr>
            <p:cNvPr id="33" name="TextBox 32"/>
            <p:cNvSpPr txBox="1"/>
            <p:nvPr/>
          </p:nvSpPr>
          <p:spPr>
            <a:xfrm>
              <a:off x="4935937" y="2432805"/>
              <a:ext cx="484810" cy="246221"/>
            </a:xfrm>
            <a:prstGeom prst="rect">
              <a:avLst/>
            </a:prstGeom>
            <a:noFill/>
          </p:spPr>
          <p:txBody>
            <a:bodyPr wrap="square" rtlCol="0">
              <a:spAutoFit/>
            </a:bodyPr>
            <a:lstStyle/>
            <a:p>
              <a:r>
                <a:rPr lang="en-IN" sz="1000" dirty="0"/>
                <a:t>w2</a:t>
              </a:r>
            </a:p>
          </p:txBody>
        </p:sp>
        <p:sp>
          <p:nvSpPr>
            <p:cNvPr id="34" name="TextBox 33"/>
            <p:cNvSpPr txBox="1"/>
            <p:nvPr/>
          </p:nvSpPr>
          <p:spPr>
            <a:xfrm>
              <a:off x="7196230" y="2219948"/>
              <a:ext cx="484810" cy="246221"/>
            </a:xfrm>
            <a:prstGeom prst="rect">
              <a:avLst/>
            </a:prstGeom>
            <a:noFill/>
          </p:spPr>
          <p:txBody>
            <a:bodyPr wrap="square" rtlCol="0">
              <a:spAutoFit/>
            </a:bodyPr>
            <a:lstStyle/>
            <a:p>
              <a:r>
                <a:rPr lang="en-IN" sz="1000" dirty="0"/>
                <a:t>w5</a:t>
              </a:r>
            </a:p>
          </p:txBody>
        </p:sp>
        <p:sp>
          <p:nvSpPr>
            <p:cNvPr id="35" name="TextBox 34"/>
            <p:cNvSpPr txBox="1"/>
            <p:nvPr/>
          </p:nvSpPr>
          <p:spPr>
            <a:xfrm>
              <a:off x="7193683" y="3089252"/>
              <a:ext cx="484810" cy="246221"/>
            </a:xfrm>
            <a:prstGeom prst="rect">
              <a:avLst/>
            </a:prstGeom>
            <a:noFill/>
          </p:spPr>
          <p:txBody>
            <a:bodyPr wrap="square" rtlCol="0">
              <a:spAutoFit/>
            </a:bodyPr>
            <a:lstStyle/>
            <a:p>
              <a:r>
                <a:rPr lang="en-IN" sz="1000" dirty="0"/>
                <a:t>w6</a:t>
              </a:r>
            </a:p>
          </p:txBody>
        </p:sp>
        <p:sp>
          <p:nvSpPr>
            <p:cNvPr id="38" name="Oval 37"/>
            <p:cNvSpPr/>
            <p:nvPr/>
          </p:nvSpPr>
          <p:spPr>
            <a:xfrm>
              <a:off x="3187815" y="5073290"/>
              <a:ext cx="687897" cy="654341"/>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200000"/>
                </a:lnSpc>
              </a:pPr>
              <a:endParaRPr lang="en-IN" dirty="0"/>
            </a:p>
          </p:txBody>
        </p:sp>
        <p:sp>
          <p:nvSpPr>
            <p:cNvPr id="39" name="Oval 38"/>
            <p:cNvSpPr/>
            <p:nvPr/>
          </p:nvSpPr>
          <p:spPr>
            <a:xfrm>
              <a:off x="5929824" y="5068394"/>
              <a:ext cx="687897" cy="654341"/>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200000"/>
                </a:lnSpc>
              </a:pPr>
              <a:endParaRPr lang="en-IN" dirty="0"/>
            </a:p>
          </p:txBody>
        </p:sp>
        <p:cxnSp>
          <p:nvCxnSpPr>
            <p:cNvPr id="40" name="Straight Connector 39"/>
            <p:cNvCxnSpPr>
              <a:cxnSpLocks/>
              <a:stCxn id="38" idx="6"/>
              <a:endCxn id="9" idx="2"/>
            </p:cNvCxnSpPr>
            <p:nvPr/>
          </p:nvCxnSpPr>
          <p:spPr>
            <a:xfrm flipV="1">
              <a:off x="3875712" y="2105635"/>
              <a:ext cx="2062629" cy="3294826"/>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43" name="Straight Connector 42"/>
            <p:cNvCxnSpPr>
              <a:cxnSpLocks/>
              <a:stCxn id="38" idx="6"/>
              <a:endCxn id="10" idx="2"/>
            </p:cNvCxnSpPr>
            <p:nvPr/>
          </p:nvCxnSpPr>
          <p:spPr>
            <a:xfrm flipV="1">
              <a:off x="3875712" y="3734501"/>
              <a:ext cx="2059498" cy="166596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46" name="Straight Connector 45"/>
            <p:cNvCxnSpPr>
              <a:cxnSpLocks/>
              <a:stCxn id="39" idx="6"/>
              <a:endCxn id="11" idx="2"/>
            </p:cNvCxnSpPr>
            <p:nvPr/>
          </p:nvCxnSpPr>
          <p:spPr>
            <a:xfrm flipV="1">
              <a:off x="6617721" y="2895600"/>
              <a:ext cx="1604889" cy="2499965"/>
            </a:xfrm>
            <a:prstGeom prst="line">
              <a:avLst/>
            </a:prstGeom>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3734850" y="4822173"/>
              <a:ext cx="484810" cy="246221"/>
            </a:xfrm>
            <a:prstGeom prst="rect">
              <a:avLst/>
            </a:prstGeom>
            <a:noFill/>
          </p:spPr>
          <p:txBody>
            <a:bodyPr wrap="square" rtlCol="0">
              <a:spAutoFit/>
            </a:bodyPr>
            <a:lstStyle/>
            <a:p>
              <a:r>
                <a:rPr lang="en-IN" sz="1000" dirty="0"/>
                <a:t>b1</a:t>
              </a:r>
            </a:p>
          </p:txBody>
        </p:sp>
        <p:sp>
          <p:nvSpPr>
            <p:cNvPr id="51" name="TextBox 50"/>
            <p:cNvSpPr txBox="1"/>
            <p:nvPr/>
          </p:nvSpPr>
          <p:spPr>
            <a:xfrm>
              <a:off x="6492556" y="4822173"/>
              <a:ext cx="484810" cy="246221"/>
            </a:xfrm>
            <a:prstGeom prst="rect">
              <a:avLst/>
            </a:prstGeom>
            <a:noFill/>
          </p:spPr>
          <p:txBody>
            <a:bodyPr wrap="square" rtlCol="0">
              <a:spAutoFit/>
            </a:bodyPr>
            <a:lstStyle/>
            <a:p>
              <a:r>
                <a:rPr lang="en-IN" sz="1000" dirty="0"/>
                <a:t>b2</a:t>
              </a:r>
            </a:p>
          </p:txBody>
        </p:sp>
        <p:sp>
          <p:nvSpPr>
            <p:cNvPr id="52" name="TextBox 51"/>
            <p:cNvSpPr txBox="1"/>
            <p:nvPr/>
          </p:nvSpPr>
          <p:spPr>
            <a:xfrm>
              <a:off x="3383683" y="5240952"/>
              <a:ext cx="354257" cy="338554"/>
            </a:xfrm>
            <a:prstGeom prst="rect">
              <a:avLst/>
            </a:prstGeom>
            <a:noFill/>
          </p:spPr>
          <p:txBody>
            <a:bodyPr wrap="square" rtlCol="0">
              <a:spAutoFit/>
            </a:bodyPr>
            <a:lstStyle/>
            <a:p>
              <a:r>
                <a:rPr lang="en-IN" sz="1600" dirty="0"/>
                <a:t>1</a:t>
              </a:r>
            </a:p>
          </p:txBody>
        </p:sp>
        <p:sp>
          <p:nvSpPr>
            <p:cNvPr id="54" name="TextBox 53"/>
            <p:cNvSpPr txBox="1"/>
            <p:nvPr/>
          </p:nvSpPr>
          <p:spPr>
            <a:xfrm>
              <a:off x="6115114" y="5215076"/>
              <a:ext cx="334352" cy="338554"/>
            </a:xfrm>
            <a:prstGeom prst="rect">
              <a:avLst/>
            </a:prstGeom>
            <a:noFill/>
          </p:spPr>
          <p:txBody>
            <a:bodyPr wrap="square" rtlCol="0">
              <a:spAutoFit/>
            </a:bodyPr>
            <a:lstStyle/>
            <a:p>
              <a:r>
                <a:rPr lang="en-IN" sz="1600" dirty="0"/>
                <a:t>1</a:t>
              </a:r>
            </a:p>
          </p:txBody>
        </p:sp>
        <p:sp>
          <p:nvSpPr>
            <p:cNvPr id="57" name="TextBox 56"/>
            <p:cNvSpPr txBox="1"/>
            <p:nvPr/>
          </p:nvSpPr>
          <p:spPr>
            <a:xfrm>
              <a:off x="3383683" y="1946860"/>
              <a:ext cx="354257" cy="338554"/>
            </a:xfrm>
            <a:prstGeom prst="rect">
              <a:avLst/>
            </a:prstGeom>
            <a:noFill/>
          </p:spPr>
          <p:txBody>
            <a:bodyPr wrap="square" rtlCol="0">
              <a:spAutoFit/>
            </a:bodyPr>
            <a:lstStyle/>
            <a:p>
              <a:r>
                <a:rPr lang="en-IN" sz="1600" dirty="0"/>
                <a:t>i1</a:t>
              </a:r>
            </a:p>
          </p:txBody>
        </p:sp>
        <p:sp>
          <p:nvSpPr>
            <p:cNvPr id="58" name="TextBox 57"/>
            <p:cNvSpPr txBox="1"/>
            <p:nvPr/>
          </p:nvSpPr>
          <p:spPr>
            <a:xfrm>
              <a:off x="3383683" y="3554721"/>
              <a:ext cx="354257" cy="338554"/>
            </a:xfrm>
            <a:prstGeom prst="rect">
              <a:avLst/>
            </a:prstGeom>
            <a:noFill/>
          </p:spPr>
          <p:txBody>
            <a:bodyPr wrap="square" rtlCol="0">
              <a:spAutoFit/>
            </a:bodyPr>
            <a:lstStyle/>
            <a:p>
              <a:r>
                <a:rPr lang="en-IN" sz="1600" dirty="0"/>
                <a:t>i2</a:t>
              </a:r>
            </a:p>
          </p:txBody>
        </p:sp>
        <p:sp>
          <p:nvSpPr>
            <p:cNvPr id="59" name="TextBox 58"/>
            <p:cNvSpPr txBox="1"/>
            <p:nvPr/>
          </p:nvSpPr>
          <p:spPr>
            <a:xfrm>
              <a:off x="6112339" y="1947765"/>
              <a:ext cx="395993" cy="338554"/>
            </a:xfrm>
            <a:prstGeom prst="rect">
              <a:avLst/>
            </a:prstGeom>
            <a:noFill/>
          </p:spPr>
          <p:txBody>
            <a:bodyPr wrap="square" rtlCol="0">
              <a:spAutoFit/>
            </a:bodyPr>
            <a:lstStyle/>
            <a:p>
              <a:r>
                <a:rPr lang="en-IN" sz="1600" dirty="0"/>
                <a:t>h1</a:t>
              </a:r>
            </a:p>
          </p:txBody>
        </p:sp>
        <p:sp>
          <p:nvSpPr>
            <p:cNvPr id="60" name="TextBox 59"/>
            <p:cNvSpPr txBox="1"/>
            <p:nvPr/>
          </p:nvSpPr>
          <p:spPr>
            <a:xfrm>
              <a:off x="6106761" y="3549470"/>
              <a:ext cx="395993" cy="338554"/>
            </a:xfrm>
            <a:prstGeom prst="rect">
              <a:avLst/>
            </a:prstGeom>
            <a:noFill/>
          </p:spPr>
          <p:txBody>
            <a:bodyPr wrap="square" rtlCol="0">
              <a:spAutoFit/>
            </a:bodyPr>
            <a:lstStyle/>
            <a:p>
              <a:r>
                <a:rPr lang="en-IN" sz="1600" dirty="0"/>
                <a:t>h2</a:t>
              </a:r>
            </a:p>
          </p:txBody>
        </p:sp>
        <p:sp>
          <p:nvSpPr>
            <p:cNvPr id="64" name="TextBox 63"/>
            <p:cNvSpPr txBox="1"/>
            <p:nvPr/>
          </p:nvSpPr>
          <p:spPr>
            <a:xfrm>
              <a:off x="8390865" y="2726322"/>
              <a:ext cx="395993" cy="338554"/>
            </a:xfrm>
            <a:prstGeom prst="rect">
              <a:avLst/>
            </a:prstGeom>
            <a:noFill/>
          </p:spPr>
          <p:txBody>
            <a:bodyPr wrap="square" rtlCol="0">
              <a:spAutoFit/>
            </a:bodyPr>
            <a:lstStyle/>
            <a:p>
              <a:r>
                <a:rPr lang="en-IN" sz="1600" dirty="0"/>
                <a:t>o1</a:t>
              </a:r>
            </a:p>
          </p:txBody>
        </p:sp>
      </p:grpSp>
      <p:sp>
        <p:nvSpPr>
          <p:cNvPr id="70" name="Rectangle 69"/>
          <p:cNvSpPr/>
          <p:nvPr/>
        </p:nvSpPr>
        <p:spPr>
          <a:xfrm>
            <a:off x="429010" y="411279"/>
            <a:ext cx="10478476" cy="923330"/>
          </a:xfrm>
          <a:prstGeom prst="rect">
            <a:avLst/>
          </a:prstGeom>
        </p:spPr>
        <p:txBody>
          <a:bodyPr wrap="square">
            <a:spAutoFit/>
          </a:bodyPr>
          <a:lstStyle/>
          <a:p>
            <a:r>
              <a:rPr lang="en-IN" dirty="0"/>
              <a:t>For this tutorial, we’re going to use a neural network with two inputs, two hidden neurons, one output neurons. Additionally, the hidden and output neurons will include a bias.</a:t>
            </a:r>
          </a:p>
          <a:p>
            <a:r>
              <a:rPr lang="en-IN" dirty="0"/>
              <a:t>Here’s the basic structure:</a:t>
            </a:r>
          </a:p>
        </p:txBody>
      </p:sp>
    </p:spTree>
    <p:extLst>
      <p:ext uri="{BB962C8B-B14F-4D97-AF65-F5344CB8AC3E}">
        <p14:creationId xmlns:p14="http://schemas.microsoft.com/office/powerpoint/2010/main" val="81096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923732"/>
                <a:ext cx="10675776" cy="5710334"/>
              </a:xfrm>
            </p:spPr>
            <p:txBody>
              <a:bodyPr>
                <a:noAutofit/>
              </a:bodyPr>
              <a:lstStyle/>
              <a:p>
                <a:r>
                  <a:rPr lang="en-IN" sz="1400" b="1" dirty="0"/>
                  <a:t>Calculating total net input for h1</a:t>
                </a:r>
                <a:br>
                  <a:rPr lang="en-IN" sz="1400" i="1" dirty="0">
                    <a:latin typeface="Cambria Math" panose="02040503050406030204" pitchFamily="18" charset="0"/>
                  </a:rPr>
                </a:br>
                <a:br>
                  <a:rPr lang="en-IN" sz="1400" i="1" dirty="0">
                    <a:latin typeface="Cambria Math" panose="02040503050406030204" pitchFamily="18" charset="0"/>
                  </a:rPr>
                </a:br>
                <a:r>
                  <a:rPr lang="en-IN" sz="1400" i="1" dirty="0">
                    <a:latin typeface="Cambria Math" panose="02040503050406030204" pitchFamily="18" charset="0"/>
                  </a:rPr>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h</m:t>
                        </m:r>
                        <m:r>
                          <a:rPr lang="en-IN" sz="1400" b="0" i="1" smtClean="0">
                            <a:latin typeface="Cambria Math" panose="02040503050406030204" pitchFamily="18" charset="0"/>
                          </a:rPr>
                          <m:t>1 </m:t>
                        </m:r>
                      </m:sub>
                    </m:sSub>
                  </m:oMath>
                </a14:m>
                <a:r>
                  <a:rPr lang="en-IN" sz="1400" dirty="0">
                    <a:latin typeface="Script MT Bold" panose="03040602040607080904" pitchFamily="66" charset="0"/>
                  </a:rPr>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i</m:t>
                        </m:r>
                      </m:e>
                      <m:sub>
                        <m:r>
                          <a:rPr lang="en-IN" sz="1400" b="0" i="1" smtClean="0">
                            <a:latin typeface="Cambria Math" panose="02040503050406030204" pitchFamily="18" charset="0"/>
                            <a:ea typeface="Cambria Math" panose="02040503050406030204" pitchFamily="18" charset="0"/>
                          </a:rPr>
                          <m:t>1</m:t>
                        </m:r>
                      </m:sub>
                    </m:sSub>
                  </m:oMath>
                </a14:m>
                <a:r>
                  <a:rPr lang="en-IN" sz="1400" dirty="0">
                    <a:latin typeface="Cambria Math" panose="02040503050406030204" pitchFamily="18" charset="0"/>
                    <a:ea typeface="Cambria Math" panose="02040503050406030204" pitchFamily="18" charset="0"/>
                  </a:rPr>
                  <a:t>*</a:t>
                </a:r>
                <a14:m>
                  <m:oMath xmlns:m="http://schemas.openxmlformats.org/officeDocument/2006/math">
                    <m:sSub>
                      <m:sSubPr>
                        <m:ctrlPr>
                          <a:rPr lang="en-IN" sz="1400" i="1" dirty="0"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w</m:t>
                        </m:r>
                      </m:e>
                      <m:sub>
                        <m:r>
                          <a:rPr lang="en-IN" sz="1400" b="0" i="1" dirty="0" smtClean="0">
                            <a:latin typeface="Cambria Math" panose="02040503050406030204" pitchFamily="18" charset="0"/>
                            <a:ea typeface="Cambria Math" panose="02040503050406030204" pitchFamily="18" charset="0"/>
                          </a:rPr>
                          <m:t>1</m:t>
                        </m:r>
                      </m:sub>
                    </m:sSub>
                  </m:oMath>
                </a14:m>
                <a:r>
                  <a:rPr lang="en-IN" sz="1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i</m:t>
                        </m:r>
                      </m:e>
                      <m:sub>
                        <m:r>
                          <a:rPr lang="en-IN" sz="1400" b="0" i="1" dirty="0" smtClean="0">
                            <a:latin typeface="Cambria Math" panose="02040503050406030204" pitchFamily="18" charset="0"/>
                            <a:ea typeface="Cambria Math" panose="02040503050406030204" pitchFamily="18" charset="0"/>
                          </a:rPr>
                          <m:t>2</m:t>
                        </m:r>
                      </m:sub>
                    </m:sSub>
                    <m:r>
                      <a:rPr lang="en-IN" sz="1400" b="0" i="1" smtClean="0">
                        <a:latin typeface="Cambria Math" panose="02040503050406030204" pitchFamily="18" charset="0"/>
                        <a:ea typeface="Cambria Math" panose="02040503050406030204" pitchFamily="18" charset="0"/>
                      </a:rPr>
                      <m:t> </m:t>
                    </m:r>
                  </m:oMath>
                </a14:m>
                <a:r>
                  <a:rPr lang="en-IN" sz="1400" dirty="0">
                    <a:latin typeface="Cambria Math" panose="02040503050406030204" pitchFamily="18" charset="0"/>
                    <a:ea typeface="Cambria Math" panose="02040503050406030204" pitchFamily="18" charset="0"/>
                  </a:rPr>
                  <a:t>*</a:t>
                </a:r>
                <a:r>
                  <a:rPr lang="en-IN" sz="1400" dirty="0">
                    <a:ea typeface="Cambria Math" panose="02040503050406030204" pitchFamily="18" charset="0"/>
                  </a:rPr>
                  <a:t> </a:t>
                </a:r>
                <a14:m>
                  <m:oMath xmlns:m="http://schemas.openxmlformats.org/officeDocument/2006/math">
                    <m:sSub>
                      <m:sSubPr>
                        <m:ctrlPr>
                          <a:rPr lang="en-IN" sz="1400" i="1" dirty="0"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w</m:t>
                        </m:r>
                      </m:e>
                      <m:sub>
                        <m:r>
                          <a:rPr lang="en-IN" sz="1400" b="0" i="1" dirty="0" smtClean="0">
                            <a:latin typeface="Cambria Math" panose="02040503050406030204" pitchFamily="18" charset="0"/>
                            <a:ea typeface="Cambria Math" panose="02040503050406030204" pitchFamily="18" charset="0"/>
                          </a:rPr>
                          <m:t>3</m:t>
                        </m:r>
                      </m:sub>
                    </m:sSub>
                  </m:oMath>
                </a14:m>
                <a:r>
                  <a:rPr lang="en-IN" sz="1400" dirty="0">
                    <a:latin typeface="Cambria Math" panose="02040503050406030204" pitchFamily="18" charset="0"/>
                    <a:ea typeface="Cambria Math" panose="02040503050406030204" pitchFamily="18" charset="0"/>
                  </a:rPr>
                  <a:t> +</a:t>
                </a:r>
                <a14:m>
                  <m:oMath xmlns:m="http://schemas.openxmlformats.org/officeDocument/2006/math">
                    <m:sSub>
                      <m:sSubPr>
                        <m:ctrlPr>
                          <a:rPr lang="en-IN" sz="1400" i="1" dirty="0"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w</m:t>
                        </m:r>
                      </m:e>
                      <m:sub>
                        <m:r>
                          <a:rPr lang="en-IN" sz="1400" b="0" i="1" dirty="0" smtClean="0">
                            <a:latin typeface="Cambria Math" panose="02040503050406030204" pitchFamily="18" charset="0"/>
                            <a:ea typeface="Cambria Math" panose="02040503050406030204" pitchFamily="18" charset="0"/>
                          </a:rPr>
                          <m:t>𝑏</m:t>
                        </m:r>
                        <m:r>
                          <a:rPr lang="en-IN" sz="1400" b="0" i="1" dirty="0" smtClean="0">
                            <a:latin typeface="Cambria Math" panose="02040503050406030204" pitchFamily="18" charset="0"/>
                            <a:ea typeface="Cambria Math" panose="02040503050406030204" pitchFamily="18" charset="0"/>
                          </a:rPr>
                          <m:t>1</m:t>
                        </m:r>
                      </m:sub>
                    </m:sSub>
                  </m:oMath>
                </a14:m>
                <a:r>
                  <a:rPr lang="en-IN" sz="1400" dirty="0">
                    <a:latin typeface="Cambria Math" panose="02040503050406030204" pitchFamily="18" charset="0"/>
                    <a:ea typeface="Cambria Math" panose="02040503050406030204" pitchFamily="18" charset="0"/>
                  </a:rPr>
                  <a:t>*1 </a:t>
                </a:r>
                <a:br>
                  <a:rPr lang="en-IN" sz="1400" dirty="0">
                    <a:latin typeface="Cambria Math" panose="02040503050406030204" pitchFamily="18" charset="0"/>
                    <a:ea typeface="Cambria Math" panose="02040503050406030204" pitchFamily="18" charset="0"/>
                  </a:rPr>
                </a:br>
                <a:br>
                  <a:rPr lang="en-IN" sz="1400" dirty="0">
                    <a:latin typeface="Cambria Math" panose="02040503050406030204" pitchFamily="18" charset="0"/>
                    <a:ea typeface="Cambria Math" panose="02040503050406030204" pitchFamily="18" charset="0"/>
                  </a:rPr>
                </a:br>
                <a:r>
                  <a:rPr lang="en-IN" sz="1400" dirty="0">
                    <a:latin typeface="Cambria Math" panose="02040503050406030204" pitchFamily="18" charset="0"/>
                    <a:ea typeface="Cambria Math" panose="02040503050406030204" pitchFamily="18" charset="0"/>
                  </a:rPr>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h</m:t>
                        </m:r>
                        <m:r>
                          <a:rPr lang="en-IN" sz="1400" b="0" i="1" smtClean="0">
                            <a:latin typeface="Cambria Math" panose="02040503050406030204" pitchFamily="18" charset="0"/>
                          </a:rPr>
                          <m:t>2 </m:t>
                        </m:r>
                      </m:sub>
                    </m:sSub>
                  </m:oMath>
                </a14:m>
                <a:r>
                  <a:rPr lang="en-IN" sz="1400" dirty="0">
                    <a:latin typeface="Script MT Bold" panose="03040602040607080904" pitchFamily="66" charset="0"/>
                  </a:rPr>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i</m:t>
                        </m:r>
                      </m:e>
                      <m:sub>
                        <m:r>
                          <a:rPr lang="en-IN" sz="1400" b="0" i="1" smtClean="0">
                            <a:latin typeface="Cambria Math" panose="02040503050406030204" pitchFamily="18" charset="0"/>
                            <a:ea typeface="Cambria Math" panose="02040503050406030204" pitchFamily="18" charset="0"/>
                          </a:rPr>
                          <m:t>1</m:t>
                        </m:r>
                      </m:sub>
                    </m:sSub>
                  </m:oMath>
                </a14:m>
                <a:r>
                  <a:rPr lang="en-IN" sz="1400" dirty="0">
                    <a:latin typeface="Cambria Math" panose="02040503050406030204" pitchFamily="18" charset="0"/>
                    <a:ea typeface="Cambria Math" panose="02040503050406030204" pitchFamily="18" charset="0"/>
                  </a:rPr>
                  <a:t>*</a:t>
                </a:r>
                <a14:m>
                  <m:oMath xmlns:m="http://schemas.openxmlformats.org/officeDocument/2006/math">
                    <m:sSub>
                      <m:sSubPr>
                        <m:ctrlPr>
                          <a:rPr lang="en-IN" sz="1400" i="1" dirty="0"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w</m:t>
                        </m:r>
                      </m:e>
                      <m:sub>
                        <m:r>
                          <a:rPr lang="en-IN" sz="1400" b="0" i="1" dirty="0" smtClean="0">
                            <a:latin typeface="Cambria Math" panose="02040503050406030204" pitchFamily="18" charset="0"/>
                            <a:ea typeface="Cambria Math" panose="02040503050406030204" pitchFamily="18" charset="0"/>
                          </a:rPr>
                          <m:t>2</m:t>
                        </m:r>
                      </m:sub>
                    </m:sSub>
                  </m:oMath>
                </a14:m>
                <a:r>
                  <a:rPr lang="en-IN" sz="1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i</m:t>
                        </m:r>
                      </m:e>
                      <m:sub>
                        <m:r>
                          <a:rPr lang="en-IN" sz="1400" b="0" i="1" dirty="0" smtClean="0">
                            <a:latin typeface="Cambria Math" panose="02040503050406030204" pitchFamily="18" charset="0"/>
                            <a:ea typeface="Cambria Math" panose="02040503050406030204" pitchFamily="18" charset="0"/>
                          </a:rPr>
                          <m:t>2</m:t>
                        </m:r>
                      </m:sub>
                    </m:sSub>
                  </m:oMath>
                </a14:m>
                <a:r>
                  <a:rPr lang="en-IN" sz="1400" dirty="0">
                    <a:latin typeface="Cambria Math" panose="02040503050406030204" pitchFamily="18" charset="0"/>
                    <a:ea typeface="Cambria Math" panose="02040503050406030204" pitchFamily="18" charset="0"/>
                  </a:rPr>
                  <a:t>*</a:t>
                </a:r>
                <a:r>
                  <a:rPr lang="en-IN" sz="1400" dirty="0">
                    <a:ea typeface="Cambria Math" panose="02040503050406030204" pitchFamily="18" charset="0"/>
                  </a:rPr>
                  <a:t> </a:t>
                </a:r>
                <a14:m>
                  <m:oMath xmlns:m="http://schemas.openxmlformats.org/officeDocument/2006/math">
                    <m:sSub>
                      <m:sSubPr>
                        <m:ctrlPr>
                          <a:rPr lang="en-IN" sz="1400" i="1" dirty="0"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w</m:t>
                        </m:r>
                      </m:e>
                      <m:sub>
                        <m:r>
                          <a:rPr lang="en-IN" sz="1400" b="0" i="1" dirty="0" smtClean="0">
                            <a:latin typeface="Cambria Math" panose="02040503050406030204" pitchFamily="18" charset="0"/>
                            <a:ea typeface="Cambria Math" panose="02040503050406030204" pitchFamily="18" charset="0"/>
                          </a:rPr>
                          <m:t>4</m:t>
                        </m:r>
                      </m:sub>
                    </m:sSub>
                  </m:oMath>
                </a14:m>
                <a:r>
                  <a:rPr lang="en-IN" sz="1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IN" sz="1400" i="1" dirty="0"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w</m:t>
                        </m:r>
                      </m:e>
                      <m:sub>
                        <m:r>
                          <a:rPr lang="en-IN" sz="1400" b="0" i="1" dirty="0" smtClean="0">
                            <a:latin typeface="Cambria Math" panose="02040503050406030204" pitchFamily="18" charset="0"/>
                            <a:ea typeface="Cambria Math" panose="02040503050406030204" pitchFamily="18" charset="0"/>
                          </a:rPr>
                          <m:t>𝑏</m:t>
                        </m:r>
                        <m:r>
                          <a:rPr lang="en-IN" sz="1400" b="0" i="1" dirty="0" smtClean="0">
                            <a:latin typeface="Cambria Math" panose="02040503050406030204" pitchFamily="18" charset="0"/>
                            <a:ea typeface="Cambria Math" panose="02040503050406030204" pitchFamily="18" charset="0"/>
                          </a:rPr>
                          <m:t>2</m:t>
                        </m:r>
                      </m:sub>
                    </m:sSub>
                  </m:oMath>
                </a14:m>
                <a:r>
                  <a:rPr lang="en-IN" sz="1400" dirty="0">
                    <a:latin typeface="Cambria Math" panose="02040503050406030204" pitchFamily="18" charset="0"/>
                    <a:ea typeface="Cambria Math" panose="02040503050406030204" pitchFamily="18" charset="0"/>
                  </a:rPr>
                  <a:t>*1</a:t>
                </a:r>
                <a:br>
                  <a:rPr lang="en-IN" sz="1400" dirty="0">
                    <a:latin typeface="Cambria Math" panose="02040503050406030204" pitchFamily="18" charset="0"/>
                    <a:ea typeface="Cambria Math" panose="02040503050406030204" pitchFamily="18" charset="0"/>
                  </a:rPr>
                </a:br>
                <a:br>
                  <a:rPr lang="en-IN" sz="1400" dirty="0">
                    <a:latin typeface="Cambria Math" panose="02040503050406030204" pitchFamily="18" charset="0"/>
                    <a:ea typeface="Cambria Math" panose="02040503050406030204" pitchFamily="18" charset="0"/>
                  </a:rPr>
                </a:br>
                <a:r>
                  <a:rPr lang="en-IN" sz="1400" b="1" dirty="0"/>
                  <a:t>Calculating total net output from h1</a:t>
                </a:r>
                <a:br>
                  <a:rPr lang="en-IN" sz="1400" i="1" dirty="0">
                    <a:latin typeface="Cambria Math" panose="02040503050406030204" pitchFamily="18" charset="0"/>
                  </a:rPr>
                </a:br>
                <a:br>
                  <a:rPr lang="en-IN" sz="1400" i="1" dirty="0">
                    <a:latin typeface="Cambria Math" panose="02040503050406030204" pitchFamily="18" charset="0"/>
                  </a:rPr>
                </a:br>
                <a:r>
                  <a:rPr lang="en-IN" sz="1400" i="1" dirty="0">
                    <a:latin typeface="Cambria Math" panose="02040503050406030204" pitchFamily="18" charset="0"/>
                  </a:rPr>
                  <a:t>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𝑂𝑢𝑡</m:t>
                        </m:r>
                      </m:e>
                      <m:sub>
                        <m:r>
                          <a:rPr lang="en-IN" sz="1400" i="1">
                            <a:latin typeface="Cambria Math" panose="02040503050406030204" pitchFamily="18" charset="0"/>
                          </a:rPr>
                          <m:t>h</m:t>
                        </m:r>
                        <m:r>
                          <a:rPr lang="en-IN" sz="1400" i="1">
                            <a:latin typeface="Cambria Math" panose="02040503050406030204" pitchFamily="18" charset="0"/>
                          </a:rPr>
                          <m:t>1 </m:t>
                        </m:r>
                      </m:sub>
                    </m:sSub>
                  </m:oMath>
                </a14:m>
                <a:r>
                  <a:rPr lang="en-IN" sz="1400" dirty="0">
                    <a:latin typeface="Script MT Bold" panose="03040602040607080904" pitchFamily="66" charset="0"/>
                  </a:rPr>
                  <a:t> = </a:t>
                </a:r>
                <a14:m>
                  <m:oMath xmlns:m="http://schemas.openxmlformats.org/officeDocument/2006/math">
                    <m:f>
                      <m:fPr>
                        <m:ctrlPr>
                          <a:rPr lang="en-IN" sz="1400" i="1">
                            <a:latin typeface="Cambria Math" panose="02040503050406030204" pitchFamily="18" charset="0"/>
                            <a:ea typeface="Cambria Math" panose="02040503050406030204" pitchFamily="18" charset="0"/>
                          </a:rPr>
                        </m:ctrlPr>
                      </m:fPr>
                      <m:num>
                        <m:r>
                          <a:rPr lang="en-IN" sz="1400" i="1">
                            <a:latin typeface="Cambria Math" panose="02040503050406030204" pitchFamily="18" charset="0"/>
                            <a:ea typeface="Cambria Math" panose="02040503050406030204" pitchFamily="18" charset="0"/>
                          </a:rPr>
                          <m:t>1</m:t>
                        </m:r>
                      </m:num>
                      <m:den>
                        <m:r>
                          <a:rPr lang="en-IN" sz="1400" i="1">
                            <a:latin typeface="Cambria Math" panose="02040503050406030204" pitchFamily="18" charset="0"/>
                            <a:ea typeface="Cambria Math" panose="02040503050406030204" pitchFamily="18" charset="0"/>
                          </a:rPr>
                          <m:t>(1  +  </m:t>
                        </m:r>
                        <m:f>
                          <m:fPr>
                            <m:ctrlPr>
                              <a:rPr lang="en-IN" sz="1400" i="1">
                                <a:latin typeface="Cambria Math" panose="02040503050406030204" pitchFamily="18" charset="0"/>
                                <a:ea typeface="Cambria Math" panose="02040503050406030204" pitchFamily="18" charset="0"/>
                              </a:rPr>
                            </m:ctrlPr>
                          </m:fPr>
                          <m:num>
                            <m:r>
                              <a:rPr lang="en-IN" sz="1400" i="1">
                                <a:latin typeface="Cambria Math" panose="02040503050406030204" pitchFamily="18" charset="0"/>
                                <a:ea typeface="Cambria Math" panose="02040503050406030204" pitchFamily="18" charset="0"/>
                              </a:rPr>
                              <m:t>1</m:t>
                            </m:r>
                          </m:num>
                          <m:den>
                            <m:sSup>
                              <m:sSupPr>
                                <m:ctrlPr>
                                  <a:rPr lang="en-IN" sz="1400" i="1">
                                    <a:latin typeface="Cambria Math" panose="02040503050406030204" pitchFamily="18" charset="0"/>
                                    <a:ea typeface="Cambria Math" panose="02040503050406030204" pitchFamily="18" charset="0"/>
                                  </a:rPr>
                                </m:ctrlPr>
                              </m:sSupPr>
                              <m:e>
                                <m:r>
                                  <a:rPr lang="en-IN" sz="1400" i="1">
                                    <a:latin typeface="Cambria Math" panose="02040503050406030204" pitchFamily="18" charset="0"/>
                                    <a:ea typeface="Cambria Math" panose="02040503050406030204" pitchFamily="18" charset="0"/>
                                  </a:rPr>
                                  <m:t>𝑒𝑥𝑝</m:t>
                                </m:r>
                              </m:e>
                              <m:sup>
                                <m:sSub>
                                  <m:sSubPr>
                                    <m:ctrlPr>
                                      <a:rPr lang="en-IN" sz="1400" i="1">
                                        <a:latin typeface="Cambria Math" panose="02040503050406030204" pitchFamily="18" charset="0"/>
                                      </a:rPr>
                                    </m:ctrlPr>
                                  </m:sSubPr>
                                  <m:e>
                                    <m:r>
                                      <a:rPr lang="en-IN" sz="1400" i="1">
                                        <a:latin typeface="Cambria Math" panose="02040503050406030204" pitchFamily="18" charset="0"/>
                                      </a:rPr>
                                      <m:t>(</m:t>
                                    </m:r>
                                    <m:r>
                                      <a:rPr lang="en-IN" sz="1400" i="1">
                                        <a:latin typeface="Cambria Math" panose="02040503050406030204" pitchFamily="18" charset="0"/>
                                      </a:rPr>
                                      <m:t>𝐼𝑛𝑝</m:t>
                                    </m:r>
                                  </m:e>
                                  <m:sub>
                                    <m:r>
                                      <a:rPr lang="en-IN" sz="1400" i="1">
                                        <a:latin typeface="Cambria Math" panose="02040503050406030204" pitchFamily="18" charset="0"/>
                                      </a:rPr>
                                      <m:t>h</m:t>
                                    </m:r>
                                    <m:r>
                                      <a:rPr lang="en-IN" sz="1400" i="1">
                                        <a:latin typeface="Cambria Math" panose="02040503050406030204" pitchFamily="18" charset="0"/>
                                      </a:rPr>
                                      <m:t>1 </m:t>
                                    </m:r>
                                  </m:sub>
                                </m:sSub>
                                <m:r>
                                  <a:rPr lang="en-IN" sz="1400" i="1">
                                    <a:latin typeface="Cambria Math" panose="02040503050406030204" pitchFamily="18" charset="0"/>
                                  </a:rPr>
                                  <m:t>)</m:t>
                                </m:r>
                              </m:sup>
                            </m:sSup>
                          </m:den>
                        </m:f>
                        <m:r>
                          <a:rPr lang="en-IN" sz="1400" i="1">
                            <a:latin typeface="Cambria Math" panose="02040503050406030204" pitchFamily="18" charset="0"/>
                            <a:ea typeface="Cambria Math" panose="02040503050406030204" pitchFamily="18" charset="0"/>
                          </a:rPr>
                          <m:t>)</m:t>
                        </m:r>
                      </m:den>
                    </m:f>
                  </m:oMath>
                </a14:m>
                <a:br>
                  <a:rPr lang="en-IN" sz="1400" dirty="0">
                    <a:latin typeface="Cambria Math" panose="02040503050406030204" pitchFamily="18" charset="0"/>
                    <a:ea typeface="Cambria Math" panose="02040503050406030204" pitchFamily="18" charset="0"/>
                  </a:rPr>
                </a:br>
                <a:br>
                  <a:rPr lang="en-IN" sz="1400" dirty="0">
                    <a:latin typeface="Cambria Math" panose="02040503050406030204" pitchFamily="18" charset="0"/>
                    <a:ea typeface="Cambria Math" panose="02040503050406030204" pitchFamily="18" charset="0"/>
                  </a:rPr>
                </a:br>
                <a:r>
                  <a:rPr lang="en-IN" sz="1400" dirty="0">
                    <a:latin typeface="Cambria Math" panose="02040503050406030204" pitchFamily="18" charset="0"/>
                    <a:ea typeface="Cambria Math" panose="02040503050406030204" pitchFamily="18" charset="0"/>
                  </a:rPr>
                  <a:t>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𝑂𝑢𝑡</m:t>
                        </m:r>
                      </m:e>
                      <m:sub>
                        <m:r>
                          <a:rPr lang="en-IN" sz="1400" i="1">
                            <a:latin typeface="Cambria Math" panose="02040503050406030204" pitchFamily="18" charset="0"/>
                          </a:rPr>
                          <m:t>h</m:t>
                        </m:r>
                        <m:r>
                          <a:rPr lang="en-IN" sz="1400" i="1">
                            <a:latin typeface="Cambria Math" panose="02040503050406030204" pitchFamily="18" charset="0"/>
                          </a:rPr>
                          <m:t>2 </m:t>
                        </m:r>
                      </m:sub>
                    </m:sSub>
                  </m:oMath>
                </a14:m>
                <a:r>
                  <a:rPr lang="en-IN" sz="1400" dirty="0">
                    <a:latin typeface="Script MT Bold" panose="03040602040607080904" pitchFamily="66" charset="0"/>
                  </a:rPr>
                  <a:t> = </a:t>
                </a:r>
                <a14:m>
                  <m:oMath xmlns:m="http://schemas.openxmlformats.org/officeDocument/2006/math">
                    <m:f>
                      <m:fPr>
                        <m:ctrlPr>
                          <a:rPr lang="en-IN" sz="1400" i="1">
                            <a:latin typeface="Cambria Math" panose="02040503050406030204" pitchFamily="18" charset="0"/>
                            <a:ea typeface="Cambria Math" panose="02040503050406030204" pitchFamily="18" charset="0"/>
                          </a:rPr>
                        </m:ctrlPr>
                      </m:fPr>
                      <m:num>
                        <m:r>
                          <a:rPr lang="en-IN" sz="1400" i="1">
                            <a:latin typeface="Cambria Math" panose="02040503050406030204" pitchFamily="18" charset="0"/>
                            <a:ea typeface="Cambria Math" panose="02040503050406030204" pitchFamily="18" charset="0"/>
                          </a:rPr>
                          <m:t>1</m:t>
                        </m:r>
                      </m:num>
                      <m:den>
                        <m:r>
                          <a:rPr lang="en-IN" sz="1400" i="1">
                            <a:latin typeface="Cambria Math" panose="02040503050406030204" pitchFamily="18" charset="0"/>
                            <a:ea typeface="Cambria Math" panose="02040503050406030204" pitchFamily="18" charset="0"/>
                          </a:rPr>
                          <m:t>(1  +  </m:t>
                        </m:r>
                        <m:f>
                          <m:fPr>
                            <m:ctrlPr>
                              <a:rPr lang="en-IN" sz="1400" i="1">
                                <a:latin typeface="Cambria Math" panose="02040503050406030204" pitchFamily="18" charset="0"/>
                                <a:ea typeface="Cambria Math" panose="02040503050406030204" pitchFamily="18" charset="0"/>
                              </a:rPr>
                            </m:ctrlPr>
                          </m:fPr>
                          <m:num>
                            <m:r>
                              <a:rPr lang="en-IN" sz="1400" i="1">
                                <a:latin typeface="Cambria Math" panose="02040503050406030204" pitchFamily="18" charset="0"/>
                                <a:ea typeface="Cambria Math" panose="02040503050406030204" pitchFamily="18" charset="0"/>
                              </a:rPr>
                              <m:t>1</m:t>
                            </m:r>
                          </m:num>
                          <m:den>
                            <m:sSup>
                              <m:sSupPr>
                                <m:ctrlPr>
                                  <a:rPr lang="en-IN" sz="1400" i="1">
                                    <a:latin typeface="Cambria Math" panose="02040503050406030204" pitchFamily="18" charset="0"/>
                                    <a:ea typeface="Cambria Math" panose="02040503050406030204" pitchFamily="18" charset="0"/>
                                  </a:rPr>
                                </m:ctrlPr>
                              </m:sSupPr>
                              <m:e>
                                <m:r>
                                  <a:rPr lang="en-IN" sz="1400" i="1">
                                    <a:latin typeface="Cambria Math" panose="02040503050406030204" pitchFamily="18" charset="0"/>
                                    <a:ea typeface="Cambria Math" panose="02040503050406030204" pitchFamily="18" charset="0"/>
                                  </a:rPr>
                                  <m:t>𝑒𝑥𝑝</m:t>
                                </m:r>
                              </m:e>
                              <m:sup>
                                <m:sSub>
                                  <m:sSubPr>
                                    <m:ctrlPr>
                                      <a:rPr lang="en-IN" sz="1400" i="1">
                                        <a:latin typeface="Cambria Math" panose="02040503050406030204" pitchFamily="18" charset="0"/>
                                      </a:rPr>
                                    </m:ctrlPr>
                                  </m:sSubPr>
                                  <m:e>
                                    <m:r>
                                      <a:rPr lang="en-IN" sz="1400" i="1">
                                        <a:latin typeface="Cambria Math" panose="02040503050406030204" pitchFamily="18" charset="0"/>
                                      </a:rPr>
                                      <m:t>(</m:t>
                                    </m:r>
                                    <m:r>
                                      <a:rPr lang="en-IN" sz="1400" i="1">
                                        <a:latin typeface="Cambria Math" panose="02040503050406030204" pitchFamily="18" charset="0"/>
                                      </a:rPr>
                                      <m:t>𝐼𝑛𝑝</m:t>
                                    </m:r>
                                  </m:e>
                                  <m:sub>
                                    <m:r>
                                      <a:rPr lang="en-IN" sz="1400" i="1">
                                        <a:latin typeface="Cambria Math" panose="02040503050406030204" pitchFamily="18" charset="0"/>
                                      </a:rPr>
                                      <m:t>h</m:t>
                                    </m:r>
                                    <m:r>
                                      <a:rPr lang="en-IN" sz="1400" i="1">
                                        <a:latin typeface="Cambria Math" panose="02040503050406030204" pitchFamily="18" charset="0"/>
                                      </a:rPr>
                                      <m:t>2 </m:t>
                                    </m:r>
                                  </m:sub>
                                </m:sSub>
                                <m:r>
                                  <a:rPr lang="en-IN" sz="1400" i="1">
                                    <a:latin typeface="Cambria Math" panose="02040503050406030204" pitchFamily="18" charset="0"/>
                                  </a:rPr>
                                  <m:t>)</m:t>
                                </m:r>
                              </m:sup>
                            </m:sSup>
                          </m:den>
                        </m:f>
                        <m:r>
                          <a:rPr lang="en-IN" sz="1400" i="1">
                            <a:latin typeface="Cambria Math" panose="02040503050406030204" pitchFamily="18" charset="0"/>
                            <a:ea typeface="Cambria Math" panose="02040503050406030204" pitchFamily="18" charset="0"/>
                          </a:rPr>
                          <m:t>)</m:t>
                        </m:r>
                      </m:den>
                    </m:f>
                  </m:oMath>
                </a14:m>
                <a:br>
                  <a:rPr lang="en-IN" sz="1400" dirty="0">
                    <a:latin typeface="Cambria Math" panose="02040503050406030204" pitchFamily="18" charset="0"/>
                    <a:ea typeface="Cambria Math" panose="02040503050406030204" pitchFamily="18" charset="0"/>
                  </a:rPr>
                </a:br>
                <a:br>
                  <a:rPr lang="en-IN" sz="1400" dirty="0">
                    <a:latin typeface="Cambria Math" panose="02040503050406030204" pitchFamily="18" charset="0"/>
                    <a:ea typeface="Cambria Math" panose="02040503050406030204" pitchFamily="18" charset="0"/>
                  </a:rPr>
                </a:br>
                <a:r>
                  <a:rPr lang="en-IN" sz="1400" b="1" dirty="0"/>
                  <a:t>Calculating total net input for Result Node</a:t>
                </a:r>
                <a:br>
                  <a:rPr lang="en-IN" sz="1400" i="1" dirty="0">
                    <a:latin typeface="Cambria Math" panose="02040503050406030204" pitchFamily="18" charset="0"/>
                  </a:rPr>
                </a:br>
                <a:br>
                  <a:rPr lang="en-IN" sz="1400" i="1" dirty="0">
                    <a:latin typeface="Cambria Math" panose="02040503050406030204" pitchFamily="18" charset="0"/>
                  </a:rPr>
                </a:br>
                <a:r>
                  <a:rPr lang="en-IN" sz="1400" i="1" dirty="0">
                    <a:latin typeface="Cambria Math" panose="02040503050406030204" pitchFamily="18" charset="0"/>
                  </a:rPr>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r>
                          <a:rPr lang="en-IN" sz="1400" b="0" i="1" smtClean="0">
                            <a:latin typeface="Cambria Math" panose="02040503050406030204" pitchFamily="18" charset="0"/>
                          </a:rPr>
                          <m:t> </m:t>
                        </m:r>
                      </m:sub>
                    </m:sSub>
                  </m:oMath>
                </a14:m>
                <a:r>
                  <a:rPr lang="en-IN" sz="1400" dirty="0">
                    <a:latin typeface="Script MT Bold" panose="03040602040607080904" pitchFamily="66" charset="0"/>
                  </a:rPr>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h</m:t>
                        </m:r>
                        <m:r>
                          <a:rPr lang="en-IN" sz="1400" b="0" i="1" smtClean="0">
                            <a:latin typeface="Cambria Math" panose="02040503050406030204" pitchFamily="18" charset="0"/>
                          </a:rPr>
                          <m:t>1 </m:t>
                        </m:r>
                      </m:sub>
                    </m:sSub>
                  </m:oMath>
                </a14:m>
                <a:r>
                  <a:rPr lang="en-IN" sz="1400" dirty="0">
                    <a:latin typeface="Cambria Math" panose="02040503050406030204" pitchFamily="18" charset="0"/>
                    <a:ea typeface="Cambria Math" panose="02040503050406030204" pitchFamily="18" charset="0"/>
                  </a:rPr>
                  <a:t>*</a:t>
                </a:r>
                <a:r>
                  <a:rPr lang="en-IN" sz="1400" dirty="0">
                    <a:ea typeface="Cambria Math" panose="02040503050406030204" pitchFamily="18" charset="0"/>
                  </a:rPr>
                  <a:t> </a:t>
                </a:r>
                <a14:m>
                  <m:oMath xmlns:m="http://schemas.openxmlformats.org/officeDocument/2006/math">
                    <m:sSub>
                      <m:sSubPr>
                        <m:ctrlPr>
                          <a:rPr lang="en-IN" sz="1400" i="1" dirty="0"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w</m:t>
                        </m:r>
                      </m:e>
                      <m:sub>
                        <m:r>
                          <a:rPr lang="en-IN" sz="1400" b="0" i="1" dirty="0" smtClean="0">
                            <a:latin typeface="Cambria Math" panose="02040503050406030204" pitchFamily="18" charset="0"/>
                            <a:ea typeface="Cambria Math" panose="02040503050406030204" pitchFamily="18" charset="0"/>
                          </a:rPr>
                          <m:t>5</m:t>
                        </m:r>
                      </m:sub>
                    </m:sSub>
                  </m:oMath>
                </a14:m>
                <a:r>
                  <a:rPr lang="en-IN" sz="1400" dirty="0">
                    <a:latin typeface="Cambria Math" panose="02040503050406030204" pitchFamily="18" charset="0"/>
                    <a:ea typeface="Cambria Math" panose="02040503050406030204" pitchFamily="18" charset="0"/>
                  </a:rPr>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h</m:t>
                        </m:r>
                        <m:r>
                          <a:rPr lang="en-IN" sz="1400" b="0" i="1" smtClean="0">
                            <a:latin typeface="Cambria Math" panose="02040503050406030204" pitchFamily="18" charset="0"/>
                          </a:rPr>
                          <m:t>2 </m:t>
                        </m:r>
                      </m:sub>
                    </m:sSub>
                  </m:oMath>
                </a14:m>
                <a:r>
                  <a:rPr lang="en-IN" sz="1400" dirty="0">
                    <a:latin typeface="Cambria Math" panose="02040503050406030204" pitchFamily="18" charset="0"/>
                    <a:ea typeface="Cambria Math" panose="02040503050406030204" pitchFamily="18" charset="0"/>
                  </a:rPr>
                  <a:t>*</a:t>
                </a:r>
                <a:r>
                  <a:rPr lang="en-IN" sz="1400" dirty="0">
                    <a:ea typeface="Cambria Math" panose="02040503050406030204" pitchFamily="18" charset="0"/>
                  </a:rPr>
                  <a:t> </a:t>
                </a:r>
                <a14:m>
                  <m:oMath xmlns:m="http://schemas.openxmlformats.org/officeDocument/2006/math">
                    <m:sSub>
                      <m:sSubPr>
                        <m:ctrlPr>
                          <a:rPr lang="en-IN" sz="1400" i="1" dirty="0"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w</m:t>
                        </m:r>
                      </m:e>
                      <m:sub>
                        <m:r>
                          <a:rPr lang="en-IN" sz="1400" b="0" i="1" dirty="0" smtClean="0">
                            <a:latin typeface="Cambria Math" panose="02040503050406030204" pitchFamily="18" charset="0"/>
                            <a:ea typeface="Cambria Math" panose="02040503050406030204" pitchFamily="18" charset="0"/>
                          </a:rPr>
                          <m:t>6</m:t>
                        </m:r>
                      </m:sub>
                    </m:sSub>
                  </m:oMath>
                </a14:m>
                <a:r>
                  <a:rPr lang="en-IN" sz="1400" dirty="0">
                    <a:latin typeface="Cambria Math" panose="02040503050406030204" pitchFamily="18" charset="0"/>
                    <a:ea typeface="Cambria Math" panose="02040503050406030204" pitchFamily="18" charset="0"/>
                  </a:rPr>
                  <a:t> +1*</a:t>
                </a:r>
                <a14:m>
                  <m:oMath xmlns:m="http://schemas.openxmlformats.org/officeDocument/2006/math">
                    <m:sSub>
                      <m:sSubPr>
                        <m:ctrlPr>
                          <a:rPr lang="en-IN" sz="1400" i="1" dirty="0"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w</m:t>
                        </m:r>
                      </m:e>
                      <m:sub>
                        <m:r>
                          <a:rPr lang="en-IN" sz="1400" b="0" i="1" dirty="0" smtClean="0">
                            <a:latin typeface="Cambria Math" panose="02040503050406030204" pitchFamily="18" charset="0"/>
                            <a:ea typeface="Cambria Math" panose="02040503050406030204" pitchFamily="18" charset="0"/>
                          </a:rPr>
                          <m:t>𝑏</m:t>
                        </m:r>
                        <m:r>
                          <a:rPr lang="en-IN" sz="1400" b="0" i="1" dirty="0" smtClean="0">
                            <a:latin typeface="Cambria Math" panose="02040503050406030204" pitchFamily="18" charset="0"/>
                            <a:ea typeface="Cambria Math" panose="02040503050406030204" pitchFamily="18" charset="0"/>
                          </a:rPr>
                          <m:t>2</m:t>
                        </m:r>
                      </m:sub>
                    </m:sSub>
                  </m:oMath>
                </a14:m>
                <a:br>
                  <a:rPr lang="en-IN" sz="1400" dirty="0">
                    <a:latin typeface="Cambria Math" panose="02040503050406030204" pitchFamily="18" charset="0"/>
                    <a:ea typeface="Cambria Math" panose="02040503050406030204" pitchFamily="18" charset="0"/>
                  </a:rPr>
                </a:br>
                <a:br>
                  <a:rPr lang="en-IN" sz="1400" dirty="0">
                    <a:latin typeface="Cambria Math" panose="02040503050406030204" pitchFamily="18" charset="0"/>
                    <a:ea typeface="Cambria Math" panose="02040503050406030204" pitchFamily="18" charset="0"/>
                  </a:rPr>
                </a:br>
                <a:r>
                  <a:rPr lang="en-IN" sz="1400" b="1" dirty="0"/>
                  <a:t>Calculating total net output for Result Node</a:t>
                </a:r>
                <a:br>
                  <a:rPr lang="en-IN" sz="1400" i="1" dirty="0">
                    <a:latin typeface="Cambria Math" panose="02040503050406030204" pitchFamily="18" charset="0"/>
                  </a:rPr>
                </a:br>
                <a:br>
                  <a:rPr lang="en-IN" sz="1400" i="1" dirty="0">
                    <a:latin typeface="Cambria Math" panose="02040503050406030204" pitchFamily="18" charset="0"/>
                  </a:rPr>
                </a:br>
                <a:r>
                  <a:rPr lang="en-IN" sz="1400" i="1" dirty="0">
                    <a:latin typeface="Cambria Math" panose="02040503050406030204" pitchFamily="18" charset="0"/>
                  </a:rPr>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latin typeface="Script MT Bold" panose="03040602040607080904" pitchFamily="66" charset="0"/>
                  </a:rPr>
                  <a:t> = </a:t>
                </a:r>
                <a14:m>
                  <m:oMath xmlns:m="http://schemas.openxmlformats.org/officeDocument/2006/math">
                    <m:f>
                      <m:fPr>
                        <m:ctrlPr>
                          <a:rPr lang="en-IN" sz="1400" b="0" i="1" smtClean="0">
                            <a:latin typeface="Cambria Math" panose="02040503050406030204" pitchFamily="18" charset="0"/>
                            <a:ea typeface="Cambria Math" panose="02040503050406030204" pitchFamily="18" charset="0"/>
                          </a:rPr>
                        </m:ctrlPr>
                      </m:fPr>
                      <m:num>
                        <m:r>
                          <a:rPr lang="en-IN" sz="1400" b="0" i="1" smtClean="0">
                            <a:latin typeface="Cambria Math" panose="02040503050406030204" pitchFamily="18" charset="0"/>
                            <a:ea typeface="Cambria Math" panose="02040503050406030204" pitchFamily="18" charset="0"/>
                          </a:rPr>
                          <m:t>1</m:t>
                        </m:r>
                      </m:num>
                      <m:den>
                        <m:r>
                          <a:rPr lang="en-IN" sz="1400" b="0" i="1" smtClean="0">
                            <a:latin typeface="Cambria Math" panose="02040503050406030204" pitchFamily="18" charset="0"/>
                            <a:ea typeface="Cambria Math" panose="02040503050406030204" pitchFamily="18" charset="0"/>
                          </a:rPr>
                          <m:t>(1  +  </m:t>
                        </m:r>
                        <m:f>
                          <m:fPr>
                            <m:ctrlPr>
                              <a:rPr lang="en-IN" sz="1400" b="0" i="1" smtClean="0">
                                <a:latin typeface="Cambria Math" panose="02040503050406030204" pitchFamily="18" charset="0"/>
                                <a:ea typeface="Cambria Math" panose="02040503050406030204" pitchFamily="18" charset="0"/>
                              </a:rPr>
                            </m:ctrlPr>
                          </m:fPr>
                          <m:num>
                            <m:r>
                              <a:rPr lang="en-IN" sz="1400" b="0" i="1" smtClean="0">
                                <a:latin typeface="Cambria Math" panose="02040503050406030204" pitchFamily="18" charset="0"/>
                                <a:ea typeface="Cambria Math" panose="02040503050406030204" pitchFamily="18" charset="0"/>
                              </a:rPr>
                              <m:t>1</m:t>
                            </m:r>
                          </m:num>
                          <m:den>
                            <m:sSup>
                              <m:sSupPr>
                                <m:ctrlPr>
                                  <a:rPr lang="en-IN" sz="1400" b="0" i="1" smtClean="0">
                                    <a:latin typeface="Cambria Math" panose="02040503050406030204" pitchFamily="18" charset="0"/>
                                    <a:ea typeface="Cambria Math" panose="02040503050406030204" pitchFamily="18" charset="0"/>
                                  </a:rPr>
                                </m:ctrlPr>
                              </m:sSupPr>
                              <m:e>
                                <m:r>
                                  <a:rPr lang="en-IN" sz="1400" b="0" i="1" smtClean="0">
                                    <a:latin typeface="Cambria Math" panose="02040503050406030204" pitchFamily="18" charset="0"/>
                                    <a:ea typeface="Cambria Math" panose="02040503050406030204" pitchFamily="18" charset="0"/>
                                  </a:rPr>
                                  <m:t>𝑒𝑥𝑝</m:t>
                                </m:r>
                              </m:e>
                              <m:sup>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m:t>
                                    </m:r>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sub>
                                </m:sSub>
                                <m:r>
                                  <a:rPr lang="en-IN" sz="1400" b="0" i="1" smtClean="0">
                                    <a:latin typeface="Cambria Math" panose="02040503050406030204" pitchFamily="18" charset="0"/>
                                  </a:rPr>
                                  <m:t>)</m:t>
                                </m:r>
                              </m:sup>
                            </m:sSup>
                          </m:den>
                        </m:f>
                        <m:r>
                          <a:rPr lang="en-IN" sz="1400" b="0" i="1" smtClean="0">
                            <a:latin typeface="Cambria Math" panose="02040503050406030204" pitchFamily="18" charset="0"/>
                            <a:ea typeface="Cambria Math" panose="02040503050406030204" pitchFamily="18" charset="0"/>
                          </a:rPr>
                          <m:t>)</m:t>
                        </m:r>
                      </m:den>
                    </m:f>
                  </m:oMath>
                </a14:m>
                <a:br>
                  <a:rPr lang="en-IN" sz="1400" dirty="0">
                    <a:latin typeface="Cambria Math" panose="02040503050406030204" pitchFamily="18" charset="0"/>
                    <a:ea typeface="Cambria Math" panose="02040503050406030204" pitchFamily="18" charset="0"/>
                  </a:rPr>
                </a:br>
                <a:r>
                  <a:rPr lang="en-IN" sz="1400" b="1" dirty="0"/>
                  <a:t>Error for output neuron using the squared error function</a:t>
                </a:r>
                <a:br>
                  <a:rPr lang="en-IN" sz="1400" dirty="0">
                    <a:latin typeface="Cambria Math" panose="02040503050406030204" pitchFamily="18" charset="0"/>
                    <a:ea typeface="Cambria Math" panose="02040503050406030204" pitchFamily="18" charset="0"/>
                  </a:rPr>
                </a:br>
                <a:r>
                  <a:rPr lang="en-IN" sz="1400" dirty="0">
                    <a:latin typeface="Cambria Math" panose="02040503050406030204" pitchFamily="18" charset="0"/>
                    <a:ea typeface="Cambria Math" panose="02040503050406030204" pitchFamily="18" charset="0"/>
                  </a:rPr>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𝐸</m:t>
                        </m:r>
                      </m:e>
                      <m:sub>
                        <m:r>
                          <a:rPr lang="en-IN" sz="1400" b="0" i="1" smtClean="0">
                            <a:latin typeface="Cambria Math" panose="02040503050406030204" pitchFamily="18" charset="0"/>
                          </a:rPr>
                          <m:t>𝑇𝑜𝑡𝑎𝑙</m:t>
                        </m:r>
                        <m:r>
                          <a:rPr lang="en-IN" sz="1400" i="1">
                            <a:latin typeface="Cambria Math" panose="02040503050406030204" pitchFamily="18" charset="0"/>
                          </a:rPr>
                          <m:t> </m:t>
                        </m:r>
                      </m:sub>
                    </m:sSub>
                  </m:oMath>
                </a14:m>
                <a:r>
                  <a:rPr lang="en-IN" sz="1400" dirty="0">
                    <a:latin typeface="Script MT Bold" panose="03040602040607080904" pitchFamily="66" charset="0"/>
                  </a:rPr>
                  <a:t> =</a:t>
                </a:r>
                <a:r>
                  <a:rPr lang="en-IN" sz="1400" dirty="0">
                    <a:latin typeface="Cambria Math" panose="02040503050406030204" pitchFamily="18" charset="0"/>
                    <a:ea typeface="Cambria Math" panose="02040503050406030204" pitchFamily="18" charset="0"/>
                  </a:rPr>
                  <a:t> ½ </a:t>
                </a:r>
                <a14:m>
                  <m:oMath xmlns:m="http://schemas.openxmlformats.org/officeDocument/2006/math">
                    <m:sSup>
                      <m:sSupPr>
                        <m:ctrlPr>
                          <a:rPr lang="en-IN" sz="1400" i="1" dirty="0" smtClean="0">
                            <a:latin typeface="Cambria Math" panose="02040503050406030204" pitchFamily="18" charset="0"/>
                            <a:ea typeface="Cambria Math" panose="02040503050406030204" pitchFamily="18" charset="0"/>
                          </a:rPr>
                        </m:ctrlPr>
                      </m:sSupPr>
                      <m:e>
                        <m:r>
                          <m:rPr>
                            <m:nor/>
                          </m:rPr>
                          <a:rPr lang="en-IN" sz="1400" dirty="0" smtClean="0">
                            <a:latin typeface="Cambria Math" panose="02040503050406030204" pitchFamily="18" charset="0"/>
                            <a:ea typeface="Cambria Math" panose="02040503050406030204" pitchFamily="18" charset="0"/>
                          </a:rPr>
                          <m:t>(</m:t>
                        </m:r>
                        <m:r>
                          <m:rPr>
                            <m:nor/>
                          </m:rPr>
                          <a:rPr lang="en-IN" sz="1400" dirty="0" smtClean="0">
                            <a:latin typeface="Cambria Math" panose="02040503050406030204" pitchFamily="18" charset="0"/>
                            <a:ea typeface="Cambria Math" panose="02040503050406030204" pitchFamily="18" charset="0"/>
                          </a:rPr>
                          <m:t>target</m:t>
                        </m:r>
                        <m:r>
                          <m:rPr>
                            <m:nor/>
                          </m:rPr>
                          <a:rPr lang="en-IN" sz="1400" dirty="0" smtClean="0">
                            <a:latin typeface="Cambria Math" panose="02040503050406030204" pitchFamily="18" charset="0"/>
                            <a:ea typeface="Cambria Math" panose="02040503050406030204" pitchFamily="18" charset="0"/>
                          </a:rPr>
                          <m:t> − </m:t>
                        </m:r>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r>
                          <m:rPr>
                            <m:nor/>
                          </m:rPr>
                          <a:rPr lang="en-IN" sz="1400" dirty="0">
                            <a:latin typeface="Cambria Math" panose="02040503050406030204" pitchFamily="18" charset="0"/>
                            <a:ea typeface="Cambria Math" panose="02040503050406030204" pitchFamily="18" charset="0"/>
                          </a:rPr>
                          <m:t>)</m:t>
                        </m:r>
                      </m:e>
                      <m:sup>
                        <m:r>
                          <a:rPr lang="en-IN" sz="1400" i="1" dirty="0" smtClean="0">
                            <a:latin typeface="Cambria Math" panose="02040503050406030204" pitchFamily="18" charset="0"/>
                            <a:ea typeface="Cambria Math" panose="02040503050406030204" pitchFamily="18" charset="0"/>
                          </a:rPr>
                          <m:t>2</m:t>
                        </m:r>
                      </m:sup>
                    </m:sSup>
                  </m:oMath>
                </a14:m>
                <a:br>
                  <a:rPr lang="en-IN" sz="1400" dirty="0">
                    <a:latin typeface="Cambria Math" panose="02040503050406030204" pitchFamily="18" charset="0"/>
                    <a:ea typeface="Cambria Math" panose="02040503050406030204" pitchFamily="18" charset="0"/>
                  </a:rPr>
                </a:br>
                <a:br>
                  <a:rPr lang="en-IN" sz="1400" dirty="0">
                    <a:latin typeface="Cambria Math" panose="02040503050406030204" pitchFamily="18" charset="0"/>
                    <a:ea typeface="Cambria Math" panose="02040503050406030204" pitchFamily="18" charset="0"/>
                  </a:rPr>
                </a:br>
                <a:br>
                  <a:rPr lang="en-IN" sz="1400" dirty="0">
                    <a:latin typeface="Cambria Math" panose="02040503050406030204" pitchFamily="18" charset="0"/>
                    <a:ea typeface="Cambria Math" panose="02040503050406030204" pitchFamily="18" charset="0"/>
                  </a:rPr>
                </a:br>
                <a:br>
                  <a:rPr lang="en-IN" sz="1400" dirty="0">
                    <a:latin typeface="Cambria Math" panose="02040503050406030204" pitchFamily="18" charset="0"/>
                    <a:ea typeface="Cambria Math" panose="02040503050406030204" pitchFamily="18" charset="0"/>
                  </a:rPr>
                </a:br>
                <a:endParaRPr lang="en-IN" sz="1400" dirty="0">
                  <a:latin typeface="Cambria Math" panose="02040503050406030204" pitchFamily="18" charset="0"/>
                  <a:ea typeface="Cambria Math" panose="020405030504060302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923732"/>
                <a:ext cx="10675776" cy="5710334"/>
              </a:xfrm>
              <a:blipFill>
                <a:blip r:embed="rId2"/>
                <a:stretch>
                  <a:fillRect l="-171"/>
                </a:stretch>
              </a:blipFill>
            </p:spPr>
            <p:txBody>
              <a:bodyPr/>
              <a:lstStyle/>
              <a:p>
                <a:r>
                  <a:rPr lang="en-IN">
                    <a:noFill/>
                  </a:rPr>
                  <a:t> </a:t>
                </a:r>
              </a:p>
            </p:txBody>
          </p:sp>
        </mc:Fallback>
      </mc:AlternateContent>
      <p:sp>
        <p:nvSpPr>
          <p:cNvPr id="8" name="Title 1"/>
          <p:cNvSpPr txBox="1">
            <a:spLocks/>
          </p:cNvSpPr>
          <p:nvPr/>
        </p:nvSpPr>
        <p:spPr>
          <a:xfrm>
            <a:off x="1242526" y="139959"/>
            <a:ext cx="8256037" cy="9237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t>The Forward Pass</a:t>
            </a:r>
          </a:p>
          <a:p>
            <a:endParaRPr lang="en-IN" sz="3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4243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idx="4294967295"/>
          </p:nvPr>
        </p:nvSpPr>
        <p:spPr>
          <a:xfrm>
            <a:off x="3041779" y="365708"/>
            <a:ext cx="5991225" cy="530225"/>
          </a:xfrm>
        </p:spPr>
        <p:txBody>
          <a:bodyPr>
            <a:normAutofit fontScale="90000"/>
          </a:bodyPr>
          <a:lstStyle/>
          <a:p>
            <a:pPr algn="ctr"/>
            <a:r>
              <a:rPr lang="en-IN" b="1" dirty="0"/>
              <a:t>The Backwards Pass</a:t>
            </a:r>
          </a:p>
        </p:txBody>
      </p:sp>
      <p:sp>
        <p:nvSpPr>
          <p:cNvPr id="13" name="Title 11"/>
          <p:cNvSpPr txBox="1">
            <a:spLocks/>
          </p:cNvSpPr>
          <p:nvPr/>
        </p:nvSpPr>
        <p:spPr>
          <a:xfrm>
            <a:off x="712236" y="1245896"/>
            <a:ext cx="5991225" cy="53022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p>
        </p:txBody>
      </p:sp>
      <mc:AlternateContent xmlns:mc="http://schemas.openxmlformats.org/markup-compatibility/2006" xmlns:a14="http://schemas.microsoft.com/office/drawing/2010/main">
        <mc:Choice Requires="a14">
          <p:sp>
            <p:nvSpPr>
              <p:cNvPr id="14" name="Rectangle 13"/>
              <p:cNvSpPr/>
              <p:nvPr/>
            </p:nvSpPr>
            <p:spPr>
              <a:xfrm>
                <a:off x="712235" y="1222504"/>
                <a:ext cx="10568475" cy="5515677"/>
              </a:xfrm>
              <a:prstGeom prst="rect">
                <a:avLst/>
              </a:prstGeom>
            </p:spPr>
            <p:txBody>
              <a:bodyPr wrap="square">
                <a:spAutoFit/>
              </a:bodyPr>
              <a:lstStyle/>
              <a:p>
                <a:r>
                  <a:rPr lang="en-IN" sz="1400" dirty="0"/>
                  <a:t>Goal with backpropagation is to update each of the weights in the network so that they cause the actual output to be closer the target output, thereby minimizing the error for each output neuron and the network as a whole.</a:t>
                </a:r>
              </a:p>
              <a:p>
                <a:endParaRPr lang="en-IN" sz="1400" b="1" dirty="0"/>
              </a:p>
              <a:p>
                <a:r>
                  <a:rPr lang="en-IN" sz="1400" b="1" dirty="0"/>
                  <a:t>Output Layer : </a:t>
                </a:r>
              </a:p>
              <a:p>
                <a:r>
                  <a:rPr lang="en-IN" sz="1400" dirty="0"/>
                  <a:t>Consider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6</m:t>
                        </m:r>
                      </m:sub>
                    </m:sSub>
                    <m:r>
                      <a:rPr lang="en-IN" sz="1400" b="0" i="1" smtClean="0">
                        <a:latin typeface="Cambria Math" panose="02040503050406030204" pitchFamily="18" charset="0"/>
                      </a:rPr>
                      <m:t> </m:t>
                    </m:r>
                  </m:oMath>
                </a14:m>
                <a:r>
                  <a:rPr lang="en-IN" sz="1400" dirty="0"/>
                  <a:t>We want to know how much a change in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r>
                      <a:rPr lang="en-IN" sz="1400" b="0" i="0" smtClean="0">
                        <a:latin typeface="Cambria Math" panose="02040503050406030204" pitchFamily="18" charset="0"/>
                      </a:rPr>
                      <m:t>, </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6</m:t>
                        </m:r>
                      </m:sub>
                    </m:sSub>
                  </m:oMath>
                </a14:m>
                <a:r>
                  <a:rPr lang="en-IN" sz="1400" dirty="0"/>
                  <a:t> affects the Total Error, i.e.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den>
                    </m:f>
                  </m:oMath>
                </a14:m>
                <a:r>
                  <a:rPr lang="en-IN" sz="1400" dirty="0"/>
                  <a:t> and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6</m:t>
                            </m:r>
                          </m:sub>
                        </m:sSub>
                      </m:den>
                    </m:f>
                  </m:oMath>
                </a14:m>
                <a:r>
                  <a:rPr lang="en-IN" sz="1400" dirty="0"/>
                  <a:t> respectively .</a:t>
                </a:r>
              </a:p>
              <a:p>
                <a:endParaRPr lang="en-IN" sz="1400" dirty="0"/>
              </a:p>
              <a:p>
                <a:r>
                  <a:rPr lang="en-IN" sz="1400" dirty="0"/>
                  <a:t>On Applying chain rule </a:t>
                </a:r>
              </a:p>
              <a:p>
                <a:endParaRPr lang="en-IN" sz="1400" i="1" dirty="0">
                  <a:latin typeface="Cambria Math" panose="02040503050406030204" pitchFamily="18" charset="0"/>
                  <a:ea typeface="Cambria Math" panose="02040503050406030204" pitchFamily="18" charset="0"/>
                </a:endParaRPr>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n-IN" sz="1400" b="0" i="0" dirty="0" smtClean="0">
                            <a:latin typeface="Cambria Math" panose="02040503050406030204" pitchFamily="18" charset="0"/>
                            <a:ea typeface="Cambria Math" panose="02040503050406030204" pitchFamily="18" charset="0"/>
                          </a:rPr>
                          <m:t> </m:t>
                        </m:r>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r>
                              <a:rPr lang="en-IN" sz="1400" b="0" i="1" smtClean="0">
                                <a:latin typeface="Cambria Math" panose="02040503050406030204" pitchFamily="18" charset="0"/>
                              </a:rPr>
                              <m:t> </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r>
                              <a:rPr lang="en-IN" sz="1400" b="0" i="1" smtClean="0">
                                <a:latin typeface="Cambria Math" panose="02040503050406030204" pitchFamily="18" charset="0"/>
                              </a:rPr>
                              <m:t> </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den>
                    </m:f>
                  </m:oMath>
                </a14:m>
                <a:endParaRPr lang="en-IN" sz="1400" dirty="0"/>
              </a:p>
              <a:p>
                <a:endParaRPr lang="en-IN" sz="1400" dirty="0"/>
              </a:p>
              <a:p>
                <a:r>
                  <a:rPr lang="en-IN" sz="1400" dirty="0"/>
                  <a:t>On solving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n-IN" sz="1400" b="0" i="0" dirty="0" smtClean="0">
                            <a:latin typeface="Cambria Math" panose="02040503050406030204" pitchFamily="18" charset="0"/>
                            <a:ea typeface="Cambria Math" panose="02040503050406030204" pitchFamily="18" charset="0"/>
                          </a:rPr>
                          <m:t> </m:t>
                        </m:r>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den>
                    </m:f>
                    <m:r>
                      <a:rPr lang="en-IN" sz="1400" b="0" i="0" smtClean="0">
                        <a:latin typeface="Cambria Math" panose="02040503050406030204" pitchFamily="18" charset="0"/>
                      </a:rPr>
                      <m:t> </m:t>
                    </m:r>
                  </m:oMath>
                </a14:m>
                <a:r>
                  <a:rPr lang="en-IN" sz="1400" dirty="0"/>
                  <a:t> </a:t>
                </a:r>
                <a:endParaRPr lang="en-IN" sz="1400" dirty="0">
                  <a:sym typeface="Wingdings" panose="05000000000000000000" pitchFamily="2" charset="2"/>
                </a:endParaRPr>
              </a:p>
              <a:p>
                <a:endParaRPr lang="en-IN" sz="1400" dirty="0">
                  <a:sym typeface="Wingdings" panose="05000000000000000000" pitchFamily="2" charset="2"/>
                </a:endParaRPr>
              </a:p>
              <a:p>
                <a:r>
                  <a:rPr lang="en-IN" sz="1400" dirty="0">
                    <a:sym typeface="Wingdings" panose="05000000000000000000" pitchFamily="2" charset="2"/>
                  </a:rPr>
                  <a:t> We know </a:t>
                </a:r>
                <a:r>
                  <a:rPr lang="en-IN" sz="1400" dirty="0" err="1">
                    <a:sym typeface="Wingdings" panose="05000000000000000000" pitchFamily="2" charset="2"/>
                  </a:rPr>
                  <a:t>TotError</a:t>
                </a:r>
                <a:r>
                  <a:rPr lang="en-IN" sz="1400" dirty="0">
                    <a:sym typeface="Wingdings" panose="05000000000000000000" pitchFamily="2" charset="2"/>
                  </a:rPr>
                  <a:t> = </a:t>
                </a:r>
                <a14:m>
                  <m:oMath xmlns:m="http://schemas.openxmlformats.org/officeDocument/2006/math">
                    <m:f>
                      <m:fPr>
                        <m:ctrlPr>
                          <a:rPr lang="en-IN" sz="1400" i="1" smtClean="0">
                            <a:latin typeface="Cambria Math" panose="02040503050406030204" pitchFamily="18" charset="0"/>
                            <a:sym typeface="Wingdings" panose="05000000000000000000" pitchFamily="2" charset="2"/>
                          </a:rPr>
                        </m:ctrlPr>
                      </m:fPr>
                      <m:num>
                        <m:r>
                          <a:rPr lang="en-IN" sz="1400" b="0" i="1" smtClean="0">
                            <a:latin typeface="Cambria Math" panose="02040503050406030204" pitchFamily="18" charset="0"/>
                            <a:sym typeface="Wingdings" panose="05000000000000000000" pitchFamily="2" charset="2"/>
                          </a:rPr>
                          <m:t>1</m:t>
                        </m:r>
                      </m:num>
                      <m:den>
                        <m:r>
                          <a:rPr lang="en-IN" sz="1400" b="0" i="1" smtClean="0">
                            <a:latin typeface="Cambria Math" panose="02040503050406030204" pitchFamily="18" charset="0"/>
                            <a:sym typeface="Wingdings" panose="05000000000000000000" pitchFamily="2" charset="2"/>
                          </a:rPr>
                          <m:t>2</m:t>
                        </m:r>
                      </m:den>
                    </m:f>
                  </m:oMath>
                </a14:m>
                <a:r>
                  <a:rPr lang="en-IN" sz="1400" dirty="0"/>
                  <a:t> </a:t>
                </a:r>
                <a14:m>
                  <m:oMath xmlns:m="http://schemas.openxmlformats.org/officeDocument/2006/math">
                    <m:sSup>
                      <m:sSupPr>
                        <m:ctrlPr>
                          <a:rPr lang="en-IN" sz="1400" i="1" smtClean="0">
                            <a:latin typeface="Cambria Math" panose="02040503050406030204" pitchFamily="18" charset="0"/>
                          </a:rPr>
                        </m:ctrlPr>
                      </m:sSupPr>
                      <m:e>
                        <m:r>
                          <m:rPr>
                            <m:nor/>
                          </m:rPr>
                          <a:rPr lang="en-IN" sz="1400" dirty="0" smtClean="0"/>
                          <m:t>( </m:t>
                        </m:r>
                        <m:r>
                          <m:rPr>
                            <m:nor/>
                          </m:rPr>
                          <a:rPr lang="en-IN" sz="1400" dirty="0" smtClean="0"/>
                          <m:t>Target</m:t>
                        </m:r>
                        <m:r>
                          <m:rPr>
                            <m:nor/>
                          </m:rPr>
                          <a:rPr lang="en-IN" sz="1400" dirty="0" smtClean="0"/>
                          <m:t>  −</m:t>
                        </m:r>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r>
                          <m:rPr>
                            <m:nor/>
                          </m:rPr>
                          <a:rPr lang="en-IN" sz="1400" dirty="0" smtClean="0"/>
                          <m:t>)</m:t>
                        </m:r>
                      </m:e>
                      <m:sup>
                        <m:r>
                          <a:rPr lang="en-IN" sz="1400" b="0" i="1" smtClean="0">
                            <a:latin typeface="Cambria Math" panose="02040503050406030204" pitchFamily="18" charset="0"/>
                          </a:rPr>
                          <m:t>2</m:t>
                        </m:r>
                      </m:sup>
                    </m:sSup>
                  </m:oMath>
                </a14:m>
                <a:r>
                  <a:rPr lang="en-IN" sz="1400" dirty="0"/>
                  <a:t> </a:t>
                </a:r>
              </a:p>
              <a:p>
                <a:endParaRPr lang="en-IN" sz="1400" dirty="0"/>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n-IN" sz="1400" b="0" i="0" dirty="0" smtClean="0">
                            <a:latin typeface="Cambria Math" panose="02040503050406030204" pitchFamily="18" charset="0"/>
                            <a:ea typeface="Cambria Math" panose="02040503050406030204" pitchFamily="18" charset="0"/>
                          </a:rPr>
                          <m:t> </m:t>
                        </m:r>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den>
                    </m:f>
                    <m:r>
                      <a:rPr lang="en-IN" sz="1400" b="0" i="0" smtClean="0">
                        <a:latin typeface="Cambria Math" panose="02040503050406030204" pitchFamily="18" charset="0"/>
                      </a:rPr>
                      <m:t> </m:t>
                    </m:r>
                  </m:oMath>
                </a14:m>
                <a:r>
                  <a:rPr lang="en-IN" sz="1400" dirty="0"/>
                  <a:t> = 2* </a:t>
                </a:r>
                <a14:m>
                  <m:oMath xmlns:m="http://schemas.openxmlformats.org/officeDocument/2006/math">
                    <m:f>
                      <m:fPr>
                        <m:ctrlPr>
                          <a:rPr lang="en-IN" sz="1400" i="1" smtClean="0">
                            <a:latin typeface="Cambria Math" panose="02040503050406030204" pitchFamily="18" charset="0"/>
                            <a:sym typeface="Wingdings" panose="05000000000000000000" pitchFamily="2" charset="2"/>
                          </a:rPr>
                        </m:ctrlPr>
                      </m:fPr>
                      <m:num>
                        <m:r>
                          <a:rPr lang="en-IN" sz="1400" b="0" i="1" smtClean="0">
                            <a:latin typeface="Cambria Math" panose="02040503050406030204" pitchFamily="18" charset="0"/>
                            <a:sym typeface="Wingdings" panose="05000000000000000000" pitchFamily="2" charset="2"/>
                          </a:rPr>
                          <m:t>1</m:t>
                        </m:r>
                      </m:num>
                      <m:den>
                        <m:r>
                          <a:rPr lang="en-IN" sz="1400" b="0" i="1" smtClean="0">
                            <a:latin typeface="Cambria Math" panose="02040503050406030204" pitchFamily="18" charset="0"/>
                            <a:sym typeface="Wingdings" panose="05000000000000000000" pitchFamily="2" charset="2"/>
                          </a:rPr>
                          <m:t>2</m:t>
                        </m:r>
                      </m:den>
                    </m:f>
                  </m:oMath>
                </a14:m>
                <a:r>
                  <a:rPr lang="en-IN" sz="1400" dirty="0"/>
                  <a:t> </a:t>
                </a:r>
                <a14:m>
                  <m:oMath xmlns:m="http://schemas.openxmlformats.org/officeDocument/2006/math">
                    <m:sSup>
                      <m:sSupPr>
                        <m:ctrlPr>
                          <a:rPr lang="en-IN" sz="1400" i="1" smtClean="0">
                            <a:latin typeface="Cambria Math" panose="02040503050406030204" pitchFamily="18" charset="0"/>
                          </a:rPr>
                        </m:ctrlPr>
                      </m:sSupPr>
                      <m:e>
                        <m:r>
                          <m:rPr>
                            <m:nor/>
                          </m:rPr>
                          <a:rPr lang="en-IN" sz="1400" dirty="0" smtClean="0"/>
                          <m:t>( </m:t>
                        </m:r>
                        <m:r>
                          <m:rPr>
                            <m:nor/>
                          </m:rPr>
                          <a:rPr lang="en-IN" sz="1400" dirty="0" smtClean="0"/>
                          <m:t>Target</m:t>
                        </m:r>
                        <m:r>
                          <m:rPr>
                            <m:nor/>
                          </m:rPr>
                          <a:rPr lang="en-IN" sz="1400" dirty="0" smtClean="0"/>
                          <m:t>  −</m:t>
                        </m:r>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r>
                          <m:rPr>
                            <m:nor/>
                          </m:rPr>
                          <a:rPr lang="en-IN" sz="1400" dirty="0" smtClean="0"/>
                          <m:t>)</m:t>
                        </m:r>
                      </m:e>
                      <m:sup/>
                    </m:sSup>
                  </m:oMath>
                </a14:m>
                <a:r>
                  <a:rPr lang="en-IN" sz="1400" dirty="0"/>
                  <a:t>( 0 -1 )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Target ) </a:t>
                </a:r>
              </a:p>
              <a:p>
                <a:endParaRPr lang="en-IN" sz="1400" dirty="0"/>
              </a:p>
              <a:p>
                <a:r>
                  <a:rPr lang="en-IN" sz="1400" dirty="0"/>
                  <a:t>therefore </a:t>
                </a:r>
              </a:p>
              <a:p>
                <a:endParaRPr lang="en-IN" sz="1400" dirty="0"/>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n-IN" sz="1400" b="0" i="0" dirty="0" smtClean="0">
                            <a:latin typeface="Cambria Math" panose="02040503050406030204" pitchFamily="18" charset="0"/>
                            <a:ea typeface="Cambria Math" panose="02040503050406030204" pitchFamily="18" charset="0"/>
                          </a:rPr>
                          <m:t> </m:t>
                        </m:r>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den>
                    </m:f>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Target )                                                                    </a:t>
                </a:r>
              </a:p>
              <a:p>
                <a:r>
                  <a:rPr lang="en-IN" sz="1400" dirty="0"/>
                  <a:t> </a:t>
                </a:r>
              </a:p>
              <a:p>
                <a:endParaRPr lang="en-IN"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12235" y="1222504"/>
                <a:ext cx="10568475" cy="5515677"/>
              </a:xfrm>
              <a:prstGeom prst="rect">
                <a:avLst/>
              </a:prstGeom>
              <a:blipFill>
                <a:blip r:embed="rId2"/>
                <a:stretch>
                  <a:fillRect l="-173" t="-221"/>
                </a:stretch>
              </a:blipFill>
            </p:spPr>
            <p:txBody>
              <a:bodyPr/>
              <a:lstStyle/>
              <a:p>
                <a:r>
                  <a:rPr lang="en-IN">
                    <a:noFill/>
                  </a:rPr>
                  <a:t> </a:t>
                </a:r>
              </a:p>
            </p:txBody>
          </p:sp>
        </mc:Fallback>
      </mc:AlternateContent>
      <p:cxnSp>
        <p:nvCxnSpPr>
          <p:cNvPr id="17" name="Straight Connector 16"/>
          <p:cNvCxnSpPr/>
          <p:nvPr/>
        </p:nvCxnSpPr>
        <p:spPr>
          <a:xfrm>
            <a:off x="4817707" y="6036906"/>
            <a:ext cx="2034074" cy="0"/>
          </a:xfrm>
          <a:prstGeom prst="line">
            <a:avLst/>
          </a:prstGeom>
        </p:spPr>
        <p:style>
          <a:lnRef idx="3">
            <a:schemeClr val="dk1"/>
          </a:lnRef>
          <a:fillRef idx="0">
            <a:schemeClr val="dk1"/>
          </a:fillRef>
          <a:effectRef idx="2">
            <a:schemeClr val="dk1"/>
          </a:effectRef>
          <a:fontRef idx="minor">
            <a:schemeClr val="tx1"/>
          </a:fontRef>
        </p:style>
      </p:cxnSp>
      <p:sp>
        <p:nvSpPr>
          <p:cNvPr id="18" name="Oval 17"/>
          <p:cNvSpPr/>
          <p:nvPr/>
        </p:nvSpPr>
        <p:spPr>
          <a:xfrm>
            <a:off x="6926427" y="5887616"/>
            <a:ext cx="363894" cy="2985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a:t>
            </a:r>
          </a:p>
        </p:txBody>
      </p:sp>
      <p:cxnSp>
        <p:nvCxnSpPr>
          <p:cNvPr id="22" name="Straight Connector 21"/>
          <p:cNvCxnSpPr/>
          <p:nvPr/>
        </p:nvCxnSpPr>
        <p:spPr>
          <a:xfrm>
            <a:off x="4817707" y="3343461"/>
            <a:ext cx="2034074" cy="0"/>
          </a:xfrm>
          <a:prstGeom prst="line">
            <a:avLst/>
          </a:prstGeom>
        </p:spPr>
        <p:style>
          <a:lnRef idx="3">
            <a:schemeClr val="dk1"/>
          </a:lnRef>
          <a:fillRef idx="0">
            <a:schemeClr val="dk1"/>
          </a:fillRef>
          <a:effectRef idx="2">
            <a:schemeClr val="dk1"/>
          </a:effectRef>
          <a:fontRef idx="minor">
            <a:schemeClr val="tx1"/>
          </a:fontRef>
        </p:style>
      </p:cxnSp>
      <p:sp>
        <p:nvSpPr>
          <p:cNvPr id="23" name="Oval 22"/>
          <p:cNvSpPr/>
          <p:nvPr/>
        </p:nvSpPr>
        <p:spPr>
          <a:xfrm>
            <a:off x="6926427" y="3194171"/>
            <a:ext cx="363894" cy="2985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a:t>
            </a:r>
          </a:p>
        </p:txBody>
      </p:sp>
    </p:spTree>
    <p:extLst>
      <p:ext uri="{BB962C8B-B14F-4D97-AF65-F5344CB8AC3E}">
        <p14:creationId xmlns:p14="http://schemas.microsoft.com/office/powerpoint/2010/main" val="34178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p:cNvSpPr>
            <a:spLocks noGrp="1"/>
          </p:cNvSpPr>
          <p:nvPr>
            <p:ph type="title" idx="4294967295"/>
          </p:nvPr>
        </p:nvSpPr>
        <p:spPr>
          <a:xfrm>
            <a:off x="3041779" y="365708"/>
            <a:ext cx="5991225" cy="530225"/>
          </a:xfrm>
        </p:spPr>
        <p:txBody>
          <a:bodyPr>
            <a:normAutofit fontScale="90000"/>
          </a:bodyPr>
          <a:lstStyle/>
          <a:p>
            <a:pPr algn="ctr"/>
            <a:r>
              <a:rPr lang="en-IN" b="1" dirty="0"/>
              <a:t>The Backwards Pass</a:t>
            </a:r>
          </a:p>
        </p:txBody>
      </p:sp>
      <mc:AlternateContent xmlns:mc="http://schemas.openxmlformats.org/markup-compatibility/2006" xmlns:a14="http://schemas.microsoft.com/office/drawing/2010/main">
        <mc:Choice Requires="a14">
          <p:sp>
            <p:nvSpPr>
              <p:cNvPr id="11" name="Rectangle 10"/>
              <p:cNvSpPr/>
              <p:nvPr/>
            </p:nvSpPr>
            <p:spPr>
              <a:xfrm>
                <a:off x="712235" y="1399792"/>
                <a:ext cx="10708433" cy="3971087"/>
              </a:xfrm>
              <a:prstGeom prst="rect">
                <a:avLst/>
              </a:prstGeom>
            </p:spPr>
            <p:txBody>
              <a:bodyPr wrap="square">
                <a:spAutoFit/>
              </a:bodyPr>
              <a:lstStyle/>
              <a:p>
                <a:r>
                  <a:rPr lang="en-IN" sz="1400" dirty="0"/>
                  <a:t>Similarly we will get </a:t>
                </a:r>
              </a:p>
              <a:p>
                <a:endParaRPr lang="en-IN" sz="1400" dirty="0"/>
              </a:p>
              <a:p>
                <a:r>
                  <a:rPr lang="en-IN" sz="1400" dirty="0"/>
                  <a:t>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r>
                              <a:rPr lang="en-IN" sz="1400" b="0" i="1" smtClean="0">
                                <a:latin typeface="Cambria Math" panose="02040503050406030204" pitchFamily="18" charset="0"/>
                              </a:rPr>
                              <m:t> </m:t>
                            </m:r>
                          </m:sub>
                        </m:sSub>
                      </m:den>
                    </m:f>
                  </m:oMath>
                </a14:m>
                <a:r>
                  <a:rPr lang="en-IN" sz="1400" dirty="0"/>
                  <a:t>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a:t>
                </a:r>
                <a:endParaRPr lang="en-IN" sz="1400" i="1" dirty="0">
                  <a:latin typeface="Cambria Math" panose="02040503050406030204" pitchFamily="18" charset="0"/>
                  <a:ea typeface="Cambria Math" panose="02040503050406030204" pitchFamily="18" charset="0"/>
                </a:endParaRPr>
              </a:p>
              <a:p>
                <a:endParaRPr lang="en-IN" sz="1400" i="1" dirty="0">
                  <a:latin typeface="Cambria Math" panose="02040503050406030204" pitchFamily="18" charset="0"/>
                  <a:ea typeface="Cambria Math" panose="02040503050406030204" pitchFamily="18" charset="0"/>
                </a:endParaRPr>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r>
                              <a:rPr lang="en-IN" sz="1400" b="0" i="1" smtClean="0">
                                <a:latin typeface="Cambria Math" panose="02040503050406030204" pitchFamily="18" charset="0"/>
                              </a:rPr>
                              <m:t> </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den>
                    </m:f>
                  </m:oMath>
                </a14:m>
                <a:r>
                  <a:rPr lang="en-IN" sz="1400" dirty="0"/>
                  <a:t>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oMath>
                </a14:m>
                <a:endParaRPr lang="en-IN" sz="1400" dirty="0"/>
              </a:p>
              <a:p>
                <a:endParaRPr lang="en-IN" sz="1400" dirty="0"/>
              </a:p>
              <a:p>
                <a:r>
                  <a:rPr lang="en-IN" sz="1400" dirty="0"/>
                  <a:t>From results 1, 2, 3 and 4, we will be able to calculate the contribution of weight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oMath>
                </a14:m>
                <a:r>
                  <a:rPr lang="en-IN" sz="1400" dirty="0"/>
                  <a:t> towards total error </a:t>
                </a:r>
                <a14:m>
                  <m:oMath xmlns:m="http://schemas.openxmlformats.org/officeDocument/2006/math">
                    <m:r>
                      <m:rPr>
                        <m:nor/>
                      </m:rPr>
                      <a:rPr lang="en-IN" sz="1400" b="1" dirty="0" smtClean="0">
                        <a:latin typeface="Cambria Math" panose="02040503050406030204" pitchFamily="18" charset="0"/>
                        <a:ea typeface="Cambria Math" panose="02040503050406030204" pitchFamily="18" charset="0"/>
                      </a:rPr>
                      <m:t>TotErr</m:t>
                    </m:r>
                  </m:oMath>
                </a14:m>
                <a:r>
                  <a:rPr lang="en-IN" sz="1400" dirty="0"/>
                  <a:t> </a:t>
                </a:r>
              </a:p>
              <a:p>
                <a:endParaRPr lang="en-IN" sz="1400" dirty="0"/>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den>
                    </m:f>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Target )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m:t>
                        </m:r>
                      </m:sub>
                    </m:sSub>
                  </m:oMath>
                </a14:m>
                <a:endParaRPr lang="en-IN" sz="1400" dirty="0"/>
              </a:p>
              <a:p>
                <a:endParaRPr lang="en-IN" sz="1400" dirty="0"/>
              </a:p>
              <a:p>
                <a:r>
                  <a:rPr lang="en-IN" sz="1400" dirty="0"/>
                  <a:t> Similarly the contribution of weight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6</m:t>
                        </m:r>
                      </m:sub>
                    </m:sSub>
                  </m:oMath>
                </a14:m>
                <a:r>
                  <a:rPr lang="en-IN" sz="1400" dirty="0"/>
                  <a:t> towards total error </a:t>
                </a:r>
                <a14:m>
                  <m:oMath xmlns:m="http://schemas.openxmlformats.org/officeDocument/2006/math">
                    <m:r>
                      <m:rPr>
                        <m:nor/>
                      </m:rPr>
                      <a:rPr lang="en-IN" sz="1400" b="1" dirty="0" smtClean="0">
                        <a:latin typeface="Cambria Math" panose="02040503050406030204" pitchFamily="18" charset="0"/>
                        <a:ea typeface="Cambria Math" panose="02040503050406030204" pitchFamily="18" charset="0"/>
                      </a:rPr>
                      <m:t>TotErr</m:t>
                    </m:r>
                  </m:oMath>
                </a14:m>
                <a:r>
                  <a:rPr lang="en-IN" sz="1400" dirty="0"/>
                  <a:t>  is as below </a:t>
                </a:r>
              </a:p>
              <a:p>
                <a:endParaRPr lang="en-IN" sz="1400" i="1" dirty="0">
                  <a:latin typeface="Cambria Math" panose="02040503050406030204" pitchFamily="18" charset="0"/>
                  <a:ea typeface="Cambria Math" panose="02040503050406030204" pitchFamily="18" charset="0"/>
                </a:endParaRPr>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6</m:t>
                            </m:r>
                          </m:sub>
                        </m:sSub>
                      </m:den>
                    </m:f>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Target )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6</m:t>
                        </m:r>
                      </m:sub>
                    </m:sSub>
                  </m:oMath>
                </a14:m>
                <a:endParaRPr lang="en-IN" sz="1400" dirty="0"/>
              </a:p>
              <a:p>
                <a:endParaRPr lang="en-IN" sz="1400" dirty="0"/>
              </a:p>
              <a:p>
                <a:endParaRPr lang="en-IN" sz="1400" dirty="0"/>
              </a:p>
            </p:txBody>
          </p:sp>
        </mc:Choice>
        <mc:Fallback xmlns="">
          <p:sp>
            <p:nvSpPr>
              <p:cNvPr id="11" name="Rectangle 10"/>
              <p:cNvSpPr>
                <a:spLocks noRot="1" noChangeAspect="1" noMove="1" noResize="1" noEditPoints="1" noAdjustHandles="1" noChangeArrowheads="1" noChangeShapeType="1" noTextEdit="1"/>
              </p:cNvSpPr>
              <p:nvPr/>
            </p:nvSpPr>
            <p:spPr>
              <a:xfrm>
                <a:off x="712235" y="1399792"/>
                <a:ext cx="10708433" cy="3971087"/>
              </a:xfrm>
              <a:prstGeom prst="rect">
                <a:avLst/>
              </a:prstGeom>
              <a:blipFill>
                <a:blip r:embed="rId2"/>
                <a:stretch>
                  <a:fillRect l="-171" t="-307"/>
                </a:stretch>
              </a:blipFill>
            </p:spPr>
            <p:txBody>
              <a:bodyPr/>
              <a:lstStyle/>
              <a:p>
                <a:r>
                  <a:rPr lang="en-IN">
                    <a:noFill/>
                  </a:rPr>
                  <a:t> </a:t>
                </a:r>
              </a:p>
            </p:txBody>
          </p:sp>
        </mc:Fallback>
      </mc:AlternateContent>
      <p:cxnSp>
        <p:nvCxnSpPr>
          <p:cNvPr id="12" name="Straight Connector 11"/>
          <p:cNvCxnSpPr/>
          <p:nvPr/>
        </p:nvCxnSpPr>
        <p:spPr>
          <a:xfrm>
            <a:off x="6151976" y="2101024"/>
            <a:ext cx="2034074" cy="0"/>
          </a:xfrm>
          <a:prstGeom prst="line">
            <a:avLst/>
          </a:prstGeom>
        </p:spPr>
        <p:style>
          <a:lnRef idx="3">
            <a:schemeClr val="dk1"/>
          </a:lnRef>
          <a:fillRef idx="0">
            <a:schemeClr val="dk1"/>
          </a:fillRef>
          <a:effectRef idx="2">
            <a:schemeClr val="dk1"/>
          </a:effectRef>
          <a:fontRef idx="minor">
            <a:schemeClr val="tx1"/>
          </a:fontRef>
        </p:style>
      </p:cxnSp>
      <p:sp>
        <p:nvSpPr>
          <p:cNvPr id="13" name="Oval 12"/>
          <p:cNvSpPr/>
          <p:nvPr/>
        </p:nvSpPr>
        <p:spPr>
          <a:xfrm>
            <a:off x="8260696" y="1951734"/>
            <a:ext cx="363894" cy="2985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a:t>
            </a:r>
          </a:p>
        </p:txBody>
      </p:sp>
      <p:cxnSp>
        <p:nvCxnSpPr>
          <p:cNvPr id="14" name="Straight Connector 13"/>
          <p:cNvCxnSpPr/>
          <p:nvPr/>
        </p:nvCxnSpPr>
        <p:spPr>
          <a:xfrm>
            <a:off x="6151976" y="2735995"/>
            <a:ext cx="2034074" cy="0"/>
          </a:xfrm>
          <a:prstGeom prst="line">
            <a:avLst/>
          </a:prstGeom>
        </p:spPr>
        <p:style>
          <a:lnRef idx="3">
            <a:schemeClr val="dk1"/>
          </a:lnRef>
          <a:fillRef idx="0">
            <a:schemeClr val="dk1"/>
          </a:fillRef>
          <a:effectRef idx="2">
            <a:schemeClr val="dk1"/>
          </a:effectRef>
          <a:fontRef idx="minor">
            <a:schemeClr val="tx1"/>
          </a:fontRef>
        </p:style>
      </p:cxnSp>
      <p:sp>
        <p:nvSpPr>
          <p:cNvPr id="15" name="Oval 14"/>
          <p:cNvSpPr/>
          <p:nvPr/>
        </p:nvSpPr>
        <p:spPr>
          <a:xfrm>
            <a:off x="8260696" y="2586705"/>
            <a:ext cx="363894" cy="2985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4</a:t>
            </a:r>
          </a:p>
        </p:txBody>
      </p:sp>
      <p:cxnSp>
        <p:nvCxnSpPr>
          <p:cNvPr id="16" name="Straight Connector 15"/>
          <p:cNvCxnSpPr/>
          <p:nvPr/>
        </p:nvCxnSpPr>
        <p:spPr>
          <a:xfrm>
            <a:off x="6151976" y="3707358"/>
            <a:ext cx="2034074" cy="0"/>
          </a:xfrm>
          <a:prstGeom prst="line">
            <a:avLst/>
          </a:prstGeom>
        </p:spPr>
        <p:style>
          <a:lnRef idx="3">
            <a:schemeClr val="dk1"/>
          </a:lnRef>
          <a:fillRef idx="0">
            <a:schemeClr val="dk1"/>
          </a:fillRef>
          <a:effectRef idx="2">
            <a:schemeClr val="dk1"/>
          </a:effectRef>
          <a:fontRef idx="minor">
            <a:schemeClr val="tx1"/>
          </a:fontRef>
        </p:style>
      </p:cxnSp>
      <p:sp>
        <p:nvSpPr>
          <p:cNvPr id="17" name="Oval 16"/>
          <p:cNvSpPr/>
          <p:nvPr/>
        </p:nvSpPr>
        <p:spPr>
          <a:xfrm>
            <a:off x="8260696" y="3558068"/>
            <a:ext cx="363894" cy="2985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5</a:t>
            </a:r>
          </a:p>
        </p:txBody>
      </p:sp>
    </p:spTree>
    <p:extLst>
      <p:ext uri="{BB962C8B-B14F-4D97-AF65-F5344CB8AC3E}">
        <p14:creationId xmlns:p14="http://schemas.microsoft.com/office/powerpoint/2010/main" val="383025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1"/>
          <p:cNvSpPr>
            <a:spLocks noGrp="1"/>
          </p:cNvSpPr>
          <p:nvPr>
            <p:ph type="title" idx="4294967295"/>
          </p:nvPr>
        </p:nvSpPr>
        <p:spPr>
          <a:xfrm>
            <a:off x="3041779" y="365708"/>
            <a:ext cx="5991225" cy="530225"/>
          </a:xfrm>
        </p:spPr>
        <p:txBody>
          <a:bodyPr>
            <a:normAutofit fontScale="90000"/>
          </a:bodyPr>
          <a:lstStyle/>
          <a:p>
            <a:pPr algn="ctr"/>
            <a:r>
              <a:rPr lang="en-IN" b="1" dirty="0"/>
              <a:t>The Backwards Pass</a:t>
            </a:r>
          </a:p>
        </p:txBody>
      </p:sp>
      <mc:AlternateContent xmlns:mc="http://schemas.openxmlformats.org/markup-compatibility/2006" xmlns:a14="http://schemas.microsoft.com/office/drawing/2010/main">
        <mc:Choice Requires="a14">
          <p:sp>
            <p:nvSpPr>
              <p:cNvPr id="7" name="Rectangle 6"/>
              <p:cNvSpPr/>
              <p:nvPr/>
            </p:nvSpPr>
            <p:spPr>
              <a:xfrm>
                <a:off x="712235" y="1399792"/>
                <a:ext cx="10708433" cy="4267579"/>
              </a:xfrm>
              <a:prstGeom prst="rect">
                <a:avLst/>
              </a:prstGeom>
            </p:spPr>
            <p:txBody>
              <a:bodyPr wrap="square">
                <a:spAutoFit/>
              </a:bodyPr>
              <a:lstStyle/>
              <a:p>
                <a:r>
                  <a:rPr lang="en-IN" sz="1400" b="1" dirty="0"/>
                  <a:t>Hidden Layer : </a:t>
                </a:r>
              </a:p>
              <a:p>
                <a:r>
                  <a:rPr lang="en-IN" sz="1400" dirty="0"/>
                  <a:t>Consider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1</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2</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3</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4</m:t>
                        </m:r>
                      </m:sub>
                    </m:sSub>
                  </m:oMath>
                </a14:m>
                <a:r>
                  <a:rPr lang="en-IN" sz="1400" dirty="0"/>
                  <a:t> We want to know how much a change in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1</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2</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3</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4</m:t>
                        </m:r>
                      </m:sub>
                    </m:sSub>
                    <m:r>
                      <a:rPr lang="en-IN" sz="1400" b="0" i="1" smtClean="0">
                        <a:latin typeface="Cambria Math" panose="02040503050406030204" pitchFamily="18" charset="0"/>
                      </a:rPr>
                      <m:t> </m:t>
                    </m:r>
                  </m:oMath>
                </a14:m>
                <a:r>
                  <a:rPr lang="en-IN" sz="1400" dirty="0"/>
                  <a:t>affects the Total Error.</a:t>
                </a:r>
              </a:p>
              <a:p>
                <a:r>
                  <a:rPr lang="en-IN" sz="1400" dirty="0"/>
                  <a:t>On Applying chain rule for solving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1</m:t>
                            </m:r>
                          </m:sub>
                        </m:sSub>
                      </m:den>
                    </m:f>
                  </m:oMath>
                </a14:m>
                <a:r>
                  <a:rPr lang="en-IN" sz="1400" dirty="0"/>
                  <a:t> we will get the below equation.</a:t>
                </a:r>
              </a:p>
              <a:p>
                <a:endParaRPr lang="en-IN" sz="1400" i="1" dirty="0">
                  <a:latin typeface="Cambria Math" panose="02040503050406030204" pitchFamily="18" charset="0"/>
                  <a:ea typeface="Cambria Math" panose="02040503050406030204" pitchFamily="18" charset="0"/>
                </a:endParaRPr>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1</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n-IN" sz="1400" b="0" i="0" dirty="0" smtClean="0">
                            <a:latin typeface="Cambria Math" panose="02040503050406030204" pitchFamily="18" charset="0"/>
                            <a:ea typeface="Cambria Math" panose="02040503050406030204" pitchFamily="18" charset="0"/>
                          </a:rPr>
                          <m:t> </m:t>
                        </m:r>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i="1">
                                <a:latin typeface="Cambria Math" panose="02040503050406030204" pitchFamily="18" charset="0"/>
                              </a:rPr>
                              <m:t>𝑂𝑢𝑡</m:t>
                            </m:r>
                          </m:e>
                          <m:sub>
                            <m:r>
                              <a:rPr lang="en-IN" sz="1400" i="1">
                                <a:latin typeface="Cambria Math" panose="02040503050406030204" pitchFamily="18" charset="0"/>
                              </a:rPr>
                              <m:t>h</m:t>
                            </m:r>
                            <m:r>
                              <a:rPr lang="en-IN" sz="1400" b="0" i="1" smtClean="0">
                                <a:latin typeface="Cambria Math" panose="02040503050406030204" pitchFamily="18" charset="0"/>
                              </a:rPr>
                              <m:t>1</m:t>
                            </m:r>
                            <m:r>
                              <a:rPr lang="en-IN" sz="1400" i="1">
                                <a:latin typeface="Cambria Math" panose="02040503050406030204" pitchFamily="18" charset="0"/>
                              </a:rPr>
                              <m:t> </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i="1">
                                <a:latin typeface="Cambria Math" panose="02040503050406030204" pitchFamily="18" charset="0"/>
                              </a:rPr>
                              <m:t>𝑂𝑢𝑡</m:t>
                            </m:r>
                          </m:e>
                          <m:sub>
                            <m:r>
                              <a:rPr lang="en-IN" sz="1400" i="1">
                                <a:latin typeface="Cambria Math" panose="02040503050406030204" pitchFamily="18" charset="0"/>
                              </a:rPr>
                              <m:t>h</m:t>
                            </m:r>
                            <m:r>
                              <a:rPr lang="en-IN" sz="1400" b="0" i="1" smtClean="0">
                                <a:latin typeface="Cambria Math" panose="02040503050406030204" pitchFamily="18" charset="0"/>
                              </a:rPr>
                              <m:t>1</m:t>
                            </m:r>
                            <m:r>
                              <a:rPr lang="en-IN" sz="1400" i="1">
                                <a:latin typeface="Cambria Math" panose="02040503050406030204" pitchFamily="18" charset="0"/>
                              </a:rPr>
                              <m:t> </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h</m:t>
                            </m:r>
                            <m:r>
                              <a:rPr lang="en-IN" sz="1400" b="0" i="1" smtClean="0">
                                <a:latin typeface="Cambria Math" panose="02040503050406030204" pitchFamily="18" charset="0"/>
                              </a:rPr>
                              <m:t>1 </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h</m:t>
                            </m:r>
                            <m:r>
                              <a:rPr lang="en-IN" sz="1400" b="0" i="1" smtClean="0">
                                <a:latin typeface="Cambria Math" panose="02040503050406030204" pitchFamily="18" charset="0"/>
                              </a:rPr>
                              <m:t>1 </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1</m:t>
                            </m:r>
                          </m:sub>
                        </m:sSub>
                      </m:den>
                    </m:f>
                  </m:oMath>
                </a14:m>
                <a:r>
                  <a:rPr lang="en-IN" sz="1400" dirty="0"/>
                  <a:t> </a:t>
                </a:r>
              </a:p>
              <a:p>
                <a:endParaRPr lang="en-IN" sz="1400" dirty="0"/>
              </a:p>
              <a:p>
                <a:r>
                  <a:rPr lang="en-IN" sz="1400" dirty="0"/>
                  <a:t>In the above equation the contribution of </a:t>
                </a:r>
                <a14:m>
                  <m:oMath xmlns:m="http://schemas.openxmlformats.org/officeDocument/2006/math">
                    <m:sSub>
                      <m:sSubPr>
                        <m:ctrlPr>
                          <a:rPr lang="en-IN" sz="1400" i="1" smtClean="0">
                            <a:latin typeface="Cambria Math" panose="02040503050406030204" pitchFamily="18" charset="0"/>
                          </a:rPr>
                        </m:ctrlPr>
                      </m:sSubPr>
                      <m:e>
                        <m:r>
                          <a:rPr lang="en-IN" sz="1400" i="1">
                            <a:latin typeface="Cambria Math" panose="02040503050406030204" pitchFamily="18" charset="0"/>
                          </a:rPr>
                          <m:t>𝑂𝑢𝑡</m:t>
                        </m:r>
                      </m:e>
                      <m:sub>
                        <m:r>
                          <a:rPr lang="en-IN" sz="1400" i="1">
                            <a:latin typeface="Cambria Math" panose="02040503050406030204" pitchFamily="18" charset="0"/>
                          </a:rPr>
                          <m:t>h</m:t>
                        </m:r>
                        <m:r>
                          <a:rPr lang="en-IN" sz="1400" i="1">
                            <a:latin typeface="Cambria Math" panose="02040503050406030204" pitchFamily="18" charset="0"/>
                          </a:rPr>
                          <m:t>2 </m:t>
                        </m:r>
                      </m:sub>
                    </m:sSub>
                  </m:oMath>
                </a14:m>
                <a:r>
                  <a:rPr lang="en-IN" sz="1400" dirty="0"/>
                  <a:t>( output from hidden node h2) on </a:t>
                </a:r>
                <a14:m>
                  <m:oMath xmlns:m="http://schemas.openxmlformats.org/officeDocument/2006/math">
                    <m:r>
                      <m:rPr>
                        <m:nor/>
                      </m:rPr>
                      <a:rPr lang="en-IN" sz="1400" dirty="0" smtClean="0">
                        <a:latin typeface="Cambria Math" panose="02040503050406030204" pitchFamily="18" charset="0"/>
                        <a:ea typeface="Cambria Math" panose="02040503050406030204" pitchFamily="18" charset="0"/>
                      </a:rPr>
                      <m:t>TotErr</m:t>
                    </m:r>
                  </m:oMath>
                </a14:m>
                <a:r>
                  <a:rPr lang="en-IN" sz="1400" dirty="0"/>
                  <a:t> also include the effect of output layer, On considering the same </a:t>
                </a:r>
                <a14:m>
                  <m:oMath xmlns:m="http://schemas.openxmlformats.org/officeDocument/2006/math">
                    <m:f>
                      <m:fPr>
                        <m:ctrlPr>
                          <a:rPr lang="en-IN" sz="1100" i="1" smtClean="0">
                            <a:latin typeface="Cambria Math" panose="02040503050406030204" pitchFamily="18" charset="0"/>
                            <a:ea typeface="Cambria Math" panose="02040503050406030204" pitchFamily="18" charset="0"/>
                          </a:rPr>
                        </m:ctrlPr>
                      </m:fPr>
                      <m:num>
                        <m:r>
                          <m:rPr>
                            <m:nor/>
                          </m:rPr>
                          <a:rPr lang="el-GR" sz="1100" dirty="0" smtClean="0">
                            <a:latin typeface="Cambria Math" panose="02040503050406030204" pitchFamily="18" charset="0"/>
                            <a:ea typeface="Cambria Math" panose="02040503050406030204" pitchFamily="18" charset="0"/>
                          </a:rPr>
                          <m:t>δ</m:t>
                        </m:r>
                        <m:r>
                          <m:rPr>
                            <m:nor/>
                          </m:rPr>
                          <a:rPr lang="en-IN" sz="1100" dirty="0" smtClean="0">
                            <a:latin typeface="Cambria Math" panose="02040503050406030204" pitchFamily="18" charset="0"/>
                            <a:ea typeface="Cambria Math" panose="02040503050406030204" pitchFamily="18" charset="0"/>
                          </a:rPr>
                          <m:t>TotErr</m:t>
                        </m:r>
                      </m:num>
                      <m:den>
                        <m:r>
                          <m:rPr>
                            <m:nor/>
                          </m:rPr>
                          <a:rPr lang="en-IN" sz="1100" b="0" i="0" dirty="0" smtClean="0">
                            <a:latin typeface="Cambria Math" panose="02040503050406030204" pitchFamily="18" charset="0"/>
                            <a:ea typeface="Cambria Math" panose="02040503050406030204" pitchFamily="18" charset="0"/>
                          </a:rPr>
                          <m:t> </m:t>
                        </m:r>
                        <m:r>
                          <m:rPr>
                            <m:nor/>
                          </m:rPr>
                          <a:rPr lang="el-GR" sz="1100" dirty="0" smtClean="0">
                            <a:latin typeface="Cambria Math" panose="02040503050406030204" pitchFamily="18" charset="0"/>
                            <a:ea typeface="Cambria Math" panose="02040503050406030204" pitchFamily="18" charset="0"/>
                          </a:rPr>
                          <m:t>δ</m:t>
                        </m:r>
                        <m:sSub>
                          <m:sSubPr>
                            <m:ctrlPr>
                              <a:rPr lang="en-IN" sz="1100" i="1" smtClean="0">
                                <a:latin typeface="Cambria Math" panose="02040503050406030204" pitchFamily="18" charset="0"/>
                              </a:rPr>
                            </m:ctrlPr>
                          </m:sSubPr>
                          <m:e>
                            <m:r>
                              <a:rPr lang="en-IN" sz="1100" i="1">
                                <a:latin typeface="Cambria Math" panose="02040503050406030204" pitchFamily="18" charset="0"/>
                              </a:rPr>
                              <m:t>𝑂𝑢𝑡</m:t>
                            </m:r>
                          </m:e>
                          <m:sub>
                            <m:r>
                              <a:rPr lang="en-IN" sz="1100" i="1">
                                <a:latin typeface="Cambria Math" panose="02040503050406030204" pitchFamily="18" charset="0"/>
                              </a:rPr>
                              <m:t>h</m:t>
                            </m:r>
                            <m:r>
                              <a:rPr lang="en-IN" sz="1100" i="1">
                                <a:latin typeface="Cambria Math" panose="02040503050406030204" pitchFamily="18" charset="0"/>
                              </a:rPr>
                              <m:t>2 </m:t>
                            </m:r>
                          </m:sub>
                        </m:sSub>
                      </m:den>
                    </m:f>
                  </m:oMath>
                </a14:m>
                <a:r>
                  <a:rPr lang="en-IN" sz="1100" dirty="0"/>
                  <a:t> </a:t>
                </a:r>
                <a:r>
                  <a:rPr lang="en-IN" sz="1400" dirty="0"/>
                  <a:t>will be given as below</a:t>
                </a:r>
              </a:p>
              <a:p>
                <a:endParaRPr lang="en-IN" sz="1400" i="1" dirty="0">
                  <a:latin typeface="Cambria Math" panose="02040503050406030204" pitchFamily="18" charset="0"/>
                  <a:ea typeface="Cambria Math" panose="02040503050406030204" pitchFamily="18" charset="0"/>
                </a:endParaRPr>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n-IN" sz="1400" b="0" i="0" dirty="0" smtClean="0">
                            <a:latin typeface="Cambria Math" panose="02040503050406030204" pitchFamily="18" charset="0"/>
                            <a:ea typeface="Cambria Math" panose="02040503050406030204" pitchFamily="18" charset="0"/>
                          </a:rPr>
                          <m:t> </m:t>
                        </m:r>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i="1">
                                <a:latin typeface="Cambria Math" panose="02040503050406030204" pitchFamily="18" charset="0"/>
                              </a:rPr>
                              <m:t>𝑂𝑢𝑡</m:t>
                            </m:r>
                          </m:e>
                          <m:sub>
                            <m:r>
                              <a:rPr lang="en-IN" sz="1400" i="1">
                                <a:latin typeface="Cambria Math" panose="02040503050406030204" pitchFamily="18" charset="0"/>
                              </a:rPr>
                              <m:t>h</m:t>
                            </m:r>
                            <m:r>
                              <a:rPr lang="en-IN" sz="1400" b="0" i="1" smtClean="0">
                                <a:latin typeface="Cambria Math" panose="02040503050406030204" pitchFamily="18" charset="0"/>
                              </a:rPr>
                              <m:t>1</m:t>
                            </m:r>
                            <m:r>
                              <a:rPr lang="en-IN" sz="1400" i="1">
                                <a:latin typeface="Cambria Math" panose="02040503050406030204" pitchFamily="18" charset="0"/>
                              </a:rPr>
                              <m:t> </m:t>
                            </m:r>
                          </m:sub>
                        </m:sSub>
                      </m:den>
                    </m:f>
                  </m:oMath>
                </a14:m>
                <a:r>
                  <a:rPr lang="en-IN" sz="1400" dirty="0"/>
                  <a:t>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n-IN" sz="1400" b="0" i="0" dirty="0" smtClean="0">
                            <a:latin typeface="Cambria Math" panose="02040503050406030204" pitchFamily="18" charset="0"/>
                            <a:ea typeface="Cambria Math" panose="02040503050406030204" pitchFamily="18" charset="0"/>
                          </a:rPr>
                          <m:t> </m:t>
                        </m:r>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r>
                              <a:rPr lang="en-IN" sz="1400" b="0" i="1" smtClean="0">
                                <a:latin typeface="Cambria Math" panose="02040503050406030204" pitchFamily="18" charset="0"/>
                              </a:rPr>
                              <m:t> </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r>
                              <a:rPr lang="en-IN" sz="1400" b="0" i="1" smtClean="0">
                                <a:latin typeface="Cambria Math" panose="02040503050406030204" pitchFamily="18" charset="0"/>
                              </a:rPr>
                              <m:t> </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i="1">
                                <a:latin typeface="Cambria Math" panose="02040503050406030204" pitchFamily="18" charset="0"/>
                              </a:rPr>
                              <m:t>𝑂𝑢𝑡</m:t>
                            </m:r>
                          </m:e>
                          <m:sub>
                            <m:r>
                              <a:rPr lang="en-IN" sz="1400" i="1">
                                <a:latin typeface="Cambria Math" panose="02040503050406030204" pitchFamily="18" charset="0"/>
                              </a:rPr>
                              <m:t>h</m:t>
                            </m:r>
                            <m:r>
                              <a:rPr lang="en-IN" sz="1400" b="0" i="1" smtClean="0">
                                <a:latin typeface="Cambria Math" panose="02040503050406030204" pitchFamily="18" charset="0"/>
                              </a:rPr>
                              <m:t>1</m:t>
                            </m:r>
                            <m:r>
                              <a:rPr lang="en-IN" sz="1400" i="1">
                                <a:latin typeface="Cambria Math" panose="02040503050406030204" pitchFamily="18" charset="0"/>
                              </a:rPr>
                              <m:t> </m:t>
                            </m:r>
                          </m:sub>
                        </m:sSub>
                      </m:den>
                    </m:f>
                  </m:oMath>
                </a14:m>
                <a:endParaRPr lang="en-IN" sz="1400" dirty="0"/>
              </a:p>
              <a:p>
                <a:endParaRPr lang="en-IN" sz="1400" dirty="0"/>
              </a:p>
              <a:p>
                <a:r>
                  <a:rPr lang="en-IN" sz="1400" dirty="0"/>
                  <a:t>From 6 and 7 </a:t>
                </a:r>
              </a:p>
              <a:p>
                <a:endParaRPr lang="en-IN" sz="1400" i="1" dirty="0">
                  <a:latin typeface="Cambria Math" panose="02040503050406030204" pitchFamily="18" charset="0"/>
                  <a:ea typeface="Cambria Math" panose="02040503050406030204" pitchFamily="18" charset="0"/>
                </a:endParaRPr>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1</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n-IN" sz="1400" b="0" i="0" dirty="0" smtClean="0">
                            <a:latin typeface="Cambria Math" panose="02040503050406030204" pitchFamily="18" charset="0"/>
                            <a:ea typeface="Cambria Math" panose="02040503050406030204" pitchFamily="18" charset="0"/>
                          </a:rPr>
                          <m:t> </m:t>
                        </m:r>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r>
                              <a:rPr lang="en-IN" sz="1400" b="0" i="1" smtClean="0">
                                <a:latin typeface="Cambria Math" panose="02040503050406030204" pitchFamily="18" charset="0"/>
                              </a:rPr>
                              <m:t> </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𝑅𝑒𝑠𝑁𝑜𝑑𝑒</m:t>
                            </m:r>
                            <m:r>
                              <a:rPr lang="en-IN" sz="1400" b="0" i="1" smtClean="0">
                                <a:latin typeface="Cambria Math" panose="02040503050406030204" pitchFamily="18" charset="0"/>
                              </a:rPr>
                              <m:t> </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i="1">
                                <a:latin typeface="Cambria Math" panose="02040503050406030204" pitchFamily="18" charset="0"/>
                              </a:rPr>
                              <m:t>𝑂𝑢𝑡</m:t>
                            </m:r>
                          </m:e>
                          <m:sub>
                            <m:r>
                              <a:rPr lang="en-IN" sz="1400" i="1">
                                <a:latin typeface="Cambria Math" panose="02040503050406030204" pitchFamily="18" charset="0"/>
                              </a:rPr>
                              <m:t>h</m:t>
                            </m:r>
                            <m:r>
                              <a:rPr lang="en-IN" sz="1400" b="0" i="1" smtClean="0">
                                <a:latin typeface="Cambria Math" panose="02040503050406030204" pitchFamily="18" charset="0"/>
                              </a:rPr>
                              <m:t>1</m:t>
                            </m:r>
                            <m:r>
                              <a:rPr lang="en-IN" sz="1400" i="1">
                                <a:latin typeface="Cambria Math" panose="02040503050406030204" pitchFamily="18" charset="0"/>
                              </a:rPr>
                              <m:t> </m:t>
                            </m:r>
                          </m:sub>
                        </m:sSub>
                      </m:den>
                    </m:f>
                  </m:oMath>
                </a14:m>
                <a:r>
                  <a:rPr lang="en-IN" sz="1400" dirty="0"/>
                  <a:t>*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i="1">
                                <a:latin typeface="Cambria Math" panose="02040503050406030204" pitchFamily="18" charset="0"/>
                              </a:rPr>
                              <m:t>𝑂𝑢𝑡</m:t>
                            </m:r>
                          </m:e>
                          <m:sub>
                            <m:r>
                              <a:rPr lang="en-IN" sz="1400" i="1">
                                <a:latin typeface="Cambria Math" panose="02040503050406030204" pitchFamily="18" charset="0"/>
                              </a:rPr>
                              <m:t>h</m:t>
                            </m:r>
                            <m:r>
                              <a:rPr lang="en-IN" sz="1400" b="0" i="1" smtClean="0">
                                <a:latin typeface="Cambria Math" panose="02040503050406030204" pitchFamily="18" charset="0"/>
                              </a:rPr>
                              <m:t>1</m:t>
                            </m:r>
                            <m:r>
                              <a:rPr lang="en-IN" sz="1400" i="1">
                                <a:latin typeface="Cambria Math" panose="02040503050406030204" pitchFamily="18" charset="0"/>
                              </a:rPr>
                              <m:t> </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h</m:t>
                            </m:r>
                            <m:r>
                              <a:rPr lang="en-IN" sz="1400" b="0" i="1" smtClean="0">
                                <a:latin typeface="Cambria Math" panose="02040503050406030204" pitchFamily="18" charset="0"/>
                              </a:rPr>
                              <m:t>1 </m:t>
                            </m:r>
                          </m:sub>
                        </m:sSub>
                      </m:den>
                    </m:f>
                  </m:oMath>
                </a14:m>
                <a:r>
                  <a:rPr lang="en-IN" sz="1400" dirty="0"/>
                  <a:t>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𝐼𝑛𝑝</m:t>
                            </m:r>
                          </m:e>
                          <m:sub>
                            <m:r>
                              <a:rPr lang="en-IN" sz="1400" b="0" i="1" smtClean="0">
                                <a:latin typeface="Cambria Math" panose="02040503050406030204" pitchFamily="18" charset="0"/>
                              </a:rPr>
                              <m:t>h</m:t>
                            </m:r>
                            <m:r>
                              <a:rPr lang="en-IN" sz="1400" b="0" i="1" smtClean="0">
                                <a:latin typeface="Cambria Math" panose="02040503050406030204" pitchFamily="18" charset="0"/>
                              </a:rPr>
                              <m:t>1 </m:t>
                            </m:r>
                          </m:sub>
                        </m:sSub>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1</m:t>
                            </m:r>
                          </m:sub>
                        </m:sSub>
                      </m:den>
                    </m:f>
                  </m:oMath>
                </a14:m>
                <a:endParaRPr lang="en-IN" sz="1400" dirty="0"/>
              </a:p>
              <a:p>
                <a:endParaRPr lang="en-IN" sz="1400" dirty="0"/>
              </a:p>
              <a:p>
                <a:endParaRPr lang="en-IN" sz="1400" dirty="0"/>
              </a:p>
            </p:txBody>
          </p:sp>
        </mc:Choice>
        <mc:Fallback xmlns="">
          <p:sp>
            <p:nvSpPr>
              <p:cNvPr id="7" name="Rectangle 6"/>
              <p:cNvSpPr>
                <a:spLocks noRot="1" noChangeAspect="1" noMove="1" noResize="1" noEditPoints="1" noAdjustHandles="1" noChangeArrowheads="1" noChangeShapeType="1" noTextEdit="1"/>
              </p:cNvSpPr>
              <p:nvPr/>
            </p:nvSpPr>
            <p:spPr>
              <a:xfrm>
                <a:off x="712235" y="1399792"/>
                <a:ext cx="10708433" cy="4267579"/>
              </a:xfrm>
              <a:prstGeom prst="rect">
                <a:avLst/>
              </a:prstGeom>
              <a:blipFill>
                <a:blip r:embed="rId2"/>
                <a:stretch>
                  <a:fillRect l="-171" t="-286"/>
                </a:stretch>
              </a:blipFill>
            </p:spPr>
            <p:txBody>
              <a:bodyPr/>
              <a:lstStyle/>
              <a:p>
                <a:r>
                  <a:rPr lang="en-IN">
                    <a:noFill/>
                  </a:rPr>
                  <a:t> </a:t>
                </a:r>
              </a:p>
            </p:txBody>
          </p:sp>
        </mc:Fallback>
      </mc:AlternateContent>
      <p:cxnSp>
        <p:nvCxnSpPr>
          <p:cNvPr id="8" name="Straight Connector 7"/>
          <p:cNvCxnSpPr/>
          <p:nvPr/>
        </p:nvCxnSpPr>
        <p:spPr>
          <a:xfrm>
            <a:off x="6002686" y="2615677"/>
            <a:ext cx="2034074" cy="0"/>
          </a:xfrm>
          <a:prstGeom prst="line">
            <a:avLst/>
          </a:prstGeom>
        </p:spPr>
        <p:style>
          <a:lnRef idx="3">
            <a:schemeClr val="dk1"/>
          </a:lnRef>
          <a:fillRef idx="0">
            <a:schemeClr val="dk1"/>
          </a:fillRef>
          <a:effectRef idx="2">
            <a:schemeClr val="dk1"/>
          </a:effectRef>
          <a:fontRef idx="minor">
            <a:schemeClr val="tx1"/>
          </a:fontRef>
        </p:style>
      </p:cxnSp>
      <p:sp>
        <p:nvSpPr>
          <p:cNvPr id="9" name="Oval 8"/>
          <p:cNvSpPr/>
          <p:nvPr/>
        </p:nvSpPr>
        <p:spPr>
          <a:xfrm>
            <a:off x="8111406" y="2466387"/>
            <a:ext cx="363894" cy="2985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6</a:t>
            </a:r>
          </a:p>
        </p:txBody>
      </p:sp>
      <p:cxnSp>
        <p:nvCxnSpPr>
          <p:cNvPr id="10" name="Straight Connector 9"/>
          <p:cNvCxnSpPr/>
          <p:nvPr/>
        </p:nvCxnSpPr>
        <p:spPr>
          <a:xfrm>
            <a:off x="6002686" y="3831561"/>
            <a:ext cx="2034074" cy="0"/>
          </a:xfrm>
          <a:prstGeom prst="line">
            <a:avLst/>
          </a:prstGeom>
        </p:spPr>
        <p:style>
          <a:lnRef idx="3">
            <a:schemeClr val="dk1"/>
          </a:lnRef>
          <a:fillRef idx="0">
            <a:schemeClr val="dk1"/>
          </a:fillRef>
          <a:effectRef idx="2">
            <a:schemeClr val="dk1"/>
          </a:effectRef>
          <a:fontRef idx="minor">
            <a:schemeClr val="tx1"/>
          </a:fontRef>
        </p:style>
      </p:cxnSp>
      <p:sp>
        <p:nvSpPr>
          <p:cNvPr id="11" name="Oval 10"/>
          <p:cNvSpPr/>
          <p:nvPr/>
        </p:nvSpPr>
        <p:spPr>
          <a:xfrm>
            <a:off x="8111406" y="3682271"/>
            <a:ext cx="363894" cy="2985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7</a:t>
            </a:r>
          </a:p>
        </p:txBody>
      </p:sp>
      <p:cxnSp>
        <p:nvCxnSpPr>
          <p:cNvPr id="12" name="Straight Connector 11"/>
          <p:cNvCxnSpPr/>
          <p:nvPr/>
        </p:nvCxnSpPr>
        <p:spPr>
          <a:xfrm>
            <a:off x="6002686" y="5044124"/>
            <a:ext cx="2034074" cy="0"/>
          </a:xfrm>
          <a:prstGeom prst="line">
            <a:avLst/>
          </a:prstGeom>
        </p:spPr>
        <p:style>
          <a:lnRef idx="3">
            <a:schemeClr val="dk1"/>
          </a:lnRef>
          <a:fillRef idx="0">
            <a:schemeClr val="dk1"/>
          </a:fillRef>
          <a:effectRef idx="2">
            <a:schemeClr val="dk1"/>
          </a:effectRef>
          <a:fontRef idx="minor">
            <a:schemeClr val="tx1"/>
          </a:fontRef>
        </p:style>
      </p:cxnSp>
      <p:sp>
        <p:nvSpPr>
          <p:cNvPr id="13" name="Oval 12"/>
          <p:cNvSpPr/>
          <p:nvPr/>
        </p:nvSpPr>
        <p:spPr>
          <a:xfrm>
            <a:off x="8111406" y="4894834"/>
            <a:ext cx="363894" cy="2985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8</a:t>
            </a:r>
          </a:p>
        </p:txBody>
      </p:sp>
    </p:spTree>
    <p:extLst>
      <p:ext uri="{BB962C8B-B14F-4D97-AF65-F5344CB8AC3E}">
        <p14:creationId xmlns:p14="http://schemas.microsoft.com/office/powerpoint/2010/main" val="99893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1"/>
          <p:cNvSpPr txBox="1">
            <a:spLocks/>
          </p:cNvSpPr>
          <p:nvPr/>
        </p:nvSpPr>
        <p:spPr>
          <a:xfrm>
            <a:off x="3041779" y="365708"/>
            <a:ext cx="5991225" cy="5302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a:t>The Backwards Pass</a:t>
            </a:r>
            <a:endParaRPr lang="en-IN" b="1" dirty="0"/>
          </a:p>
        </p:txBody>
      </p:sp>
      <mc:AlternateContent xmlns:mc="http://schemas.openxmlformats.org/markup-compatibility/2006">
        <mc:Choice xmlns:a14="http://schemas.microsoft.com/office/drawing/2010/main" Requires="a14">
          <p:sp>
            <p:nvSpPr>
              <p:cNvPr id="5" name="Rectangle 4"/>
              <p:cNvSpPr/>
              <p:nvPr/>
            </p:nvSpPr>
            <p:spPr>
              <a:xfrm>
                <a:off x="712236" y="1399792"/>
                <a:ext cx="7993226" cy="5422318"/>
              </a:xfrm>
              <a:prstGeom prst="rect">
                <a:avLst/>
              </a:prstGeom>
            </p:spPr>
            <p:txBody>
              <a:bodyPr wrap="square">
                <a:spAutoFit/>
              </a:bodyPr>
              <a:lstStyle/>
              <a:p>
                <a:r>
                  <a:rPr lang="en-IN" sz="1400" dirty="0"/>
                  <a:t>On Solving equation 8</a:t>
                </a:r>
              </a:p>
              <a:p>
                <a:endParaRPr lang="en-IN" sz="1400" dirty="0"/>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1</m:t>
                            </m:r>
                          </m:sub>
                        </m:sSub>
                      </m:den>
                    </m:f>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Target )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5 </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US" sz="1400" b="0" i="1" smtClean="0">
                            <a:latin typeface="Cambria Math" panose="02040503050406030204" pitchFamily="18" charset="0"/>
                          </a:rPr>
                          <m:t>h</m:t>
                        </m:r>
                        <m:r>
                          <a:rPr lang="en-US" sz="1400" b="0" i="1" smtClean="0">
                            <a:latin typeface="Cambria Math" panose="02040503050406030204" pitchFamily="18" charset="0"/>
                          </a:rPr>
                          <m:t>1</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US" sz="1400" b="0" i="1" smtClean="0">
                            <a:latin typeface="Cambria Math" panose="02040503050406030204" pitchFamily="18" charset="0"/>
                          </a:rPr>
                          <m:t>h</m:t>
                        </m:r>
                        <m:r>
                          <a:rPr lang="en-US" sz="1400" b="0" i="1" smtClean="0">
                            <a:latin typeface="Cambria Math" panose="02040503050406030204" pitchFamily="18" charset="0"/>
                          </a:rPr>
                          <m:t>1</m:t>
                        </m:r>
                      </m:sub>
                    </m:sSub>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i</m:t>
                        </m:r>
                      </m:e>
                      <m:sub>
                        <m:r>
                          <a:rPr lang="en-IN" sz="1400" b="0" i="1" smtClean="0">
                            <a:latin typeface="Cambria Math" panose="02040503050406030204" pitchFamily="18" charset="0"/>
                            <a:ea typeface="Cambria Math" panose="02040503050406030204" pitchFamily="18" charset="0"/>
                          </a:rPr>
                          <m:t>1</m:t>
                        </m:r>
                      </m:sub>
                    </m:sSub>
                  </m:oMath>
                </a14:m>
                <a:endParaRPr lang="en-IN" sz="1400" dirty="0"/>
              </a:p>
              <a:p>
                <a:endParaRPr lang="en-IN" sz="1400" dirty="0"/>
              </a:p>
              <a:p>
                <a:r>
                  <a:rPr lang="en-IN" sz="1400" dirty="0"/>
                  <a:t>Similarly we will calculate </a:t>
                </a:r>
              </a:p>
              <a:p>
                <a:endParaRPr lang="en-IN" sz="1400" dirty="0"/>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2</m:t>
                            </m:r>
                          </m:sub>
                        </m:sSub>
                      </m:den>
                    </m:f>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Target )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6 </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US" sz="1400" b="0" i="1" smtClean="0">
                            <a:latin typeface="Cambria Math" panose="02040503050406030204" pitchFamily="18" charset="0"/>
                          </a:rPr>
                          <m:t>h</m:t>
                        </m:r>
                        <m:r>
                          <a:rPr lang="en-US" sz="1400" b="0" i="1" smtClean="0">
                            <a:latin typeface="Cambria Math" panose="02040503050406030204" pitchFamily="18" charset="0"/>
                          </a:rPr>
                          <m:t>2</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US" sz="1400" b="0" i="1" smtClean="0">
                            <a:latin typeface="Cambria Math" panose="02040503050406030204" pitchFamily="18" charset="0"/>
                          </a:rPr>
                          <m:t>h</m:t>
                        </m:r>
                        <m:r>
                          <a:rPr lang="en-US" sz="1400" b="0" i="1" smtClean="0">
                            <a:latin typeface="Cambria Math" panose="02040503050406030204" pitchFamily="18" charset="0"/>
                          </a:rPr>
                          <m:t>2</m:t>
                        </m:r>
                      </m:sub>
                    </m:sSub>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i</m:t>
                        </m:r>
                      </m:e>
                      <m:sub>
                        <m:r>
                          <a:rPr lang="en-IN" sz="1400" b="0" i="1" dirty="0" smtClean="0">
                            <a:latin typeface="Cambria Math" panose="02040503050406030204" pitchFamily="18" charset="0"/>
                            <a:ea typeface="Cambria Math" panose="02040503050406030204" pitchFamily="18" charset="0"/>
                          </a:rPr>
                          <m:t>2</m:t>
                        </m:r>
                      </m:sub>
                    </m:sSub>
                  </m:oMath>
                </a14:m>
                <a:endParaRPr lang="en-IN" sz="1400" dirty="0"/>
              </a:p>
              <a:p>
                <a:endParaRPr lang="en-IN" sz="1400" i="1" dirty="0">
                  <a:latin typeface="Cambria Math" panose="02040503050406030204" pitchFamily="18" charset="0"/>
                  <a:ea typeface="Cambria Math" panose="02040503050406030204" pitchFamily="18" charset="0"/>
                </a:endParaRPr>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3</m:t>
                            </m:r>
                          </m:sub>
                        </m:sSub>
                      </m:den>
                    </m:f>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Target )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5 </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US" sz="1400" b="0" i="1" smtClean="0">
                            <a:latin typeface="Cambria Math" panose="02040503050406030204" pitchFamily="18" charset="0"/>
                          </a:rPr>
                          <m:t>h</m:t>
                        </m:r>
                        <m:r>
                          <a:rPr lang="en-US" sz="1400" b="0" i="1" smtClean="0">
                            <a:latin typeface="Cambria Math" panose="02040503050406030204" pitchFamily="18" charset="0"/>
                          </a:rPr>
                          <m:t>1</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US" sz="1400" b="0" i="1" smtClean="0">
                            <a:latin typeface="Cambria Math" panose="02040503050406030204" pitchFamily="18" charset="0"/>
                          </a:rPr>
                          <m:t>h</m:t>
                        </m:r>
                        <m:r>
                          <a:rPr lang="en-US" sz="1400" b="0" i="1" smtClean="0">
                            <a:latin typeface="Cambria Math" panose="02040503050406030204" pitchFamily="18" charset="0"/>
                          </a:rPr>
                          <m:t>1</m:t>
                        </m:r>
                      </m:sub>
                    </m:sSub>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i</m:t>
                        </m:r>
                      </m:e>
                      <m:sub>
                        <m:r>
                          <a:rPr lang="en-IN" sz="1400" b="0" i="1" dirty="0" smtClean="0">
                            <a:latin typeface="Cambria Math" panose="02040503050406030204" pitchFamily="18" charset="0"/>
                            <a:ea typeface="Cambria Math" panose="02040503050406030204" pitchFamily="18" charset="0"/>
                          </a:rPr>
                          <m:t>3</m:t>
                        </m:r>
                      </m:sub>
                    </m:sSub>
                  </m:oMath>
                </a14:m>
                <a:endParaRPr lang="en-IN" sz="1400" dirty="0"/>
              </a:p>
              <a:p>
                <a:endParaRPr lang="en-IN" sz="1400" i="1" dirty="0">
                  <a:latin typeface="Cambria Math" panose="02040503050406030204" pitchFamily="18" charset="0"/>
                  <a:ea typeface="Cambria Math" panose="02040503050406030204" pitchFamily="18" charset="0"/>
                </a:endParaRPr>
              </a:p>
              <a:p>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4</m:t>
                            </m:r>
                          </m:sub>
                        </m:sSub>
                      </m:den>
                    </m:f>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a:rPr lang="en-IN" sz="1400" b="0" i="1" smtClean="0">
                            <a:latin typeface="Cambria Math" panose="02040503050406030204" pitchFamily="18" charset="0"/>
                            <a:ea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Target )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IN" sz="1400" b="0" i="1" smtClean="0">
                            <a:latin typeface="Cambria Math" panose="02040503050406030204" pitchFamily="18" charset="0"/>
                          </a:rPr>
                          <m:t>𝑅𝑒𝑠𝑁𝑜𝑑𝑒</m:t>
                        </m:r>
                      </m:sub>
                    </m:sSub>
                  </m:oMath>
                </a14:m>
                <a:r>
                  <a:rPr lang="en-IN" sz="1400" dirty="0"/>
                  <a:t>)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6 </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US" sz="1400" b="0" i="1" smtClean="0">
                            <a:latin typeface="Cambria Math" panose="02040503050406030204" pitchFamily="18" charset="0"/>
                          </a:rPr>
                          <m:t>h</m:t>
                        </m:r>
                        <m:r>
                          <a:rPr lang="en-US" sz="1400" b="0" i="1" smtClean="0">
                            <a:latin typeface="Cambria Math" panose="02040503050406030204" pitchFamily="18" charset="0"/>
                          </a:rPr>
                          <m:t>2</m:t>
                        </m:r>
                      </m:sub>
                    </m:sSub>
                  </m:oMath>
                </a14:m>
                <a:r>
                  <a:rPr lang="en-IN" sz="1400" dirty="0"/>
                  <a:t>(1 -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𝑂𝑢𝑡</m:t>
                        </m:r>
                      </m:e>
                      <m:sub>
                        <m:r>
                          <a:rPr lang="en-US" sz="1400" b="0" i="1" smtClean="0">
                            <a:latin typeface="Cambria Math" panose="02040503050406030204" pitchFamily="18" charset="0"/>
                          </a:rPr>
                          <m:t>h</m:t>
                        </m:r>
                        <m:r>
                          <a:rPr lang="en-US" sz="1400" b="0" i="1" smtClean="0">
                            <a:latin typeface="Cambria Math" panose="02040503050406030204" pitchFamily="18" charset="0"/>
                          </a:rPr>
                          <m:t>2</m:t>
                        </m:r>
                      </m:sub>
                    </m:sSub>
                  </m:oMath>
                </a14:m>
                <a:r>
                  <a:rPr lang="en-IN" sz="1400" dirty="0"/>
                  <a:t>) * </a:t>
                </a:r>
                <a14:m>
                  <m:oMath xmlns:m="http://schemas.openxmlformats.org/officeDocument/2006/math">
                    <m:sSub>
                      <m:sSubPr>
                        <m:ctrlPr>
                          <a:rPr lang="en-IN" sz="1400" i="1" smtClean="0">
                            <a:latin typeface="Cambria Math" panose="02040503050406030204" pitchFamily="18" charset="0"/>
                            <a:ea typeface="Cambria Math" panose="02040503050406030204" pitchFamily="18" charset="0"/>
                          </a:rPr>
                        </m:ctrlPr>
                      </m:sSubPr>
                      <m:e>
                        <m:r>
                          <m:rPr>
                            <m:nor/>
                          </m:rPr>
                          <a:rPr lang="en-IN" sz="1400" dirty="0" smtClean="0">
                            <a:latin typeface="Cambria Math" panose="02040503050406030204" pitchFamily="18" charset="0"/>
                            <a:ea typeface="Cambria Math" panose="02040503050406030204" pitchFamily="18" charset="0"/>
                          </a:rPr>
                          <m:t>i</m:t>
                        </m:r>
                      </m:e>
                      <m:sub>
                        <m:r>
                          <a:rPr lang="en-IN" sz="1400" b="0" i="1" dirty="0" smtClean="0">
                            <a:latin typeface="Cambria Math" panose="02040503050406030204" pitchFamily="18" charset="0"/>
                            <a:ea typeface="Cambria Math" panose="02040503050406030204" pitchFamily="18" charset="0"/>
                          </a:rPr>
                          <m:t>4</m:t>
                        </m:r>
                      </m:sub>
                    </m:sSub>
                  </m:oMath>
                </a14:m>
                <a:endParaRPr lang="en-IN" sz="1400" dirty="0"/>
              </a:p>
              <a:p>
                <a:endParaRPr lang="en-IN" sz="1400" dirty="0"/>
              </a:p>
              <a:p>
                <a:r>
                  <a:rPr lang="en-IN" sz="1400" dirty="0"/>
                  <a:t>To decrease the error, we then subtract these values from the current weight (optionally multiplied by some learning rate, between 0.1 and 0.9):</a:t>
                </a:r>
              </a:p>
              <a:p>
                <a:endParaRPr lang="en-IN" sz="1400" dirty="0"/>
              </a:p>
              <a:p>
                <a:pPr algn="ct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 </m:t>
                        </m:r>
                        <m:r>
                          <a:rPr lang="en-IN" sz="1400" b="0" i="1" smtClean="0">
                            <a:latin typeface="Cambria Math" panose="02040503050406030204" pitchFamily="18" charset="0"/>
                          </a:rPr>
                          <m:t>𝑖</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𝑢𝑝𝑑𝑎𝑡𝑒</m:t>
                            </m:r>
                          </m:e>
                        </m:d>
                      </m:sub>
                    </m:sSub>
                  </m:oMath>
                </a14:m>
                <a:r>
                  <a:rPr lang="en-IN" sz="1400" dirty="0"/>
                  <a:t> =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 </m:t>
                        </m:r>
                        <m:r>
                          <a:rPr lang="en-IN" sz="1400" b="0" i="1" smtClean="0">
                            <a:latin typeface="Cambria Math" panose="02040503050406030204" pitchFamily="18" charset="0"/>
                          </a:rPr>
                          <m:t>𝑖</m:t>
                        </m:r>
                        <m:r>
                          <a:rPr lang="en-IN" sz="1400" b="0" i="1" smtClean="0">
                            <a:latin typeface="Cambria Math" panose="02040503050406030204" pitchFamily="18" charset="0"/>
                          </a:rPr>
                          <m:t> </m:t>
                        </m:r>
                      </m:sub>
                    </m:sSub>
                  </m:oMath>
                </a14:m>
                <a:r>
                  <a:rPr lang="en-IN" sz="1400" dirty="0"/>
                  <a:t>- c * </a:t>
                </a:r>
                <a14:m>
                  <m:oMath xmlns:m="http://schemas.openxmlformats.org/officeDocument/2006/math">
                    <m:f>
                      <m:fPr>
                        <m:ctrlPr>
                          <a:rPr lang="en-IN" sz="1400" i="1" smtClean="0">
                            <a:latin typeface="Cambria Math" panose="02040503050406030204" pitchFamily="18" charset="0"/>
                            <a:ea typeface="Cambria Math" panose="02040503050406030204" pitchFamily="18" charset="0"/>
                          </a:rPr>
                        </m:ctrlPr>
                      </m:fPr>
                      <m:num>
                        <m:r>
                          <m:rPr>
                            <m:nor/>
                          </m:rPr>
                          <a:rPr lang="el-GR" sz="1400" dirty="0" smtClean="0">
                            <a:latin typeface="Cambria Math" panose="02040503050406030204" pitchFamily="18" charset="0"/>
                            <a:ea typeface="Cambria Math" panose="02040503050406030204" pitchFamily="18" charset="0"/>
                          </a:rPr>
                          <m:t>δ</m:t>
                        </m:r>
                        <m:r>
                          <m:rPr>
                            <m:nor/>
                          </m:rPr>
                          <a:rPr lang="en-IN" sz="1400" dirty="0" smtClean="0">
                            <a:latin typeface="Cambria Math" panose="02040503050406030204" pitchFamily="18" charset="0"/>
                            <a:ea typeface="Cambria Math" panose="02040503050406030204" pitchFamily="18" charset="0"/>
                          </a:rPr>
                          <m:t>TotErr</m:t>
                        </m:r>
                      </m:num>
                      <m:den>
                        <m:r>
                          <m:rPr>
                            <m:nor/>
                          </m:rPr>
                          <a:rPr lang="el-GR" sz="1400" dirty="0" smtClean="0">
                            <a:latin typeface="Cambria Math" panose="02040503050406030204" pitchFamily="18" charset="0"/>
                            <a:ea typeface="Cambria Math" panose="02040503050406030204" pitchFamily="18" charset="0"/>
                          </a:rPr>
                          <m:t>δ</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𝑖</m:t>
                            </m:r>
                          </m:sub>
                        </m:sSub>
                      </m:den>
                    </m:f>
                  </m:oMath>
                </a14:m>
                <a:endParaRPr lang="en-IN" sz="1400" dirty="0"/>
              </a:p>
              <a:p>
                <a:r>
                  <a:rPr lang="en-IN" sz="1400" dirty="0"/>
                  <a:t>From above equation we have updated all weights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 1</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 2</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 3</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 4</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 5</m:t>
                        </m:r>
                      </m:sub>
                    </m:sSub>
                  </m:oMath>
                </a14:m>
                <a:r>
                  <a:rPr lang="en-IN" sz="1400" dirty="0"/>
                  <a:t>, </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 6</m:t>
                        </m:r>
                      </m:sub>
                    </m:sSub>
                  </m:oMath>
                </a14:m>
                <a:r>
                  <a:rPr lang="en-IN" sz="1400" dirty="0"/>
                  <a:t> </a:t>
                </a:r>
              </a:p>
              <a:p>
                <a:endParaRPr lang="en-IN" sz="1400" dirty="0"/>
              </a:p>
              <a:p>
                <a:r>
                  <a:rPr lang="en-IN" sz="1400" dirty="0"/>
                  <a:t>Now use new updated weights for Forward pass and iterate the process till the solution converges [ It may take 10K to 15 K iterations to converge].</a:t>
                </a:r>
              </a:p>
              <a:p>
                <a:endParaRPr lang="en-IN" sz="1400" dirty="0"/>
              </a:p>
            </p:txBody>
          </p:sp>
        </mc:Choice>
        <mc:Fallback>
          <p:sp>
            <p:nvSpPr>
              <p:cNvPr id="5" name="Rectangle 4"/>
              <p:cNvSpPr>
                <a:spLocks noRot="1" noChangeAspect="1" noMove="1" noResize="1" noEditPoints="1" noAdjustHandles="1" noChangeArrowheads="1" noChangeShapeType="1" noTextEdit="1"/>
              </p:cNvSpPr>
              <p:nvPr/>
            </p:nvSpPr>
            <p:spPr>
              <a:xfrm>
                <a:off x="712236" y="1399792"/>
                <a:ext cx="7993226" cy="5422318"/>
              </a:xfrm>
              <a:prstGeom prst="rect">
                <a:avLst/>
              </a:prstGeom>
              <a:blipFill>
                <a:blip r:embed="rId2"/>
                <a:stretch>
                  <a:fillRect l="-229" t="-225" r="-458"/>
                </a:stretch>
              </a:blipFill>
            </p:spPr>
            <p:txBody>
              <a:bodyPr/>
              <a:lstStyle/>
              <a:p>
                <a:r>
                  <a:rPr lang="en-US">
                    <a:noFill/>
                  </a:rPr>
                  <a:t> </a:t>
                </a:r>
              </a:p>
            </p:txBody>
          </p:sp>
        </mc:Fallback>
      </mc:AlternateContent>
    </p:spTree>
    <p:extLst>
      <p:ext uri="{BB962C8B-B14F-4D97-AF65-F5344CB8AC3E}">
        <p14:creationId xmlns:p14="http://schemas.microsoft.com/office/powerpoint/2010/main" val="3535928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2885</TotalTime>
  <Words>591</Words>
  <Application>Microsoft Office PowerPoint</Application>
  <PresentationFormat>Widescreen</PresentationFormat>
  <Paragraphs>94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Script MT Bold</vt:lpstr>
      <vt:lpstr>Wingdings</vt:lpstr>
      <vt:lpstr>Office Theme</vt:lpstr>
      <vt:lpstr>PowerPoint Presentation</vt:lpstr>
      <vt:lpstr>Calculating total net input for h1   〖Inp〗_(h1 ) = "i" _1*"w" _1  + "i" _2  * "w" _3 +"w" _b1*1    〖Inp〗_(h2 ) = "i" _1*"w" _2  + "i" _2* "w" _4 + "w" _b2*1  Calculating total net output from h1   〖Out〗_(h1 ) = 1/((1  +  1/〖exp〗^(〖(Inp〗_(h1 ))) ))   〖Out〗_(h2 ) = 1/((1  +  1/〖exp〗^(〖(Inp〗_(h2 ))) ))  Calculating total net input for Result Node   〖Inp〗_(ResNode ) =〖Out〗_(h1 )* "w" _5  +〖Out〗_(h2 )* "w" _6 +1*"w" _b2  Calculating total net output for Result Node   〖Out〗_ResNode = 1/((1  +  1/〖exp〗^(〖(Inp〗_ResNode)) )) Error for output neuron using the squared error function  E_(Total ) = ½ 〖"(target - " 〖Out〗_ResNode ")" 〗^2    </vt:lpstr>
      <vt:lpstr>The Backwards Pass</vt:lpstr>
      <vt:lpstr>The Backwards Pass</vt:lpstr>
      <vt:lpstr>The Backwards Pass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Office365 Ten</dc:creator>
  <cp:lastModifiedBy>CPEE_BLR</cp:lastModifiedBy>
  <cp:revision>27</cp:revision>
  <dcterms:created xsi:type="dcterms:W3CDTF">2017-02-14T06:47:42Z</dcterms:created>
  <dcterms:modified xsi:type="dcterms:W3CDTF">2017-02-18T06:29:07Z</dcterms:modified>
</cp:coreProperties>
</file>