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2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E935-B4F3-414A-BC3D-F3691B087FD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B83-880F-4DA8-9FCA-EC8C6E21D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E935-B4F3-414A-BC3D-F3691B087FD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B83-880F-4DA8-9FCA-EC8C6E21D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E935-B4F3-414A-BC3D-F3691B087FD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B83-880F-4DA8-9FCA-EC8C6E21D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E935-B4F3-414A-BC3D-F3691B087FD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B83-880F-4DA8-9FCA-EC8C6E21D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E935-B4F3-414A-BC3D-F3691B087FD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B83-880F-4DA8-9FCA-EC8C6E21D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9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E935-B4F3-414A-BC3D-F3691B087FD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B83-880F-4DA8-9FCA-EC8C6E21D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8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E935-B4F3-414A-BC3D-F3691B087FD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B83-880F-4DA8-9FCA-EC8C6E21D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E935-B4F3-414A-BC3D-F3691B087FD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B83-880F-4DA8-9FCA-EC8C6E21D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3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E935-B4F3-414A-BC3D-F3691B087FD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B83-880F-4DA8-9FCA-EC8C6E21D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E935-B4F3-414A-BC3D-F3691B087FD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B83-880F-4DA8-9FCA-EC8C6E21D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E935-B4F3-414A-BC3D-F3691B087FD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B83-880F-4DA8-9FCA-EC8C6E21D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CE935-B4F3-414A-BC3D-F3691B087FD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AB83-880F-4DA8-9FCA-EC8C6E21D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Foundation of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Identify Population Data or Sample Data?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The US Government takes a census of its citizens every 10 years to gather information.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en-US" dirty="0" smtClean="0">
                <a:solidFill>
                  <a:srgbClr val="444444"/>
                </a:solidFill>
                <a:latin typeface="Open Sans" panose="020B0606030504020204" pitchFamily="34" charset="0"/>
              </a:rPr>
              <a:t>   </a:t>
            </a:r>
            <a:r>
              <a:rPr lang="en-US" dirty="0" smtClean="0">
                <a:solidFill>
                  <a:srgbClr val="444444"/>
                </a:solidFill>
                <a:effectLst>
                  <a:glow rad="127000">
                    <a:srgbClr val="00B050"/>
                  </a:glow>
                </a:effectLst>
                <a:latin typeface="Open Sans" panose="020B0606030504020204" pitchFamily="34" charset="0"/>
              </a:rPr>
              <a:t>a) Population      </a:t>
            </a:r>
            <a:r>
              <a:rPr lang="en-US" dirty="0" smtClean="0">
                <a:solidFill>
                  <a:srgbClr val="444444"/>
                </a:solidFill>
                <a:latin typeface="Open Sans" panose="020B0606030504020204" pitchFamily="34" charset="0"/>
              </a:rPr>
              <a:t>b) Sample</a:t>
            </a:r>
          </a:p>
          <a:p>
            <a:r>
              <a:rPr lang="en-US" b="0" i="0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dirty="0" smtClean="0"/>
              <a:t>You </a:t>
            </a:r>
            <a:r>
              <a:rPr lang="en-US" dirty="0"/>
              <a:t>want to know what sports teens prefer so you send out a survey to all the students in your high school.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444444"/>
                </a:solidFill>
                <a:latin typeface="Open Sans" panose="020B0606030504020204" pitchFamily="34" charset="0"/>
              </a:rPr>
              <a:t>a) Population      </a:t>
            </a:r>
            <a:r>
              <a:rPr lang="en-US" dirty="0" smtClean="0">
                <a:solidFill>
                  <a:srgbClr val="444444"/>
                </a:solidFill>
                <a:effectLst>
                  <a:glow rad="127000">
                    <a:srgbClr val="00B050"/>
                  </a:glow>
                </a:effectLst>
                <a:latin typeface="Open Sans" panose="020B0606030504020204" pitchFamily="34" charset="0"/>
              </a:rPr>
              <a:t>b) Sample</a:t>
            </a:r>
          </a:p>
          <a:p>
            <a:r>
              <a:rPr lang="en-US" dirty="0"/>
              <a:t>You want data on the shoe size of all West students, so you interview every student at school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44444"/>
                </a:solidFill>
                <a:latin typeface="Open Sans" panose="020B0606030504020204" pitchFamily="34" charset="0"/>
              </a:rPr>
              <a:t>   </a:t>
            </a:r>
            <a:r>
              <a:rPr lang="en-US" dirty="0" smtClean="0">
                <a:solidFill>
                  <a:srgbClr val="444444"/>
                </a:solidFill>
                <a:effectLst>
                  <a:glow rad="127000">
                    <a:srgbClr val="00B050"/>
                  </a:glow>
                </a:effectLst>
                <a:latin typeface="Open Sans" panose="020B0606030504020204" pitchFamily="34" charset="0"/>
              </a:rPr>
              <a:t>a) Population      </a:t>
            </a:r>
            <a:r>
              <a:rPr lang="en-US" dirty="0" smtClean="0">
                <a:solidFill>
                  <a:srgbClr val="444444"/>
                </a:solidFill>
                <a:latin typeface="Open Sans" panose="020B0606030504020204" pitchFamily="34" charset="0"/>
              </a:rPr>
              <a:t>b) Sample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as Parameter or Statistics?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 You want to know the mean income of the people who subscribe to People magazine, so you question 100 subscribers.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a) Parameter </a:t>
            </a:r>
            <a:r>
              <a:rPr lang="en-US" dirty="0"/>
              <a:t> </a:t>
            </a:r>
            <a:r>
              <a:rPr lang="en-US" dirty="0" smtClean="0">
                <a:effectLst>
                  <a:glow rad="127000">
                    <a:srgbClr val="00B050"/>
                  </a:glow>
                </a:effectLst>
              </a:rPr>
              <a:t>b) Statistic</a:t>
            </a:r>
          </a:p>
          <a:p>
            <a:r>
              <a:rPr lang="en-US" dirty="0"/>
              <a:t>You want to know the average height of the students in this math class, so you have everyone in the class write their height on a sheet of paper.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effectLst>
                  <a:glow rad="127000">
                    <a:srgbClr val="00B050"/>
                  </a:glow>
                </a:effectLst>
              </a:rPr>
              <a:t>a) Parameter  </a:t>
            </a:r>
            <a:r>
              <a:rPr lang="en-US" dirty="0" smtClean="0"/>
              <a:t>b) Statistic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 and Statistics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Greek – Population Parameter</a:t>
            </a:r>
          </a:p>
          <a:p>
            <a:r>
              <a:rPr lang="en-US" dirty="0" smtClean="0"/>
              <a:t>Mean – </a:t>
            </a:r>
            <a:r>
              <a:rPr lang="el-GR" dirty="0" smtClean="0"/>
              <a:t>μ </a:t>
            </a:r>
          </a:p>
          <a:p>
            <a:r>
              <a:rPr lang="en-US" dirty="0" smtClean="0"/>
              <a:t>Variance – </a:t>
            </a:r>
            <a:r>
              <a:rPr lang="el-GR" dirty="0" smtClean="0"/>
              <a:t>σ²</a:t>
            </a:r>
            <a:endParaRPr lang="en-US" dirty="0" smtClean="0"/>
          </a:p>
          <a:p>
            <a:r>
              <a:rPr lang="en-US" dirty="0" smtClean="0"/>
              <a:t>Standard Deviation - </a:t>
            </a:r>
            <a:r>
              <a:rPr lang="el-GR" dirty="0" smtClean="0"/>
              <a:t>σ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Roman – Sample Statistic </a:t>
            </a:r>
          </a:p>
          <a:p>
            <a:r>
              <a:rPr lang="en-US" dirty="0" smtClean="0"/>
              <a:t>Mean – </a:t>
            </a:r>
            <a:r>
              <a:rPr lang="en-US" dirty="0"/>
              <a:t>x̅</a:t>
            </a:r>
            <a:endParaRPr lang="en-US" dirty="0" smtClean="0"/>
          </a:p>
          <a:p>
            <a:r>
              <a:rPr lang="en-US" dirty="0" smtClean="0"/>
              <a:t>Variance – </a:t>
            </a:r>
            <a:r>
              <a:rPr lang="en-US" dirty="0"/>
              <a:t>s²</a:t>
            </a:r>
            <a:endParaRPr lang="en-US" dirty="0" smtClean="0"/>
          </a:p>
          <a:p>
            <a:r>
              <a:rPr lang="en-US" dirty="0" smtClean="0"/>
              <a:t>Standard Deviation - 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Descriptive and Inferential Statistics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Descriptive Statistics</a:t>
            </a:r>
          </a:p>
          <a:p>
            <a:pPr marL="0" indent="0">
              <a:buNone/>
            </a:pPr>
            <a:r>
              <a:rPr lang="en-US" dirty="0" smtClean="0"/>
              <a:t> Data gathered about a group to reach conclusions about the same group.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Inferential Statistics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Data gathered from a sample and the statistics generated to reach conclusions about the population from which the sample is taken.  Also known as Inductive Statistics.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205495"/>
          </a:xfrm>
        </p:spPr>
      </p:pic>
      <p:sp>
        <p:nvSpPr>
          <p:cNvPr id="5" name="Rectangle 4"/>
          <p:cNvSpPr/>
          <p:nvPr/>
        </p:nvSpPr>
        <p:spPr>
          <a:xfrm>
            <a:off x="697832" y="5566692"/>
            <a:ext cx="10415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Reference: http://www.differencebetween.net/language/words-language/difference-between-descriptive-and-inferential-statistics/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 and Data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1442"/>
            <a:ext cx="10515599" cy="51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 – Dependent and Independent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  Dependent variables on y-axis and Independent on x-axis. </a:t>
            </a:r>
          </a:p>
          <a:p>
            <a:pPr marL="0" indent="0">
              <a:buNone/>
            </a:pPr>
            <a:r>
              <a:rPr lang="en-US" dirty="0" smtClean="0"/>
              <a:t>•   Dependent variable also called Target variable or Class variable.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946" y="2803358"/>
            <a:ext cx="6497053" cy="38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7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8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– Numeric and Categorical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8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or Categorical?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2580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987" y="4271211"/>
            <a:ext cx="63627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2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 smtClean="0">
                <a:latin typeface="Bradley Hand ITC" panose="03070402050302030203" pitchFamily="66" charset="0"/>
              </a:rPr>
              <a:t>There are three kinds of lies: lies, damned lies, and statistics. </a:t>
            </a:r>
          </a:p>
          <a:p>
            <a:pPr marL="0" indent="0">
              <a:buNone/>
            </a:pPr>
            <a:r>
              <a:rPr lang="en-US" sz="6600" dirty="0" smtClean="0">
                <a:latin typeface="Bradley Hand ITC" panose="03070402050302030203" pitchFamily="66" charset="0"/>
              </a:rPr>
              <a:t>						- </a:t>
            </a:r>
            <a:r>
              <a:rPr lang="en-US" sz="2400" dirty="0" smtClean="0"/>
              <a:t>Mark Twain / Benjamin </a:t>
            </a:r>
            <a:r>
              <a:rPr lang="en-US" sz="2400" dirty="0" err="1" smtClean="0"/>
              <a:t>Disrael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3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or Categorical?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905" y="1305676"/>
            <a:ext cx="8686800" cy="3001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544" y="4199355"/>
            <a:ext cx="668655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544" y="5723355"/>
            <a:ext cx="62484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87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Data (Qualitative)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Nominal Examples </a:t>
            </a:r>
          </a:p>
          <a:p>
            <a:pPr marL="0" indent="0">
              <a:buNone/>
            </a:pPr>
            <a:r>
              <a:rPr lang="en-US" dirty="0" smtClean="0"/>
              <a:t>•   Employee ID </a:t>
            </a:r>
          </a:p>
          <a:p>
            <a:pPr marL="0" indent="0">
              <a:buNone/>
            </a:pPr>
            <a:r>
              <a:rPr lang="en-US" dirty="0" smtClean="0"/>
              <a:t>•   Gender </a:t>
            </a:r>
          </a:p>
          <a:p>
            <a:pPr marL="0" indent="0">
              <a:buNone/>
            </a:pPr>
            <a:r>
              <a:rPr lang="en-US" dirty="0" smtClean="0"/>
              <a:t>•   Religion </a:t>
            </a:r>
          </a:p>
          <a:p>
            <a:pPr marL="0" indent="0">
              <a:buNone/>
            </a:pPr>
            <a:r>
              <a:rPr lang="en-US" dirty="0" smtClean="0"/>
              <a:t>•   Ethnicity </a:t>
            </a:r>
          </a:p>
          <a:p>
            <a:pPr marL="0" indent="0">
              <a:buNone/>
            </a:pPr>
            <a:r>
              <a:rPr lang="en-US" dirty="0" smtClean="0"/>
              <a:t>•   Pin codes </a:t>
            </a:r>
          </a:p>
          <a:p>
            <a:pPr marL="0" indent="0">
              <a:buNone/>
            </a:pPr>
            <a:r>
              <a:rPr lang="en-US" dirty="0" smtClean="0"/>
              <a:t>•   Place of birth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Aadhaar</a:t>
            </a:r>
            <a:r>
              <a:rPr lang="en-US" dirty="0" smtClean="0"/>
              <a:t> numbers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Ordinal </a:t>
            </a:r>
          </a:p>
          <a:p>
            <a:pPr marL="0" indent="0">
              <a:buNone/>
            </a:pPr>
            <a:r>
              <a:rPr lang="en-US" dirty="0" smtClean="0"/>
              <a:t>Examples </a:t>
            </a:r>
          </a:p>
          <a:p>
            <a:pPr marL="0" indent="0">
              <a:buNone/>
            </a:pPr>
            <a:r>
              <a:rPr lang="en-US" dirty="0" smtClean="0"/>
              <a:t>•   Mutual fund risk ratings •   Fortune 50 rankings </a:t>
            </a:r>
          </a:p>
          <a:p>
            <a:pPr marL="0" indent="0">
              <a:buNone/>
            </a:pPr>
            <a:r>
              <a:rPr lang="en-US" dirty="0" smtClean="0"/>
              <a:t>•   Movie ratings </a:t>
            </a:r>
          </a:p>
          <a:p>
            <a:pPr marL="0" indent="0">
              <a:buNone/>
            </a:pPr>
            <a:r>
              <a:rPr lang="en-US" dirty="0" smtClean="0"/>
              <a:t>While there is an order, difference between consecutive levels are not always equal.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Numeric Data (Quantitative) Examples 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  Height </a:t>
            </a:r>
          </a:p>
          <a:p>
            <a:pPr marL="0" indent="0">
              <a:buNone/>
            </a:pPr>
            <a:r>
              <a:rPr lang="en-US" dirty="0" smtClean="0"/>
              <a:t>•   Weight </a:t>
            </a:r>
          </a:p>
          <a:p>
            <a:pPr marL="0" indent="0">
              <a:buNone/>
            </a:pPr>
            <a:r>
              <a:rPr lang="en-US" dirty="0" smtClean="0"/>
              <a:t>•   Time </a:t>
            </a:r>
          </a:p>
          <a:p>
            <a:pPr marL="0" indent="0">
              <a:buNone/>
            </a:pPr>
            <a:r>
              <a:rPr lang="en-US" dirty="0" smtClean="0"/>
              <a:t>•   Volume </a:t>
            </a:r>
          </a:p>
          <a:p>
            <a:pPr marL="0" indent="0">
              <a:buNone/>
            </a:pPr>
            <a:r>
              <a:rPr lang="en-US" dirty="0" smtClean="0"/>
              <a:t>•   Number of iPads sold </a:t>
            </a:r>
          </a:p>
          <a:p>
            <a:pPr marL="0" indent="0">
              <a:buNone/>
            </a:pPr>
            <a:r>
              <a:rPr lang="en-US" dirty="0" smtClean="0"/>
              <a:t>•   Number of complaints received at the call </a:t>
            </a:r>
            <a:r>
              <a:rPr lang="en-US" dirty="0" err="1" smtClean="0"/>
              <a:t>centre</a:t>
            </a:r>
            <a:r>
              <a:rPr lang="en-US" dirty="0" smtClean="0"/>
              <a:t> •   Number of employees </a:t>
            </a:r>
          </a:p>
          <a:p>
            <a:pPr marL="0" indent="0">
              <a:buNone/>
            </a:pPr>
            <a:r>
              <a:rPr lang="en-US" dirty="0" smtClean="0"/>
              <a:t>•   Percentage return on a stock </a:t>
            </a:r>
          </a:p>
          <a:p>
            <a:pPr marL="0" indent="0">
              <a:buNone/>
            </a:pPr>
            <a:r>
              <a:rPr lang="en-US" dirty="0" smtClean="0"/>
              <a:t>•   Rupee change in stock price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62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Discrete and Continuous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55662"/>
            <a:ext cx="4924425" cy="38100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3530" y="1608012"/>
            <a:ext cx="4714875" cy="40576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7971" y="5665662"/>
            <a:ext cx="2205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Countable 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7998566" y="5788773"/>
            <a:ext cx="1991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Measurable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134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Discrete or Continuous? 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between customer arrivals at a retail outlet - Continuous</a:t>
            </a:r>
          </a:p>
          <a:p>
            <a:r>
              <a:rPr lang="en-US" dirty="0" smtClean="0"/>
              <a:t>Sampling 100 voters in an exit poll and determining how many voted for the winning candidate -Discrete</a:t>
            </a:r>
          </a:p>
          <a:p>
            <a:r>
              <a:rPr lang="en-US" dirty="0" smtClean="0"/>
              <a:t>Lengths of newly designed automobiles - Continuous</a:t>
            </a:r>
          </a:p>
          <a:p>
            <a:r>
              <a:rPr lang="en-US" dirty="0" smtClean="0"/>
              <a:t>No. of customers arriving at a retail outlet during a five- minute period - Discrete</a:t>
            </a:r>
          </a:p>
          <a:p>
            <a:r>
              <a:rPr lang="en-US" dirty="0" smtClean="0"/>
              <a:t>No. of defects in a batch of 50 items -Discrete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96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DESCRIBING DATA THROUGH STATISTICS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0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Central Tendencies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451" y="1690688"/>
            <a:ext cx="6534150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41" y="3016251"/>
            <a:ext cx="93535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07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Central Tendencies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096" y="1479884"/>
            <a:ext cx="9841830" cy="43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9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Central Tendencies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8266"/>
            <a:ext cx="10515600" cy="52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90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Central Tendencies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2047"/>
            <a:ext cx="89820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4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Statistics?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Statistics are part of your daily life and are all around you.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Data Gathering </a:t>
            </a:r>
          </a:p>
          <a:p>
            <a:pPr marL="0" indent="0">
              <a:buNone/>
            </a:pPr>
            <a:r>
              <a:rPr lang="en-US" dirty="0" smtClean="0"/>
              <a:t>• Data Understanding </a:t>
            </a:r>
          </a:p>
          <a:p>
            <a:pPr marL="0" indent="0">
              <a:buNone/>
            </a:pPr>
            <a:r>
              <a:rPr lang="en-US" dirty="0" smtClean="0"/>
              <a:t>• Data Analysis/Interpretation </a:t>
            </a:r>
          </a:p>
          <a:p>
            <a:pPr marL="0" indent="0">
              <a:buNone/>
            </a:pPr>
            <a:r>
              <a:rPr lang="en-US" dirty="0" smtClean="0"/>
              <a:t>• Data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Central Tendencies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358" y="1780674"/>
            <a:ext cx="10836441" cy="39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21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Central Tendencies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management of Good Heart Inc. wants to give all its employees a raise.  They are unable to decide if they should give a straight Rs2000 to everyone or to increase salaries by 10% across the board.  The mean salary is Rs50,000, the median is Rs20,000 and the mode is Rs10,000.</a:t>
            </a:r>
          </a:p>
          <a:p>
            <a:r>
              <a:rPr lang="en-US" dirty="0"/>
              <a:t>How do these central tendencies change in both cases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increase by its proportion of increase in each 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55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Measuring Variability of Spread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2074"/>
            <a:ext cx="10688053" cy="53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24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Measuring Variability of Spread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926" y="1948656"/>
            <a:ext cx="10619874" cy="49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16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Variability of Spread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484" y="1335506"/>
            <a:ext cx="11189369" cy="55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0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Terminology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and Sample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73" y="1485901"/>
            <a:ext cx="10588336" cy="4644736"/>
          </a:xfrm>
        </p:spPr>
      </p:pic>
      <p:sp>
        <p:nvSpPr>
          <p:cNvPr id="5" name="Rectangle 4"/>
          <p:cNvSpPr/>
          <p:nvPr/>
        </p:nvSpPr>
        <p:spPr>
          <a:xfrm>
            <a:off x="945574" y="6130637"/>
            <a:ext cx="6670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 : http://www.dxbydt.com/the-size-of-your-sample/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Census and Survey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Census: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Gathering data from the whole population of interest. For example, elections, 10-year census, etc.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Survey: </a:t>
            </a:r>
          </a:p>
          <a:p>
            <a:pPr marL="0" indent="0">
              <a:buNone/>
            </a:pPr>
            <a:r>
              <a:rPr lang="en-US" dirty="0" smtClean="0"/>
              <a:t>Gathering data from the sample in order to make conclusions about the population. </a:t>
            </a:r>
          </a:p>
          <a:p>
            <a:pPr marL="0" indent="0">
              <a:buNone/>
            </a:pPr>
            <a:r>
              <a:rPr lang="en-US" dirty="0" smtClean="0"/>
              <a:t>For example, opinion polls, quality control checks in manufacturing units,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70165"/>
            <a:ext cx="11523518" cy="61202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900" y="6390409"/>
            <a:ext cx="8028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References : https://www.slideshare.net/SunilChichra/introduction-28293803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9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 and Statistic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Parameter</a:t>
            </a:r>
            <a:r>
              <a:rPr lang="en-US" dirty="0" smtClean="0"/>
              <a:t>: A descriptive measure of the population. </a:t>
            </a:r>
          </a:p>
          <a:p>
            <a:pPr marL="0" indent="0">
              <a:buNone/>
            </a:pPr>
            <a:r>
              <a:rPr lang="en-US" dirty="0" smtClean="0"/>
              <a:t>For example, population mean, population variance, population standard deviation, etc.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Statistic</a:t>
            </a:r>
            <a:r>
              <a:rPr lang="en-US" dirty="0" smtClean="0"/>
              <a:t>: A descriptive measure of the sample. </a:t>
            </a:r>
          </a:p>
          <a:p>
            <a:pPr marL="0" indent="0">
              <a:buNone/>
            </a:pPr>
            <a:r>
              <a:rPr lang="en-US" dirty="0" smtClean="0"/>
              <a:t>For example, sample mean, sample variance, sample standard deviation,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0515600" cy="5811838"/>
          </a:xfrm>
        </p:spPr>
      </p:pic>
      <p:sp>
        <p:nvSpPr>
          <p:cNvPr id="5" name="Rectangle 4"/>
          <p:cNvSpPr/>
          <p:nvPr/>
        </p:nvSpPr>
        <p:spPr>
          <a:xfrm>
            <a:off x="955964" y="5992297"/>
            <a:ext cx="978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 : https://www.slideshare.net/drbhushankamble/sampling-and-its-variability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593</Words>
  <Application>Microsoft Office PowerPoint</Application>
  <PresentationFormat>Widescreen</PresentationFormat>
  <Paragraphs>110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Bradley Hand ITC</vt:lpstr>
      <vt:lpstr>Calibri</vt:lpstr>
      <vt:lpstr>Calibri Light</vt:lpstr>
      <vt:lpstr>Open Sans</vt:lpstr>
      <vt:lpstr>Office Theme</vt:lpstr>
      <vt:lpstr>Foundation of Statistics</vt:lpstr>
      <vt:lpstr>PowerPoint Presentation</vt:lpstr>
      <vt:lpstr>Why Study Statistics?</vt:lpstr>
      <vt:lpstr>Statistical Terminology</vt:lpstr>
      <vt:lpstr>Population and Sample</vt:lpstr>
      <vt:lpstr>Census and Survey</vt:lpstr>
      <vt:lpstr>PowerPoint Presentation</vt:lpstr>
      <vt:lpstr>Parameter and Statistic</vt:lpstr>
      <vt:lpstr>PowerPoint Presentation</vt:lpstr>
      <vt:lpstr> Identify Population Data or Sample Data?</vt:lpstr>
      <vt:lpstr>Identify as Parameter or Statistics?</vt:lpstr>
      <vt:lpstr>Parameter and Statistics</vt:lpstr>
      <vt:lpstr>Descriptive and Inferential Statistics</vt:lpstr>
      <vt:lpstr>PowerPoint Presentation</vt:lpstr>
      <vt:lpstr>Variables and Data </vt:lpstr>
      <vt:lpstr>Variables – Dependent and Independent</vt:lpstr>
      <vt:lpstr>PowerPoint Presentation</vt:lpstr>
      <vt:lpstr>Data – Numeric and Categorical</vt:lpstr>
      <vt:lpstr>Numerical or Categorical?</vt:lpstr>
      <vt:lpstr>Numerical or Categorical?</vt:lpstr>
      <vt:lpstr>Categorical Data (Qualitative) </vt:lpstr>
      <vt:lpstr>Numeric Data (Quantitative) Examples </vt:lpstr>
      <vt:lpstr>Discrete and Continuous </vt:lpstr>
      <vt:lpstr>Discrete or Continuous? </vt:lpstr>
      <vt:lpstr>DESCRIBING DATA THROUGH STATISTICS </vt:lpstr>
      <vt:lpstr>The Central Tendencies</vt:lpstr>
      <vt:lpstr>The Central Tendencies</vt:lpstr>
      <vt:lpstr>The Central Tendencies</vt:lpstr>
      <vt:lpstr>The Central Tendencies</vt:lpstr>
      <vt:lpstr>The Central Tendencies</vt:lpstr>
      <vt:lpstr>The Central Tendencies</vt:lpstr>
      <vt:lpstr>Measuring Variability of Spread</vt:lpstr>
      <vt:lpstr>Measuring Variability of Spread</vt:lpstr>
      <vt:lpstr>Measuring Variability of Spread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Noordeen</dc:creator>
  <cp:lastModifiedBy>Mohamed Noordeen</cp:lastModifiedBy>
  <cp:revision>13</cp:revision>
  <dcterms:created xsi:type="dcterms:W3CDTF">2017-07-28T09:56:39Z</dcterms:created>
  <dcterms:modified xsi:type="dcterms:W3CDTF">2017-07-28T16:16:26Z</dcterms:modified>
</cp:coreProperties>
</file>