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9" r:id="rId1"/>
  </p:sldMasterIdLst>
  <p:sldIdLst>
    <p:sldId id="256" r:id="rId2"/>
    <p:sldId id="294" r:id="rId3"/>
    <p:sldId id="258" r:id="rId4"/>
    <p:sldId id="259" r:id="rId5"/>
    <p:sldId id="260" r:id="rId6"/>
    <p:sldId id="267" r:id="rId7"/>
    <p:sldId id="261" r:id="rId8"/>
    <p:sldId id="270" r:id="rId9"/>
    <p:sldId id="265" r:id="rId10"/>
    <p:sldId id="262" r:id="rId11"/>
    <p:sldId id="264" r:id="rId12"/>
    <p:sldId id="273" r:id="rId13"/>
    <p:sldId id="275" r:id="rId14"/>
    <p:sldId id="285" r:id="rId15"/>
    <p:sldId id="276" r:id="rId16"/>
    <p:sldId id="284" r:id="rId17"/>
    <p:sldId id="283" r:id="rId18"/>
    <p:sldId id="277" r:id="rId19"/>
    <p:sldId id="278" r:id="rId20"/>
    <p:sldId id="281" r:id="rId21"/>
    <p:sldId id="295" r:id="rId22"/>
    <p:sldId id="280" r:id="rId23"/>
    <p:sldId id="286" r:id="rId24"/>
    <p:sldId id="289" r:id="rId25"/>
    <p:sldId id="287" r:id="rId26"/>
    <p:sldId id="290" r:id="rId27"/>
    <p:sldId id="288" r:id="rId28"/>
    <p:sldId id="282" r:id="rId29"/>
    <p:sldId id="291" r:id="rId30"/>
    <p:sldId id="293"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03" autoAdjust="0"/>
    <p:restoredTop sz="94660"/>
  </p:normalViewPr>
  <p:slideViewPr>
    <p:cSldViewPr snapToGrid="0">
      <p:cViewPr varScale="1">
        <p:scale>
          <a:sx n="81" d="100"/>
          <a:sy n="81" d="100"/>
        </p:scale>
        <p:origin x="54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980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8748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83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39461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432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604394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447158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88334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9187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14253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8239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1241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8983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01272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1934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2444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pPr/>
              <a:t>6/13/2023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802376784"/>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2" r:id="rId13"/>
    <p:sldLayoutId id="2147484163" r:id="rId14"/>
    <p:sldLayoutId id="2147484164" r:id="rId15"/>
    <p:sldLayoutId id="21474841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arthikeyanvk18/E-medicare/blob/main/Source%20code%20for%20e-%20medicare.docx" TargetMode="External"/><Relationship Id="rId2" Type="http://schemas.openxmlformats.org/officeDocument/2006/relationships/hyperlink" Target="https://github.com/karthikeyanvk18/E-medicare/blob/main/SCREEN%20SHOT%20FOR%20E-%20MEDICARE.doc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www.geeksforgeeks.org/" TargetMode="External"/><Relationship Id="rId4" Type="http://schemas.openxmlformats.org/officeDocument/2006/relationships/hyperlink" Target="http://dspace.daffodilvarsity.edu.bd:8080/handle/123456789/501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7498" y="1939498"/>
            <a:ext cx="4793381" cy="632051"/>
          </a:xfrm>
        </p:spPr>
        <p:txBody>
          <a:bodyPr>
            <a:normAutofit/>
          </a:bodyPr>
          <a:lstStyle/>
          <a:p>
            <a:pPr algn="ctr"/>
            <a:r>
              <a:rPr lang="en-US" sz="3200" dirty="0">
                <a:latin typeface="Century Schoolbook" panose="02040604050505020304" pitchFamily="18" charset="0"/>
                <a:cs typeface="Times New Roman" panose="02020603050405020304" pitchFamily="18" charset="0"/>
              </a:rPr>
              <a:t>E-MEDICARE</a:t>
            </a:r>
            <a:endParaRPr lang="en-US" sz="3200" b="1" dirty="0">
              <a:latin typeface="Century Schoolbook" panose="02040604050505020304" pitchFamily="18" charset="0"/>
              <a:cs typeface="Times New Roman" panose="02020603050405020304" pitchFamily="18" charset="0"/>
            </a:endParaRPr>
          </a:p>
        </p:txBody>
      </p:sp>
      <p:sp>
        <p:nvSpPr>
          <p:cNvPr id="3" name="Subtitle 2"/>
          <p:cNvSpPr>
            <a:spLocks noGrp="1"/>
          </p:cNvSpPr>
          <p:nvPr>
            <p:ph type="subTitle" idx="1"/>
          </p:nvPr>
        </p:nvSpPr>
        <p:spPr>
          <a:xfrm>
            <a:off x="2498103" y="2771480"/>
            <a:ext cx="7352908" cy="3346516"/>
          </a:xfrm>
        </p:spPr>
        <p:txBody>
          <a:bodyPr vert="horz" lIns="91440" tIns="45720" rIns="91440" bIns="45720" rtlCol="0" anchor="t">
            <a:normAutofit/>
          </a:bodyPr>
          <a:lstStyle/>
          <a:p>
            <a:pPr algn="ctr"/>
            <a:r>
              <a:rPr lang="en-US" dirty="0">
                <a:cs typeface="Calibri"/>
              </a:rPr>
              <a:t>KARTHIKEYAN P</a:t>
            </a:r>
          </a:p>
          <a:p>
            <a:pPr algn="ctr"/>
            <a:r>
              <a:rPr lang="en-IN" b="1" dirty="0" err="1"/>
              <a:t>Github</a:t>
            </a:r>
            <a:r>
              <a:rPr lang="en-IN" b="1" dirty="0"/>
              <a:t> screenshot link  : </a:t>
            </a:r>
            <a:r>
              <a:rPr lang="en-IN" b="1" u="sng" dirty="0">
                <a:hlinkClick r:id="rId2"/>
              </a:rPr>
              <a:t>https://github.com/karthikeyanvk18/E-medicare/blob/main/SCREEN%20SHOT%20FOR%20E-%20MEDICARE.docx</a:t>
            </a:r>
            <a:endParaRPr lang="en-IN" dirty="0"/>
          </a:p>
          <a:p>
            <a:pPr algn="ctr"/>
            <a:r>
              <a:rPr lang="en-IN" b="1" dirty="0" err="1"/>
              <a:t>Github</a:t>
            </a:r>
            <a:r>
              <a:rPr lang="en-IN" b="1" dirty="0"/>
              <a:t> source code link : </a:t>
            </a:r>
            <a:r>
              <a:rPr lang="en-IN" b="1" u="sng" dirty="0">
                <a:hlinkClick r:id="rId3"/>
              </a:rPr>
              <a:t>https://github.com/karthikeyanvk18/E-medicare/blob/main/Source%20code%20for%20e-%20medicare.docx</a:t>
            </a:r>
            <a:endParaRPr lang="en-IN" dirty="0"/>
          </a:p>
          <a:p>
            <a:pPr algn="ctr"/>
            <a:r>
              <a:rPr lang="en-IN" b="1" dirty="0" err="1"/>
              <a:t>Github</a:t>
            </a:r>
            <a:r>
              <a:rPr lang="en-IN" b="1" dirty="0"/>
              <a:t> writeup link :</a:t>
            </a:r>
            <a:r>
              <a:rPr lang="en-IN" dirty="0"/>
              <a:t> </a:t>
            </a:r>
            <a:r>
              <a:rPr lang="en-IN" b="1" dirty="0"/>
              <a:t>https://github.com/karthikeyanvk18/E-medicare/blob/main/WRITE%20UP%20E-Medicare%20PPT.pptx</a:t>
            </a:r>
            <a:endParaRPr lang="en-IN" dirty="0"/>
          </a:p>
          <a:p>
            <a:pPr algn="ctr"/>
            <a:endParaRPr lang="en-US" dirty="0">
              <a:cs typeface="Calibri"/>
            </a:endParaRPr>
          </a:p>
          <a:p>
            <a:pPr algn="ctr"/>
            <a:endParaRPr lang="en-US" dirty="0">
              <a:cs typeface="Calibri"/>
            </a:endParaRPr>
          </a:p>
        </p:txBody>
      </p:sp>
      <p:sp>
        <p:nvSpPr>
          <p:cNvPr id="4" name="TextBox 3">
            <a:extLst>
              <a:ext uri="{FF2B5EF4-FFF2-40B4-BE49-F238E27FC236}">
                <a16:creationId xmlns:a16="http://schemas.microsoft.com/office/drawing/2014/main" id="{2693B7DD-904C-45AD-A0C6-933EB551E432}"/>
              </a:ext>
            </a:extLst>
          </p:cNvPr>
          <p:cNvSpPr txBox="1"/>
          <p:nvPr/>
        </p:nvSpPr>
        <p:spPr>
          <a:xfrm>
            <a:off x="4154032" y="31732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6E01-945A-4190-8742-A8E0FC94BE49}"/>
              </a:ext>
            </a:extLst>
          </p:cNvPr>
          <p:cNvSpPr>
            <a:spLocks noGrp="1"/>
          </p:cNvSpPr>
          <p:nvPr>
            <p:ph type="title"/>
          </p:nvPr>
        </p:nvSpPr>
        <p:spPr>
          <a:xfrm>
            <a:off x="905577" y="500063"/>
            <a:ext cx="10515600" cy="741596"/>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C4FD418B-F461-410B-A958-DCEBAD08A49B}"/>
              </a:ext>
            </a:extLst>
          </p:cNvPr>
          <p:cNvSpPr>
            <a:spLocks noGrp="1"/>
          </p:cNvSpPr>
          <p:nvPr>
            <p:ph idx="1"/>
          </p:nvPr>
        </p:nvSpPr>
        <p:spPr>
          <a:xfrm>
            <a:off x="772018" y="1296349"/>
            <a:ext cx="8972617" cy="4969980"/>
          </a:xfrm>
        </p:spPr>
        <p:txBody>
          <a:bodyPr vert="horz" lIns="91440" tIns="45720" rIns="91440" bIns="45720" rtlCol="0" anchor="t">
            <a:normAutofit lnSpcReduction="10000"/>
          </a:bodyPr>
          <a:lstStyle/>
          <a:p>
            <a:pPr algn="just">
              <a:lnSpc>
                <a:spcPct val="150000"/>
              </a:lnSpc>
              <a:buFont typeface="Wingdings" pitchFamily="2" charset="2"/>
              <a:buChar char="Ø"/>
            </a:pPr>
            <a:r>
              <a:rPr lang="en-US" sz="2000" dirty="0">
                <a:latin typeface="Arial" pitchFamily="34" charset="0"/>
                <a:cs typeface="Arial" pitchFamily="34" charset="0"/>
              </a:rPr>
              <a:t>UML, short for Unified Modeling Language</a:t>
            </a:r>
          </a:p>
          <a:p>
            <a:pPr algn="just">
              <a:lnSpc>
                <a:spcPct val="150000"/>
              </a:lnSpc>
              <a:buFont typeface="Wingdings" pitchFamily="2" charset="2"/>
              <a:buChar char="Ø"/>
            </a:pPr>
            <a:r>
              <a:rPr lang="en-US" sz="2000" dirty="0">
                <a:latin typeface="Arial" pitchFamily="34" charset="0"/>
                <a:cs typeface="Arial" pitchFamily="34" charset="0"/>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a:t>
            </a:r>
          </a:p>
          <a:p>
            <a:pPr algn="just">
              <a:lnSpc>
                <a:spcPct val="150000"/>
              </a:lnSpc>
              <a:buFont typeface="Wingdings" pitchFamily="2" charset="2"/>
              <a:buChar char="Ø"/>
            </a:pPr>
            <a:r>
              <a:rPr lang="en-US" sz="2000" dirty="0">
                <a:latin typeface="Arial" pitchFamily="34" charset="0"/>
                <a:cs typeface="Arial" pitchFamily="34" charset="0"/>
              </a:rPr>
              <a:t>The UML is a very important part of developing object oriented software and the software development process. </a:t>
            </a:r>
            <a:endParaRPr lang="en-US" sz="2000" dirty="0">
              <a:latin typeface="Arial" pitchFamily="34" charset="0"/>
              <a:ea typeface="+mn-lt"/>
              <a:cs typeface="Arial" pitchFamily="34" charset="0"/>
            </a:endParaRPr>
          </a:p>
          <a:p>
            <a:pPr algn="just">
              <a:lnSpc>
                <a:spcPct val="150000"/>
              </a:lnSpc>
              <a:buFont typeface="Wingdings" pitchFamily="2" charset="2"/>
              <a:buChar char="Ø"/>
            </a:pPr>
            <a:r>
              <a:rPr lang="en-US" sz="2000" dirty="0">
                <a:latin typeface="Arial" pitchFamily="34" charset="0"/>
                <a:cs typeface="Arial" pitchFamily="34" charset="0"/>
              </a:rPr>
              <a:t>The UML uses mostly graphical notations to express the design of software projects. </a:t>
            </a:r>
            <a:endParaRPr lang="en-US" sz="2000" dirty="0">
              <a:latin typeface="Arial" pitchFamily="34" charset="0"/>
              <a:ea typeface="+mn-lt"/>
              <a:cs typeface="Arial" pitchFamily="34" charset="0"/>
            </a:endParaRPr>
          </a:p>
          <a:p>
            <a:pPr algn="just">
              <a:lnSpc>
                <a:spcPct val="150000"/>
              </a:lnSpc>
              <a:buFont typeface="Wingdings" pitchFamily="2" charset="2"/>
              <a:buChar char="Ø"/>
            </a:pPr>
            <a:endParaRPr lang="en-US" sz="2000" dirty="0">
              <a:latin typeface="Arial" pitchFamily="34" charset="0"/>
              <a:ea typeface="+mn-lt"/>
              <a:cs typeface="Arial" pitchFamily="34" charset="0"/>
            </a:endParaRPr>
          </a:p>
          <a:p>
            <a:pPr algn="just">
              <a:lnSpc>
                <a:spcPct val="150000"/>
              </a:lnSpc>
              <a:buFont typeface="Wingdings" pitchFamily="2" charset="2"/>
              <a:buChar char="Ø"/>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72139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838200" y="336249"/>
            <a:ext cx="10515600" cy="621072"/>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CLASS </a:t>
            </a:r>
            <a:r>
              <a:rPr lang="en-US" sz="3200" b="1" dirty="0">
                <a:effectLst/>
                <a:latin typeface="Cooper Black" pitchFamily="18" charset="0"/>
                <a:cs typeface="Times New Roman" panose="02020603050405020304" pitchFamily="18" charset="0"/>
              </a:rPr>
              <a:t>DIAGRAM</a:t>
            </a:r>
          </a:p>
        </p:txBody>
      </p:sp>
      <p:pic>
        <p:nvPicPr>
          <p:cNvPr id="4" name="Picture 3" descr="Class Diagram.png"/>
          <p:cNvPicPr>
            <a:picLocks noChangeAspect="1"/>
          </p:cNvPicPr>
          <p:nvPr/>
        </p:nvPicPr>
        <p:blipFill>
          <a:blip r:embed="rId2" cstate="print"/>
          <a:stretch>
            <a:fillRect/>
          </a:stretch>
        </p:blipFill>
        <p:spPr>
          <a:xfrm>
            <a:off x="838200" y="1679485"/>
            <a:ext cx="8045863" cy="3499030"/>
          </a:xfrm>
          <a:prstGeom prst="rect">
            <a:avLst/>
          </a:prstGeom>
        </p:spPr>
      </p:pic>
    </p:spTree>
    <p:extLst>
      <p:ext uri="{BB962C8B-B14F-4D97-AF65-F5344CB8AC3E}">
        <p14:creationId xmlns:p14="http://schemas.microsoft.com/office/powerpoint/2010/main" val="363650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3793-2F24-4406-B36E-EA6ED86AFC72}"/>
              </a:ext>
            </a:extLst>
          </p:cNvPr>
          <p:cNvSpPr>
            <a:spLocks noGrp="1"/>
          </p:cNvSpPr>
          <p:nvPr>
            <p:ph type="title"/>
          </p:nvPr>
        </p:nvSpPr>
        <p:spPr/>
        <p:txBody>
          <a:bodyPr>
            <a:normAutofit/>
          </a:bodyPr>
          <a:lstStyle/>
          <a:p>
            <a:pPr algn="ctr"/>
            <a:r>
              <a:rPr lang="en-US" sz="3200" b="1" dirty="0">
                <a:latin typeface="Cooper Black" pitchFamily="18" charset="0"/>
                <a:cs typeface="Times New Roman" panose="02020603050405020304" pitchFamily="18" charset="0"/>
              </a:rPr>
              <a:t>OUTPUT </a:t>
            </a:r>
            <a:r>
              <a:rPr lang="en-US" sz="3200" b="1" dirty="0">
                <a:effectLst/>
                <a:latin typeface="Cooper Black" pitchFamily="18" charset="0"/>
                <a:cs typeface="Times New Roman" panose="02020603050405020304" pitchFamily="18" charset="0"/>
              </a:rPr>
              <a:t>SCREENSHOTS</a:t>
            </a:r>
            <a:endParaRPr lang="en-IN" sz="3200" b="1" dirty="0">
              <a:effectLst/>
              <a:latin typeface="Cooper Black"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0EE7C7-6285-4C15-8622-6F1B2848F90A}"/>
              </a:ext>
            </a:extLst>
          </p:cNvPr>
          <p:cNvSpPr>
            <a:spLocks noGrp="1"/>
          </p:cNvSpPr>
          <p:nvPr>
            <p:ph idx="1"/>
          </p:nvPr>
        </p:nvSpPr>
        <p:spPr/>
        <p:txBody>
          <a:bodyPr/>
          <a:lstStyle/>
          <a:p>
            <a:pPr marL="0" indent="0">
              <a:buNone/>
            </a:pPr>
            <a:r>
              <a:rPr lang="en-US" sz="2000" b="1" dirty="0">
                <a:latin typeface="Arial" pitchFamily="34" charset="0"/>
                <a:cs typeface="Arial" pitchFamily="34" charset="0"/>
              </a:rPr>
              <a:t>                                                              HOME PAGE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8" name="Picture 7" descr="home1.jpg"/>
          <p:cNvPicPr>
            <a:picLocks noChangeAspect="1"/>
          </p:cNvPicPr>
          <p:nvPr/>
        </p:nvPicPr>
        <p:blipFill>
          <a:blip r:embed="rId2" cstate="print"/>
          <a:stretch>
            <a:fillRect/>
          </a:stretch>
        </p:blipFill>
        <p:spPr>
          <a:xfrm>
            <a:off x="787291" y="1491900"/>
            <a:ext cx="8661509" cy="3874200"/>
          </a:xfrm>
          <a:prstGeom prst="rect">
            <a:avLst/>
          </a:prstGeom>
        </p:spPr>
      </p:pic>
    </p:spTree>
    <p:extLst>
      <p:ext uri="{BB962C8B-B14F-4D97-AF65-F5344CB8AC3E}">
        <p14:creationId xmlns:p14="http://schemas.microsoft.com/office/powerpoint/2010/main" val="93633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C35D-AE16-4652-A969-AE9DA1195E83}"/>
              </a:ext>
            </a:extLst>
          </p:cNvPr>
          <p:cNvSpPr>
            <a:spLocks noGrp="1"/>
          </p:cNvSpPr>
          <p:nvPr>
            <p:ph type="title"/>
          </p:nvPr>
        </p:nvSpPr>
        <p:spPr>
          <a:xfrm>
            <a:off x="609600" y="274638"/>
            <a:ext cx="10972800" cy="1053648"/>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CATEGORY</a:t>
            </a:r>
            <a:r>
              <a:rPr lang="en-US" sz="3200" b="1" dirty="0">
                <a:latin typeface="Cooper Black" pitchFamily="18" charset="0"/>
                <a:cs typeface="Times New Roman" panose="02020603050405020304" pitchFamily="18" charset="0"/>
              </a:rPr>
              <a:t> PAGES</a:t>
            </a:r>
            <a:endParaRPr lang="en-IN" sz="3200" b="1" dirty="0">
              <a:latin typeface="Cooper Black" pitchFamily="18" charset="0"/>
              <a:cs typeface="Times New Roman" panose="02020603050405020304" pitchFamily="18" charset="0"/>
            </a:endParaRPr>
          </a:p>
        </p:txBody>
      </p:sp>
      <p:pic>
        <p:nvPicPr>
          <p:cNvPr id="10" name="Content Placeholder 9" descr="antypy.jpg"/>
          <p:cNvPicPr>
            <a:picLocks noGrp="1" noChangeAspect="1"/>
          </p:cNvPicPr>
          <p:nvPr>
            <p:ph idx="1"/>
          </p:nvPr>
        </p:nvPicPr>
        <p:blipFill>
          <a:blip r:embed="rId2" cstate="print"/>
          <a:stretch>
            <a:fillRect/>
          </a:stretch>
        </p:blipFill>
        <p:spPr>
          <a:xfrm>
            <a:off x="989153" y="1939504"/>
            <a:ext cx="8045450" cy="3498850"/>
          </a:xfrm>
        </p:spPr>
      </p:pic>
      <p:sp>
        <p:nvSpPr>
          <p:cNvPr id="7" name="Rectangle 6"/>
          <p:cNvSpPr/>
          <p:nvPr/>
        </p:nvSpPr>
        <p:spPr>
          <a:xfrm>
            <a:off x="4706755" y="1337912"/>
            <a:ext cx="2353612" cy="400110"/>
          </a:xfrm>
          <a:prstGeom prst="rect">
            <a:avLst/>
          </a:prstGeom>
        </p:spPr>
        <p:txBody>
          <a:bodyPr wrap="square">
            <a:spAutoFit/>
          </a:bodyPr>
          <a:lstStyle/>
          <a:p>
            <a:r>
              <a:rPr lang="en-US" sz="2000" b="1" dirty="0">
                <a:latin typeface="Arial" pitchFamily="34" charset="0"/>
                <a:cs typeface="Arial" pitchFamily="34" charset="0"/>
              </a:rPr>
              <a:t>ANTIPYRETICS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01569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2012"/>
            <a:ext cx="10972800" cy="955625"/>
          </a:xfrm>
        </p:spPr>
        <p:txBody>
          <a:bodyPr/>
          <a:lstStyle/>
          <a:p>
            <a:r>
              <a:rPr lang="en-GB" dirty="0"/>
              <a:t>                    </a:t>
            </a:r>
            <a:r>
              <a:rPr lang="en-GB" sz="3200" dirty="0">
                <a:latin typeface="Cooper Black" pitchFamily="18" charset="0"/>
              </a:rPr>
              <a:t> </a:t>
            </a:r>
            <a:r>
              <a:rPr lang="en-GB" sz="3200" dirty="0">
                <a:effectLst/>
                <a:latin typeface="Cooper Black" pitchFamily="18" charset="0"/>
              </a:rPr>
              <a:t>ANALGESICS</a:t>
            </a:r>
            <a:r>
              <a:rPr lang="en-GB" sz="3200" dirty="0">
                <a:latin typeface="Cooper Black" pitchFamily="18" charset="0"/>
              </a:rPr>
              <a:t> </a:t>
            </a:r>
            <a:endParaRPr lang="en-US" sz="3200" dirty="0">
              <a:latin typeface="Cooper Black" pitchFamily="18" charset="0"/>
            </a:endParaRPr>
          </a:p>
        </p:txBody>
      </p:sp>
      <p:pic>
        <p:nvPicPr>
          <p:cNvPr id="6" name="Content Placeholder 5" descr="anal.jpg"/>
          <p:cNvPicPr>
            <a:picLocks noGrp="1" noChangeAspect="1"/>
          </p:cNvPicPr>
          <p:nvPr>
            <p:ph idx="1"/>
          </p:nvPr>
        </p:nvPicPr>
        <p:blipFill>
          <a:blip r:embed="rId2" cstate="print"/>
          <a:stretch>
            <a:fillRect/>
          </a:stretch>
        </p:blipFill>
        <p:spPr>
          <a:xfrm>
            <a:off x="989153" y="1679575"/>
            <a:ext cx="8045450" cy="34988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6E31-C671-4B2B-B529-198470713F45}"/>
              </a:ext>
            </a:extLst>
          </p:cNvPr>
          <p:cNvSpPr>
            <a:spLocks noGrp="1"/>
          </p:cNvSpPr>
          <p:nvPr>
            <p:ph type="title"/>
          </p:nvPr>
        </p:nvSpPr>
        <p:spPr>
          <a:xfrm>
            <a:off x="609600" y="274638"/>
            <a:ext cx="10972800" cy="803391"/>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ANTIBIOTICS</a:t>
            </a:r>
            <a:endParaRPr lang="en-IN" sz="3200" b="1" dirty="0">
              <a:effectLst/>
              <a:latin typeface="Cooper Black" pitchFamily="18" charset="0"/>
              <a:cs typeface="Times New Roman" panose="02020603050405020304" pitchFamily="18" charset="0"/>
            </a:endParaRPr>
          </a:p>
        </p:txBody>
      </p:sp>
      <p:pic>
        <p:nvPicPr>
          <p:cNvPr id="8" name="Content Placeholder 7" descr="Anti.jpg"/>
          <p:cNvPicPr>
            <a:picLocks noGrp="1" noChangeAspect="1"/>
          </p:cNvPicPr>
          <p:nvPr>
            <p:ph idx="1"/>
          </p:nvPr>
        </p:nvPicPr>
        <p:blipFill>
          <a:blip r:embed="rId2" cstate="print"/>
          <a:stretch>
            <a:fillRect/>
          </a:stretch>
        </p:blipFill>
        <p:spPr>
          <a:xfrm>
            <a:off x="1025011" y="1562987"/>
            <a:ext cx="8045450" cy="3498850"/>
          </a:xfrm>
        </p:spPr>
      </p:pic>
    </p:spTree>
    <p:extLst>
      <p:ext uri="{BB962C8B-B14F-4D97-AF65-F5344CB8AC3E}">
        <p14:creationId xmlns:p14="http://schemas.microsoft.com/office/powerpoint/2010/main" val="401877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Times New Roman" pitchFamily="18" charset="0"/>
                <a:cs typeface="Times New Roman" pitchFamily="18" charset="0"/>
              </a:rPr>
              <a:t>                                 </a:t>
            </a:r>
            <a:r>
              <a:rPr lang="en-GB" sz="3200" dirty="0">
                <a:effectLst/>
                <a:latin typeface="Cooper Black" pitchFamily="18" charset="0"/>
                <a:cs typeface="Times New Roman" pitchFamily="18" charset="0"/>
              </a:rPr>
              <a:t>SIGN-UP</a:t>
            </a:r>
            <a:r>
              <a:rPr lang="en-GB" sz="3200" dirty="0">
                <a:latin typeface="Cooper Black" pitchFamily="18" charset="0"/>
                <a:cs typeface="Times New Roman" pitchFamily="18" charset="0"/>
              </a:rPr>
              <a:t> PAGE</a:t>
            </a:r>
            <a:endParaRPr lang="en-US" sz="3200" dirty="0">
              <a:latin typeface="Cooper Black" pitchFamily="18" charset="0"/>
              <a:cs typeface="Times New Roman" pitchFamily="18" charset="0"/>
            </a:endParaRPr>
          </a:p>
        </p:txBody>
      </p:sp>
      <p:pic>
        <p:nvPicPr>
          <p:cNvPr id="4" name="Content Placeholder 3" descr="sign.jpg"/>
          <p:cNvPicPr>
            <a:picLocks noGrp="1" noChangeAspect="1"/>
          </p:cNvPicPr>
          <p:nvPr>
            <p:ph idx="1"/>
          </p:nvPr>
        </p:nvPicPr>
        <p:blipFill>
          <a:blip r:embed="rId2" cstate="print"/>
          <a:stretch>
            <a:fillRect/>
          </a:stretch>
        </p:blipFill>
        <p:spPr>
          <a:xfrm>
            <a:off x="933893" y="1641475"/>
            <a:ext cx="8083550" cy="357505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Cooper Black" pitchFamily="18" charset="0"/>
                <a:cs typeface="Times New Roman" pitchFamily="18" charset="0"/>
              </a:rPr>
              <a:t>                                USER </a:t>
            </a:r>
            <a:r>
              <a:rPr lang="en-GB" sz="3200" dirty="0">
                <a:effectLst/>
                <a:latin typeface="Cooper Black" pitchFamily="18" charset="0"/>
                <a:cs typeface="Times New Roman" pitchFamily="18" charset="0"/>
              </a:rPr>
              <a:t>LOGIN</a:t>
            </a:r>
            <a:r>
              <a:rPr lang="en-GB" sz="3200" dirty="0">
                <a:latin typeface="Cooper Black" pitchFamily="18" charset="0"/>
                <a:cs typeface="Times New Roman" pitchFamily="18" charset="0"/>
              </a:rPr>
              <a:t> PAGE</a:t>
            </a:r>
            <a:endParaRPr lang="en-US" sz="3200" dirty="0">
              <a:latin typeface="Cooper Black" pitchFamily="18" charset="0"/>
              <a:cs typeface="Times New Roman" pitchFamily="18" charset="0"/>
            </a:endParaRPr>
          </a:p>
        </p:txBody>
      </p:sp>
      <p:pic>
        <p:nvPicPr>
          <p:cNvPr id="5" name="Content Placeholder 4" descr="new user.jpg"/>
          <p:cNvPicPr>
            <a:picLocks noGrp="1" noChangeAspect="1"/>
          </p:cNvPicPr>
          <p:nvPr>
            <p:ph idx="1"/>
          </p:nvPr>
        </p:nvPicPr>
        <p:blipFill>
          <a:blip r:embed="rId2" cstate="print"/>
          <a:stretch>
            <a:fillRect/>
          </a:stretch>
        </p:blipFill>
        <p:spPr>
          <a:xfrm>
            <a:off x="952943" y="1751246"/>
            <a:ext cx="8045450" cy="34988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ADMIN LOGIN PAGE</a:t>
            </a:r>
            <a:endParaRPr lang="en-IN" sz="3200" b="1" dirty="0">
              <a:effectLst/>
              <a:latin typeface="Cooper Black" pitchFamily="18" charset="0"/>
              <a:cs typeface="Times New Roman" panose="02020603050405020304" pitchFamily="18" charset="0"/>
            </a:endParaRPr>
          </a:p>
        </p:txBody>
      </p:sp>
      <p:pic>
        <p:nvPicPr>
          <p:cNvPr id="9" name="Content Placeholder 8" descr="admin.jpg"/>
          <p:cNvPicPr>
            <a:picLocks noGrp="1" noChangeAspect="1"/>
          </p:cNvPicPr>
          <p:nvPr>
            <p:ph idx="1"/>
          </p:nvPr>
        </p:nvPicPr>
        <p:blipFill>
          <a:blip r:embed="rId2" cstate="print"/>
          <a:stretch>
            <a:fillRect/>
          </a:stretch>
        </p:blipFill>
        <p:spPr>
          <a:xfrm>
            <a:off x="1003743" y="1571952"/>
            <a:ext cx="7943850" cy="3498850"/>
          </a:xfrm>
        </p:spPr>
      </p:pic>
    </p:spTree>
    <p:extLst>
      <p:ext uri="{BB962C8B-B14F-4D97-AF65-F5344CB8AC3E}">
        <p14:creationId xmlns:p14="http://schemas.microsoft.com/office/powerpoint/2010/main" val="1978415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AVAILABLE</a:t>
            </a:r>
            <a:r>
              <a:rPr lang="en-US" sz="3200" b="1" dirty="0">
                <a:latin typeface="Cooper Black" pitchFamily="18" charset="0"/>
                <a:cs typeface="Times New Roman" panose="02020603050405020304" pitchFamily="18" charset="0"/>
              </a:rPr>
              <a:t> PRODUCTS</a:t>
            </a:r>
            <a:endParaRPr lang="en-IN" sz="3200" b="1" dirty="0">
              <a:latin typeface="Cooper Black" pitchFamily="18" charset="0"/>
              <a:cs typeface="Times New Roman" panose="02020603050405020304" pitchFamily="18" charset="0"/>
            </a:endParaRPr>
          </a:p>
        </p:txBody>
      </p:sp>
      <p:pic>
        <p:nvPicPr>
          <p:cNvPr id="10" name="Content Placeholder 9" descr="all2.jpg"/>
          <p:cNvPicPr>
            <a:picLocks noGrp="1" noChangeAspect="1"/>
          </p:cNvPicPr>
          <p:nvPr>
            <p:ph idx="1"/>
          </p:nvPr>
        </p:nvPicPr>
        <p:blipFill>
          <a:blip r:embed="rId2" cstate="print"/>
          <a:stretch>
            <a:fillRect/>
          </a:stretch>
        </p:blipFill>
        <p:spPr>
          <a:xfrm>
            <a:off x="952943" y="1796069"/>
            <a:ext cx="8045450" cy="3498850"/>
          </a:xfrm>
        </p:spPr>
      </p:pic>
    </p:spTree>
    <p:extLst>
      <p:ext uri="{BB962C8B-B14F-4D97-AF65-F5344CB8AC3E}">
        <p14:creationId xmlns:p14="http://schemas.microsoft.com/office/powerpoint/2010/main" val="160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dirty="0">
                <a:latin typeface="Cooper Black" pitchFamily="18" charset="0"/>
              </a:rPr>
              <a:t>                                   CONTENTS</a:t>
            </a:r>
            <a:endParaRPr lang="en-US" sz="3200" dirty="0">
              <a:latin typeface="Cooper Black" pitchFamily="18" charset="0"/>
            </a:endParaRPr>
          </a:p>
        </p:txBody>
      </p:sp>
      <p:sp>
        <p:nvSpPr>
          <p:cNvPr id="2" name="Content Placeholder 1"/>
          <p:cNvSpPr>
            <a:spLocks noGrp="1"/>
          </p:cNvSpPr>
          <p:nvPr>
            <p:ph idx="1"/>
          </p:nvPr>
        </p:nvSpPr>
        <p:spPr>
          <a:xfrm>
            <a:off x="1954306" y="1353765"/>
            <a:ext cx="7319696" cy="5118753"/>
          </a:xfrm>
        </p:spPr>
        <p:txBody>
          <a:bodyPr>
            <a:normAutofit fontScale="92500" lnSpcReduction="10000"/>
          </a:bodyPr>
          <a:lstStyle/>
          <a:p>
            <a:pPr algn="just"/>
            <a:r>
              <a:rPr lang="en-GB" sz="2000" dirty="0">
                <a:latin typeface="Arial" pitchFamily="34" charset="0"/>
                <a:cs typeface="Arial" pitchFamily="34" charset="0"/>
              </a:rPr>
              <a:t>Abstract</a:t>
            </a:r>
          </a:p>
          <a:p>
            <a:pPr algn="just"/>
            <a:r>
              <a:rPr lang="en-GB" sz="2000" dirty="0">
                <a:latin typeface="Arial" pitchFamily="34" charset="0"/>
                <a:cs typeface="Arial" pitchFamily="34" charset="0"/>
              </a:rPr>
              <a:t>Introduction</a:t>
            </a:r>
          </a:p>
          <a:p>
            <a:pPr algn="just"/>
            <a:r>
              <a:rPr lang="en-GB" sz="2000" dirty="0">
                <a:latin typeface="Arial" pitchFamily="34" charset="0"/>
                <a:cs typeface="Arial" pitchFamily="34" charset="0"/>
              </a:rPr>
              <a:t>Proposed system</a:t>
            </a:r>
          </a:p>
          <a:p>
            <a:pPr algn="just"/>
            <a:r>
              <a:rPr lang="en-GB" sz="2000" dirty="0">
                <a:latin typeface="Arial" pitchFamily="34" charset="0"/>
                <a:cs typeface="Arial" pitchFamily="34" charset="0"/>
              </a:rPr>
              <a:t>Technology used</a:t>
            </a:r>
          </a:p>
          <a:p>
            <a:pPr algn="just"/>
            <a:r>
              <a:rPr lang="en-GB" sz="2000" dirty="0">
                <a:latin typeface="Arial" pitchFamily="34" charset="0"/>
                <a:cs typeface="Arial" pitchFamily="34" charset="0"/>
              </a:rPr>
              <a:t>Environment</a:t>
            </a:r>
          </a:p>
          <a:p>
            <a:pPr algn="just"/>
            <a:r>
              <a:rPr lang="en-GB" sz="2000" dirty="0">
                <a:latin typeface="Arial" pitchFamily="34" charset="0"/>
                <a:cs typeface="Arial" pitchFamily="34" charset="0"/>
              </a:rPr>
              <a:t>Modules</a:t>
            </a:r>
          </a:p>
          <a:p>
            <a:pPr algn="just"/>
            <a:r>
              <a:rPr lang="en-GB" sz="2000" dirty="0">
                <a:latin typeface="Arial" pitchFamily="34" charset="0"/>
                <a:cs typeface="Arial" pitchFamily="34" charset="0"/>
              </a:rPr>
              <a:t>ER Diagram</a:t>
            </a:r>
          </a:p>
          <a:p>
            <a:pPr algn="just"/>
            <a:r>
              <a:rPr lang="en-GB" sz="2000" dirty="0">
                <a:latin typeface="Arial" pitchFamily="34" charset="0"/>
                <a:cs typeface="Arial" pitchFamily="34" charset="0"/>
              </a:rPr>
              <a:t>UML Diagram</a:t>
            </a:r>
          </a:p>
          <a:p>
            <a:pPr algn="just"/>
            <a:r>
              <a:rPr lang="en-GB" sz="2000" dirty="0">
                <a:latin typeface="Arial" pitchFamily="34" charset="0"/>
                <a:cs typeface="Arial" pitchFamily="34" charset="0"/>
              </a:rPr>
              <a:t>Output </a:t>
            </a:r>
          </a:p>
          <a:p>
            <a:pPr algn="just"/>
            <a:r>
              <a:rPr lang="en-GB" sz="2000" dirty="0">
                <a:latin typeface="Arial" pitchFamily="34" charset="0"/>
                <a:cs typeface="Arial" pitchFamily="34" charset="0"/>
              </a:rPr>
              <a:t>Advantages</a:t>
            </a:r>
          </a:p>
          <a:p>
            <a:pPr algn="just"/>
            <a:r>
              <a:rPr lang="en-GB" sz="2000" dirty="0">
                <a:latin typeface="Arial" pitchFamily="34" charset="0"/>
                <a:cs typeface="Arial" pitchFamily="34" charset="0"/>
              </a:rPr>
              <a:t>Conclusion</a:t>
            </a:r>
          </a:p>
          <a:p>
            <a:pPr algn="just"/>
            <a:r>
              <a:rPr lang="en-GB" sz="2000" dirty="0">
                <a:latin typeface="Arial" pitchFamily="34" charset="0"/>
                <a:cs typeface="Arial" pitchFamily="34" charset="0"/>
              </a:rPr>
              <a:t>Future Scope</a:t>
            </a:r>
          </a:p>
          <a:p>
            <a:pPr algn="just"/>
            <a:r>
              <a:rPr lang="en-GB" sz="2000" dirty="0">
                <a:latin typeface="Arial" pitchFamily="34" charset="0"/>
                <a:cs typeface="Arial" pitchFamily="34" charset="0"/>
              </a:rPr>
              <a:t>References</a:t>
            </a: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US" sz="14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B19E-8DA0-462D-80CC-2D20F66C8A17}"/>
              </a:ext>
            </a:extLst>
          </p:cNvPr>
          <p:cNvSpPr>
            <a:spLocks noGrp="1"/>
          </p:cNvSpPr>
          <p:nvPr>
            <p:ph type="title"/>
          </p:nvPr>
        </p:nvSpPr>
        <p:spPr>
          <a:xfrm>
            <a:off x="2419671" y="518232"/>
            <a:ext cx="8911687" cy="829305"/>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UPDATE </a:t>
            </a:r>
            <a:r>
              <a:rPr lang="en-US" sz="3200" b="1" dirty="0">
                <a:effectLst/>
                <a:latin typeface="Cooper Black" pitchFamily="18" charset="0"/>
                <a:cs typeface="Times New Roman" panose="02020603050405020304" pitchFamily="18" charset="0"/>
              </a:rPr>
              <a:t>MEDICINE</a:t>
            </a:r>
            <a:r>
              <a:rPr lang="en-US" sz="3200" b="1" dirty="0">
                <a:latin typeface="Cooper Black" pitchFamily="18" charset="0"/>
                <a:cs typeface="Times New Roman" panose="02020603050405020304" pitchFamily="18" charset="0"/>
              </a:rPr>
              <a:t> DETAILS PAGE</a:t>
            </a:r>
            <a:endParaRPr lang="en-IN" sz="3200" b="1" dirty="0">
              <a:latin typeface="Cooper Black" pitchFamily="18" charset="0"/>
              <a:cs typeface="Times New Roman" panose="02020603050405020304" pitchFamily="18" charset="0"/>
            </a:endParaRPr>
          </a:p>
        </p:txBody>
      </p:sp>
      <p:pic>
        <p:nvPicPr>
          <p:cNvPr id="5" name="Content Placeholder 4" descr="uppro.jpg"/>
          <p:cNvPicPr>
            <a:picLocks noGrp="1" noChangeAspect="1"/>
          </p:cNvPicPr>
          <p:nvPr>
            <p:ph idx="1"/>
          </p:nvPr>
        </p:nvPicPr>
        <p:blipFill>
          <a:blip r:embed="rId2" cstate="print"/>
          <a:stretch>
            <a:fillRect/>
          </a:stretch>
        </p:blipFill>
        <p:spPr>
          <a:xfrm>
            <a:off x="1008763" y="1654175"/>
            <a:ext cx="7988300" cy="3549650"/>
          </a:xfrm>
        </p:spPr>
      </p:pic>
    </p:spTree>
    <p:extLst>
      <p:ext uri="{BB962C8B-B14F-4D97-AF65-F5344CB8AC3E}">
        <p14:creationId xmlns:p14="http://schemas.microsoft.com/office/powerpoint/2010/main" val="335845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GB" sz="3200" dirty="0">
                <a:latin typeface="Cooper Black" pitchFamily="18" charset="0"/>
              </a:rPr>
              <a:t>ALL PRODUCTS</a:t>
            </a:r>
            <a:endParaRPr lang="en-US" sz="3200" dirty="0">
              <a:latin typeface="Cooper Black" pitchFamily="18" charset="0"/>
            </a:endParaRPr>
          </a:p>
        </p:txBody>
      </p:sp>
      <p:pic>
        <p:nvPicPr>
          <p:cNvPr id="4" name="Content Placeholder 3" descr="All pro.jpg"/>
          <p:cNvPicPr>
            <a:picLocks noGrp="1" noChangeAspect="1"/>
          </p:cNvPicPr>
          <p:nvPr>
            <p:ph idx="1"/>
          </p:nvPr>
        </p:nvPicPr>
        <p:blipFill>
          <a:blip r:embed="rId2" cstate="print"/>
          <a:stretch>
            <a:fillRect/>
          </a:stretch>
        </p:blipFill>
        <p:spPr>
          <a:xfrm>
            <a:off x="971993" y="1679575"/>
            <a:ext cx="8007350" cy="349885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F92-1D05-496C-88A3-1DF1CCBCC429}"/>
              </a:ext>
            </a:extLst>
          </p:cNvPr>
          <p:cNvSpPr>
            <a:spLocks noGrp="1"/>
          </p:cNvSpPr>
          <p:nvPr>
            <p:ph type="title"/>
          </p:nvPr>
        </p:nvSpPr>
        <p:spPr>
          <a:xfrm>
            <a:off x="609600" y="274638"/>
            <a:ext cx="10972800" cy="976646"/>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CART LIST PAGE</a:t>
            </a:r>
            <a:endParaRPr lang="en-IN" sz="3200" b="1" dirty="0">
              <a:latin typeface="Cooper Black" pitchFamily="18" charset="0"/>
              <a:cs typeface="Times New Roman" panose="02020603050405020304" pitchFamily="18" charset="0"/>
            </a:endParaRPr>
          </a:p>
        </p:txBody>
      </p:sp>
      <p:pic>
        <p:nvPicPr>
          <p:cNvPr id="10" name="Picture 9" descr="cart.jpg"/>
          <p:cNvPicPr>
            <a:picLocks noChangeAspect="1"/>
          </p:cNvPicPr>
          <p:nvPr/>
        </p:nvPicPr>
        <p:blipFill>
          <a:blip r:embed="rId2" cstate="print"/>
          <a:stretch>
            <a:fillRect/>
          </a:stretch>
        </p:blipFill>
        <p:spPr>
          <a:xfrm>
            <a:off x="1042334" y="1437528"/>
            <a:ext cx="8045450" cy="3498850"/>
          </a:xfrm>
          <a:prstGeom prst="rect">
            <a:avLst/>
          </a:prstGeom>
        </p:spPr>
      </p:pic>
    </p:spTree>
    <p:extLst>
      <p:ext uri="{BB962C8B-B14F-4D97-AF65-F5344CB8AC3E}">
        <p14:creationId xmlns:p14="http://schemas.microsoft.com/office/powerpoint/2010/main" val="186757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8520"/>
          </a:xfrm>
        </p:spPr>
        <p:txBody>
          <a:bodyPr>
            <a:normAutofit/>
          </a:bodyPr>
          <a:lstStyle/>
          <a:p>
            <a:r>
              <a:rPr lang="en-GB" sz="3200" b="1" dirty="0">
                <a:latin typeface="Cooper Black" pitchFamily="18" charset="0"/>
                <a:cs typeface="Times New Roman" pitchFamily="18" charset="0"/>
              </a:rPr>
              <a:t>                                        Billing address</a:t>
            </a:r>
            <a:endParaRPr lang="en-US" sz="3200" b="1" dirty="0">
              <a:latin typeface="Cooper Black" pitchFamily="18" charset="0"/>
              <a:cs typeface="Times New Roman" pitchFamily="18" charset="0"/>
            </a:endParaRPr>
          </a:p>
        </p:txBody>
      </p:sp>
      <p:pic>
        <p:nvPicPr>
          <p:cNvPr id="7" name="Content Placeholder 6" descr="bill.jpg"/>
          <p:cNvPicPr>
            <a:picLocks noGrp="1" noChangeAspect="1"/>
          </p:cNvPicPr>
          <p:nvPr>
            <p:ph idx="1"/>
          </p:nvPr>
        </p:nvPicPr>
        <p:blipFill>
          <a:blip r:embed="rId2" cstate="print"/>
          <a:stretch>
            <a:fillRect/>
          </a:stretch>
        </p:blipFill>
        <p:spPr>
          <a:xfrm>
            <a:off x="1204306" y="1374728"/>
            <a:ext cx="8045450" cy="349885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dirty="0">
                <a:latin typeface="Cooper Black" pitchFamily="18" charset="0"/>
              </a:rPr>
              <a:t>                                      PAYMENT PAGE</a:t>
            </a:r>
            <a:endParaRPr lang="en-US" sz="3200" dirty="0">
              <a:latin typeface="Cooper Black" pitchFamily="18" charset="0"/>
            </a:endParaRPr>
          </a:p>
        </p:txBody>
      </p:sp>
      <p:pic>
        <p:nvPicPr>
          <p:cNvPr id="4" name="Content Placeholder 3" descr="payment.jpg"/>
          <p:cNvPicPr>
            <a:picLocks noGrp="1" noChangeAspect="1"/>
          </p:cNvPicPr>
          <p:nvPr>
            <p:ph idx="1"/>
          </p:nvPr>
        </p:nvPicPr>
        <p:blipFill>
          <a:blip r:embed="rId2" cstate="print"/>
          <a:stretch>
            <a:fillRect/>
          </a:stretch>
        </p:blipFill>
        <p:spPr>
          <a:xfrm>
            <a:off x="1087764" y="1679575"/>
            <a:ext cx="8045450" cy="349885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34398"/>
          </a:xfrm>
        </p:spPr>
        <p:txBody>
          <a:bodyPr>
            <a:normAutofit/>
          </a:bodyPr>
          <a:lstStyle/>
          <a:p>
            <a:r>
              <a:rPr lang="en-GB" sz="3200" b="1" dirty="0">
                <a:latin typeface="Cooper Black" pitchFamily="18" charset="0"/>
                <a:cs typeface="Times New Roman" pitchFamily="18" charset="0"/>
              </a:rPr>
              <a:t>                     </a:t>
            </a:r>
            <a:r>
              <a:rPr lang="en-GB" sz="3200" b="1" dirty="0">
                <a:effectLst/>
                <a:latin typeface="Cooper Black" pitchFamily="18" charset="0"/>
                <a:cs typeface="Times New Roman" pitchFamily="18" charset="0"/>
              </a:rPr>
              <a:t>             </a:t>
            </a:r>
            <a:r>
              <a:rPr lang="en-GB" sz="3200" b="1" dirty="0">
                <a:latin typeface="Cooper Black" pitchFamily="18" charset="0"/>
                <a:cs typeface="Times New Roman" pitchFamily="18" charset="0"/>
              </a:rPr>
              <a:t> </a:t>
            </a:r>
            <a:r>
              <a:rPr lang="en-GB" sz="3200" b="1" dirty="0">
                <a:effectLst/>
                <a:latin typeface="Cooper Black" pitchFamily="18" charset="0"/>
                <a:cs typeface="Times New Roman" pitchFamily="18" charset="0"/>
              </a:rPr>
              <a:t>Payment</a:t>
            </a:r>
            <a:r>
              <a:rPr lang="en-GB" sz="3200" b="1" dirty="0">
                <a:latin typeface="Cooper Black" pitchFamily="18" charset="0"/>
                <a:cs typeface="Times New Roman" pitchFamily="18" charset="0"/>
              </a:rPr>
              <a:t> successfully</a:t>
            </a:r>
            <a:endParaRPr lang="en-US" sz="3200" b="1" dirty="0">
              <a:latin typeface="Cooper Black" pitchFamily="18" charset="0"/>
              <a:cs typeface="Times New Roman" pitchFamily="18" charset="0"/>
            </a:endParaRPr>
          </a:p>
        </p:txBody>
      </p:sp>
      <p:pic>
        <p:nvPicPr>
          <p:cNvPr id="7" name="Picture 6" descr="paysucess 1.jpg"/>
          <p:cNvPicPr>
            <a:picLocks noChangeAspect="1"/>
          </p:cNvPicPr>
          <p:nvPr/>
        </p:nvPicPr>
        <p:blipFill>
          <a:blip r:embed="rId2" cstate="print"/>
          <a:stretch>
            <a:fillRect/>
          </a:stretch>
        </p:blipFill>
        <p:spPr>
          <a:xfrm>
            <a:off x="1284381" y="1518210"/>
            <a:ext cx="8045450" cy="34988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dirty="0">
                <a:latin typeface="Cooper Black" pitchFamily="18" charset="0"/>
              </a:rPr>
              <a:t>                                        </a:t>
            </a:r>
            <a:r>
              <a:rPr lang="en-GB" sz="3200" dirty="0">
                <a:effectLst/>
                <a:latin typeface="Cooper Black" pitchFamily="18" charset="0"/>
              </a:rPr>
              <a:t>LOGOUT</a:t>
            </a:r>
            <a:r>
              <a:rPr lang="en-GB" sz="3200" dirty="0">
                <a:latin typeface="Cooper Black" pitchFamily="18" charset="0"/>
              </a:rPr>
              <a:t> PAGE</a:t>
            </a:r>
            <a:endParaRPr lang="en-US" sz="3200" dirty="0">
              <a:latin typeface="Cooper Black" pitchFamily="18" charset="0"/>
            </a:endParaRPr>
          </a:p>
        </p:txBody>
      </p:sp>
      <p:pic>
        <p:nvPicPr>
          <p:cNvPr id="4" name="Content Placeholder 3" descr="logout.jpg"/>
          <p:cNvPicPr>
            <a:picLocks noGrp="1" noChangeAspect="1"/>
          </p:cNvPicPr>
          <p:nvPr>
            <p:ph idx="1"/>
          </p:nvPr>
        </p:nvPicPr>
        <p:blipFill>
          <a:blip r:embed="rId2" cstate="print"/>
          <a:stretch>
            <a:fillRect/>
          </a:stretch>
        </p:blipFill>
        <p:spPr>
          <a:xfrm>
            <a:off x="1228552" y="1679575"/>
            <a:ext cx="8045450" cy="349885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80394"/>
          </a:xfrm>
        </p:spPr>
        <p:txBody>
          <a:bodyPr>
            <a:normAutofit/>
          </a:bodyPr>
          <a:lstStyle/>
          <a:p>
            <a:r>
              <a:rPr lang="en-GB" sz="3200" dirty="0">
                <a:latin typeface="Cooper Black" pitchFamily="18" charset="0"/>
              </a:rPr>
              <a:t>                                   </a:t>
            </a:r>
            <a:r>
              <a:rPr lang="en-GB" sz="3200" dirty="0">
                <a:effectLst/>
                <a:latin typeface="Cooper Black" pitchFamily="18" charset="0"/>
              </a:rPr>
              <a:t>ADVANTAGES</a:t>
            </a:r>
            <a:endParaRPr lang="en-US" sz="3200" dirty="0">
              <a:effectLst/>
              <a:latin typeface="Cooper Black" pitchFamily="18" charset="0"/>
            </a:endParaRPr>
          </a:p>
        </p:txBody>
      </p:sp>
      <p:sp>
        <p:nvSpPr>
          <p:cNvPr id="2" name="Content Placeholder 1"/>
          <p:cNvSpPr>
            <a:spLocks noGrp="1"/>
          </p:cNvSpPr>
          <p:nvPr>
            <p:ph idx="1"/>
          </p:nvPr>
        </p:nvSpPr>
        <p:spPr>
          <a:xfrm>
            <a:off x="695264" y="1344801"/>
            <a:ext cx="8596668" cy="3880773"/>
          </a:xfrm>
        </p:spPr>
        <p:txBody>
          <a:bodyPr>
            <a:normAutofit/>
          </a:bodyPr>
          <a:lstStyle/>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User can view details of the medicines without going anywhere.</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User can change their delivery address</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It is convenient for users as this system provides accurate cost and description of the system.</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The website is flexible to be used and for e-shopping.</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User can view different categories of product of different </a:t>
            </a:r>
            <a:r>
              <a:rPr lang="en-US" sz="2000" dirty="0" err="1">
                <a:latin typeface="Arial" pitchFamily="34" charset="0"/>
                <a:ea typeface="+mn-lt"/>
                <a:cs typeface="Arial" pitchFamily="34" charset="0"/>
              </a:rPr>
              <a:t>pharma</a:t>
            </a:r>
            <a:r>
              <a:rPr lang="en-US" sz="2000" dirty="0">
                <a:latin typeface="Arial" pitchFamily="34" charset="0"/>
                <a:ea typeface="+mn-lt"/>
                <a:cs typeface="Arial" pitchFamily="34" charset="0"/>
              </a:rPr>
              <a:t> company at a single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0B2-DA4D-427A-94B8-A803D05B7E33}"/>
              </a:ext>
            </a:extLst>
          </p:cNvPr>
          <p:cNvSpPr>
            <a:spLocks noGrp="1"/>
          </p:cNvSpPr>
          <p:nvPr>
            <p:ph type="title"/>
          </p:nvPr>
        </p:nvSpPr>
        <p:spPr>
          <a:xfrm>
            <a:off x="609600" y="274638"/>
            <a:ext cx="10972800" cy="803391"/>
          </a:xfrm>
        </p:spPr>
        <p:txBody>
          <a:bodyPr>
            <a:normAutofit/>
          </a:bodyPr>
          <a:lstStyle/>
          <a:p>
            <a:r>
              <a:rPr lang="en-US" sz="3200" b="1" dirty="0">
                <a:latin typeface="Times New Roman" panose="02020603050405020304" pitchFamily="18" charset="0"/>
                <a:ea typeface="+mj-lt"/>
                <a:cs typeface="Times New Roman" panose="02020603050405020304" pitchFamily="18" charset="0"/>
              </a:rPr>
              <a:t>                                     </a:t>
            </a:r>
            <a:r>
              <a:rPr lang="en-US" sz="3200" b="1" dirty="0">
                <a:effectLst/>
                <a:latin typeface="Cooper Black" pitchFamily="18" charset="0"/>
                <a:ea typeface="+mj-lt"/>
                <a:cs typeface="Times New Roman" panose="02020603050405020304" pitchFamily="18" charset="0"/>
              </a:rPr>
              <a:t>CONCLUSION</a:t>
            </a:r>
            <a:endParaRPr lang="en-IN" sz="3200" dirty="0">
              <a:effectLst/>
              <a:latin typeface="Cooper Black" pitchFamily="18" charset="0"/>
            </a:endParaRPr>
          </a:p>
        </p:txBody>
      </p:sp>
      <p:sp>
        <p:nvSpPr>
          <p:cNvPr id="3" name="Content Placeholder 2">
            <a:extLst>
              <a:ext uri="{FF2B5EF4-FFF2-40B4-BE49-F238E27FC236}">
                <a16:creationId xmlns:a16="http://schemas.microsoft.com/office/drawing/2014/main" id="{88F5D122-1838-40BD-8683-E2D4EBBBE6D2}"/>
              </a:ext>
            </a:extLst>
          </p:cNvPr>
          <p:cNvSpPr>
            <a:spLocks noGrp="1"/>
          </p:cNvSpPr>
          <p:nvPr>
            <p:ph idx="1"/>
          </p:nvPr>
        </p:nvSpPr>
        <p:spPr>
          <a:xfrm>
            <a:off x="413886" y="1366785"/>
            <a:ext cx="8918373" cy="4899543"/>
          </a:xfrm>
        </p:spPr>
        <p:txBody>
          <a:bodyPr>
            <a:normAutofit fontScale="25000" lnSpcReduction="20000"/>
          </a:bodyPr>
          <a:lstStyle/>
          <a:p>
            <a:pPr marL="0" indent="0" algn="just">
              <a:lnSpc>
                <a:spcPct val="120000"/>
              </a:lnSpc>
              <a:buFont typeface="Wingdings" pitchFamily="2" charset="2"/>
              <a:buChar char="Ø"/>
            </a:pPr>
            <a:r>
              <a:rPr lang="en-US" sz="8000" dirty="0">
                <a:latin typeface="Arial" pitchFamily="34" charset="0"/>
                <a:ea typeface="+mn-lt"/>
                <a:cs typeface="Arial" pitchFamily="34" charset="0"/>
              </a:rPr>
              <a:t>  Our project is only a humble venture to satisfy the needs to manage their project work. Several user-friendly coding has also adopted. </a:t>
            </a:r>
          </a:p>
          <a:p>
            <a:pPr marL="0" indent="0" algn="just">
              <a:lnSpc>
                <a:spcPct val="120000"/>
              </a:lnSpc>
              <a:buFont typeface="Wingdings" pitchFamily="2" charset="2"/>
              <a:buChar char="Ø"/>
            </a:pPr>
            <a:r>
              <a:rPr lang="en-US" sz="8000" dirty="0">
                <a:latin typeface="Arial" pitchFamily="34" charset="0"/>
                <a:ea typeface="+mn-lt"/>
                <a:cs typeface="Arial" pitchFamily="34" charset="0"/>
              </a:rPr>
              <a:t>  The objective of software planning is to provide a frame work that enables the manger to          make reasonable estimates made within a limited time frame at the beginning of the software     project and should be updated regularly as the project progresses.</a:t>
            </a:r>
          </a:p>
          <a:p>
            <a:pPr marL="0" indent="0" algn="just">
              <a:lnSpc>
                <a:spcPct val="120000"/>
              </a:lnSpc>
              <a:buFont typeface="Wingdings" pitchFamily="2" charset="2"/>
              <a:buChar char="Ø"/>
            </a:pPr>
            <a:r>
              <a:rPr lang="en-US" sz="8000" dirty="0">
                <a:latin typeface="Arial" pitchFamily="34" charset="0"/>
                <a:ea typeface="+mn-lt"/>
                <a:cs typeface="Arial" pitchFamily="34" charset="0"/>
              </a:rPr>
              <a:t>   We understand the problem domain and produce a model of the system, which describes operations that can be performed on the system.</a:t>
            </a:r>
          </a:p>
          <a:p>
            <a:pPr marL="342900" indent="-342900" algn="just">
              <a:lnSpc>
                <a:spcPct val="120000"/>
              </a:lnSpc>
              <a:buFont typeface="Wingdings" panose="020B0604020202020204" pitchFamily="34" charset="0"/>
              <a:buChar char="Ø"/>
            </a:pPr>
            <a:r>
              <a:rPr lang="en-US" sz="8000" dirty="0">
                <a:latin typeface="Arial" pitchFamily="34" charset="0"/>
                <a:ea typeface="+mn-lt"/>
                <a:cs typeface="Arial" pitchFamily="34" charset="0"/>
              </a:rPr>
              <a:t>We included features and operations in detail, including screen layouts.</a:t>
            </a:r>
            <a:endParaRPr lang="en-US" sz="8000" dirty="0">
              <a:latin typeface="Arial" pitchFamily="34" charset="0"/>
              <a:cs typeface="Arial" pitchFamily="34" charset="0"/>
            </a:endParaRPr>
          </a:p>
          <a:p>
            <a:pPr marL="342900" indent="-342900" algn="just">
              <a:lnSpc>
                <a:spcPct val="120000"/>
              </a:lnSpc>
              <a:buFont typeface="Wingdings" panose="020B0604020202020204" pitchFamily="34" charset="0"/>
              <a:buChar char="Ø"/>
            </a:pPr>
            <a:r>
              <a:rPr lang="en-US" sz="8000" dirty="0">
                <a:latin typeface="Arial" pitchFamily="34" charset="0"/>
                <a:ea typeface="+mn-lt"/>
                <a:cs typeface="Arial" pitchFamily="34" charset="0"/>
              </a:rPr>
              <a:t>We designed user interface and security issues related to system.</a:t>
            </a:r>
          </a:p>
          <a:p>
            <a:pPr marL="342900" indent="-342900" algn="just">
              <a:lnSpc>
                <a:spcPct val="120000"/>
              </a:lnSpc>
              <a:buFont typeface="Wingdings" panose="020B0604020202020204" pitchFamily="34" charset="0"/>
              <a:buChar char="Ø"/>
            </a:pPr>
            <a:r>
              <a:rPr lang="en-US" sz="8000" dirty="0">
                <a:latin typeface="Arial" pitchFamily="34" charset="0"/>
                <a:ea typeface="+mn-lt"/>
                <a:cs typeface="Arial" pitchFamily="34" charset="0"/>
              </a:rPr>
              <a:t>Finally, the system is implemented and tested according to test cases.</a:t>
            </a:r>
          </a:p>
          <a:p>
            <a:pPr marL="0" indent="0" algn="just">
              <a:buNone/>
            </a:pPr>
            <a:endParaRPr lang="en-IN" dirty="0"/>
          </a:p>
        </p:txBody>
      </p:sp>
    </p:spTree>
    <p:extLst>
      <p:ext uri="{BB962C8B-B14F-4D97-AF65-F5344CB8AC3E}">
        <p14:creationId xmlns:p14="http://schemas.microsoft.com/office/powerpoint/2010/main" val="265085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dirty="0">
                <a:latin typeface="Cooper Black" pitchFamily="18" charset="0"/>
              </a:rPr>
              <a:t>                               </a:t>
            </a:r>
            <a:r>
              <a:rPr lang="en-GB" sz="3200" dirty="0">
                <a:effectLst/>
                <a:latin typeface="Cooper Black" pitchFamily="18" charset="0"/>
              </a:rPr>
              <a:t>FUTURE</a:t>
            </a:r>
            <a:r>
              <a:rPr lang="en-GB" sz="3200" dirty="0">
                <a:latin typeface="Cooper Black" pitchFamily="18" charset="0"/>
              </a:rPr>
              <a:t> SCOPE</a:t>
            </a:r>
            <a:endParaRPr lang="en-US" sz="3200" dirty="0">
              <a:latin typeface="Cooper Black" pitchFamily="18" charset="0"/>
            </a:endParaRPr>
          </a:p>
        </p:txBody>
      </p:sp>
      <p:sp>
        <p:nvSpPr>
          <p:cNvPr id="2" name="Content Placeholder 1"/>
          <p:cNvSpPr>
            <a:spLocks noGrp="1"/>
          </p:cNvSpPr>
          <p:nvPr>
            <p:ph idx="1"/>
          </p:nvPr>
        </p:nvSpPr>
        <p:spPr>
          <a:xfrm>
            <a:off x="677334" y="1488613"/>
            <a:ext cx="8596668" cy="3880773"/>
          </a:xfrm>
        </p:spPr>
        <p:txBody>
          <a:bodyPr>
            <a:normAutofit fontScale="92500" lnSpcReduction="20000"/>
          </a:bodyPr>
          <a:lstStyle/>
          <a:p>
            <a:pPr>
              <a:lnSpc>
                <a:spcPct val="150000"/>
              </a:lnSpc>
              <a:buFont typeface="Wingdings" pitchFamily="2" charset="2"/>
              <a:buChar char="Ø"/>
            </a:pPr>
            <a:r>
              <a:rPr lang="en-GB" sz="2000" dirty="0">
                <a:latin typeface="Arial" pitchFamily="34" charset="0"/>
                <a:cs typeface="Arial" pitchFamily="34" charset="0"/>
              </a:rPr>
              <a:t>we could implement by taking appointments with doctors and by providing a options to connect with any doctors from all over the world.</a:t>
            </a:r>
          </a:p>
          <a:p>
            <a:pPr>
              <a:lnSpc>
                <a:spcPct val="150000"/>
              </a:lnSpc>
              <a:buFont typeface="Wingdings" pitchFamily="2" charset="2"/>
              <a:buChar char="Ø"/>
            </a:pPr>
            <a:r>
              <a:rPr lang="en-GB" sz="2000" dirty="0">
                <a:latin typeface="Arial" pitchFamily="34" charset="0"/>
                <a:cs typeface="Arial" pitchFamily="34" charset="0"/>
              </a:rPr>
              <a:t> Future work could involve more categories which are more detailed and have additional items.</a:t>
            </a:r>
          </a:p>
          <a:p>
            <a:pPr>
              <a:lnSpc>
                <a:spcPct val="150000"/>
              </a:lnSpc>
              <a:buFont typeface="Wingdings" pitchFamily="2" charset="2"/>
              <a:buChar char="Ø"/>
            </a:pPr>
            <a:r>
              <a:rPr lang="en-GB" sz="2000" dirty="0">
                <a:latin typeface="Arial" pitchFamily="34" charset="0"/>
                <a:cs typeface="Arial" pitchFamily="34" charset="0"/>
              </a:rPr>
              <a:t> add different types of shipping options , examples: regular shipping , </a:t>
            </a:r>
            <a:r>
              <a:rPr lang="en-GB" sz="2000" dirty="0" err="1">
                <a:latin typeface="Arial" pitchFamily="34" charset="0"/>
                <a:cs typeface="Arial" pitchFamily="34" charset="0"/>
              </a:rPr>
              <a:t>expited</a:t>
            </a:r>
            <a:r>
              <a:rPr lang="en-GB" sz="2000" dirty="0">
                <a:latin typeface="Arial" pitchFamily="34" charset="0"/>
                <a:cs typeface="Arial" pitchFamily="34" charset="0"/>
              </a:rPr>
              <a:t> shipping, international shipping.</a:t>
            </a:r>
          </a:p>
          <a:p>
            <a:pPr>
              <a:lnSpc>
                <a:spcPct val="150000"/>
              </a:lnSpc>
              <a:buFont typeface="Wingdings" pitchFamily="2" charset="2"/>
              <a:buChar char="Ø"/>
            </a:pPr>
            <a:r>
              <a:rPr lang="en-GB" sz="2000" dirty="0">
                <a:latin typeface="Arial" pitchFamily="34" charset="0"/>
                <a:cs typeface="Arial" pitchFamily="34" charset="0"/>
              </a:rPr>
              <a:t> Allows a user to save the card information for later checkouts .So the scope for </a:t>
            </a:r>
            <a:r>
              <a:rPr lang="en-GB" sz="2000" dirty="0" err="1">
                <a:latin typeface="Arial" pitchFamily="34" charset="0"/>
                <a:cs typeface="Arial" pitchFamily="34" charset="0"/>
              </a:rPr>
              <a:t>eCommerce</a:t>
            </a:r>
            <a:r>
              <a:rPr lang="en-GB" sz="2000" dirty="0">
                <a:latin typeface="Arial" pitchFamily="34" charset="0"/>
                <a:cs typeface="Arial" pitchFamily="34" charset="0"/>
              </a:rPr>
              <a:t> looks to be ever-increasing and growing with its trend increasing already.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p:txBody>
          <a:bodyPr>
            <a:normAutofit/>
          </a:bodyPr>
          <a:lstStyle/>
          <a:p>
            <a:pPr algn="ctr"/>
            <a:r>
              <a:rPr lang="en-US" sz="3200" b="1" dirty="0">
                <a:effectLst/>
                <a:latin typeface="Cooper Black" pitchFamily="18" charset="0"/>
                <a:ea typeface="+mj-lt"/>
                <a:cs typeface="Times New Roman" panose="02020603050405020304" pitchFamily="18" charset="0"/>
              </a:rPr>
              <a:t>ABSTRACT</a:t>
            </a:r>
            <a:r>
              <a:rPr lang="en-US" sz="3200" b="1" dirty="0">
                <a:latin typeface="Times New Roman" panose="02020603050405020304" pitchFamily="18" charset="0"/>
                <a:ea typeface="+mj-lt"/>
                <a:cs typeface="Times New Roman" panose="02020603050405020304" pitchFamily="18" charset="0"/>
              </a:rPr>
              <a: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a:xfrm>
            <a:off x="823865" y="1491915"/>
            <a:ext cx="10058400" cy="4764505"/>
          </a:xfrm>
        </p:spPr>
        <p:txBody>
          <a:bodyPr vert="horz" lIns="91440" tIns="45720" rIns="91440" bIns="45720" rtlCol="0" anchor="t">
            <a:noAutofit/>
          </a:bodyPr>
          <a:lstStyle/>
          <a:p>
            <a:pPr lvl="1"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purpose of E-Medicare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p>
          <a:p>
            <a:pPr lvl="1" algn="just">
              <a:lnSpc>
                <a:spcPct val="150000"/>
              </a:lnSpc>
              <a:buFont typeface="Wingdings" panose="020B0604020202020204" pitchFamily="34" charset="0"/>
              <a:buChar char="Ø"/>
            </a:pPr>
            <a:r>
              <a:rPr lang="en-US" sz="2000" dirty="0">
                <a:latin typeface="Arial" pitchFamily="34" charset="0"/>
                <a:ea typeface="+mn-lt"/>
                <a:cs typeface="Arial" pitchFamily="34" charset="0"/>
              </a:rPr>
              <a:t>E-Medicare System, as described above, can lead to error free, secure, reliable and fast management system. </a:t>
            </a:r>
          </a:p>
          <a:p>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effectLst/>
                <a:latin typeface="Cooper Black" pitchFamily="18" charset="0"/>
              </a:rPr>
              <a:t>References</a:t>
            </a:r>
          </a:p>
        </p:txBody>
      </p:sp>
      <p:sp>
        <p:nvSpPr>
          <p:cNvPr id="2" name="Content Placeholder 1"/>
          <p:cNvSpPr>
            <a:spLocks noGrp="1"/>
          </p:cNvSpPr>
          <p:nvPr>
            <p:ph idx="1"/>
          </p:nvPr>
        </p:nvSpPr>
        <p:spPr>
          <a:xfrm>
            <a:off x="677334" y="1270000"/>
            <a:ext cx="8596668" cy="3880773"/>
          </a:xfrm>
        </p:spPr>
        <p:txBody>
          <a:bodyPr/>
          <a:lstStyle/>
          <a:p>
            <a:pPr lvl="0">
              <a:buFont typeface="Wingdings" pitchFamily="2" charset="2"/>
              <a:buChar char="Ø"/>
            </a:pPr>
            <a:r>
              <a:rPr lang="en-US" sz="2000" b="1" dirty="0">
                <a:latin typeface="Arial" pitchFamily="34" charset="0"/>
                <a:cs typeface="Arial" pitchFamily="34" charset="0"/>
              </a:rPr>
              <a:t>W3Schools  </a:t>
            </a:r>
            <a:r>
              <a:rPr lang="en-US" sz="2000" b="1" dirty="0">
                <a:latin typeface="Arial" pitchFamily="34" charset="0"/>
                <a:cs typeface="Arial" pitchFamily="34" charset="0"/>
                <a:hlinkClick r:id="rId2"/>
              </a:rPr>
              <a:t>https://www.w3schools.com/</a:t>
            </a:r>
            <a:endParaRPr lang="en-US" sz="2000" b="1" dirty="0">
              <a:latin typeface="Arial" pitchFamily="34" charset="0"/>
              <a:cs typeface="Arial" pitchFamily="34" charset="0"/>
            </a:endParaRPr>
          </a:p>
          <a:p>
            <a:pPr lvl="0">
              <a:buFont typeface="Wingdings" pitchFamily="2" charset="2"/>
              <a:buChar char="Ø"/>
            </a:pPr>
            <a:r>
              <a:rPr lang="en-US" sz="2000" b="1" dirty="0">
                <a:latin typeface="Arial" pitchFamily="34" charset="0"/>
                <a:cs typeface="Arial" pitchFamily="34" charset="0"/>
              </a:rPr>
              <a:t>Bootstrap  </a:t>
            </a:r>
            <a:r>
              <a:rPr lang="en-US" sz="2000" b="1" dirty="0">
                <a:latin typeface="Arial" pitchFamily="34" charset="0"/>
                <a:cs typeface="Arial" pitchFamily="34" charset="0"/>
                <a:hlinkClick r:id="rId3"/>
              </a:rPr>
              <a:t>https://getbootstrap.com/</a:t>
            </a:r>
            <a:endParaRPr lang="en-US" sz="2000" b="1" dirty="0">
              <a:latin typeface="Arial" pitchFamily="34" charset="0"/>
              <a:cs typeface="Arial" pitchFamily="34" charset="0"/>
            </a:endParaRPr>
          </a:p>
          <a:p>
            <a:pPr>
              <a:buFont typeface="Wingdings" pitchFamily="2" charset="2"/>
              <a:buChar char="Ø"/>
            </a:pPr>
            <a:r>
              <a:rPr lang="en-US" sz="2000" b="1" dirty="0">
                <a:latin typeface="Arial" pitchFamily="34" charset="0"/>
                <a:cs typeface="Arial" pitchFamily="34" charset="0"/>
              </a:rPr>
              <a:t>Medicine Shopping </a:t>
            </a:r>
            <a:r>
              <a:rPr lang="en-US" sz="2000" u="sng" dirty="0">
                <a:latin typeface="Arial" pitchFamily="34" charset="0"/>
                <a:cs typeface="Arial" pitchFamily="34" charset="0"/>
                <a:hlinkClick r:id="rId4"/>
              </a:rPr>
              <a:t>http://dspace.daffodilvarsity.edu.bd:8080/handle/123456789/5013</a:t>
            </a:r>
            <a:endParaRPr lang="en-US" sz="2000" u="sng" dirty="0">
              <a:latin typeface="Arial" pitchFamily="34" charset="0"/>
              <a:cs typeface="Arial" pitchFamily="34" charset="0"/>
            </a:endParaRPr>
          </a:p>
          <a:p>
            <a:pPr>
              <a:buFont typeface="Wingdings" pitchFamily="2" charset="2"/>
              <a:buChar char="Ø"/>
            </a:pPr>
            <a:r>
              <a:rPr lang="en-GB" sz="2000" b="1" dirty="0">
                <a:latin typeface="Arial" pitchFamily="34" charset="0"/>
                <a:cs typeface="Arial" pitchFamily="34" charset="0"/>
              </a:rPr>
              <a:t>GeeksForGeeks</a:t>
            </a:r>
            <a:r>
              <a:rPr lang="en-GB" sz="2000" b="1" u="sng" dirty="0">
                <a:latin typeface="Arial" pitchFamily="34" charset="0"/>
                <a:cs typeface="Arial" pitchFamily="34" charset="0"/>
              </a:rPr>
              <a:t> </a:t>
            </a:r>
            <a:r>
              <a:rPr lang="en-GB" sz="2000" b="1" u="sng" dirty="0">
                <a:latin typeface="Arial" pitchFamily="34" charset="0"/>
                <a:cs typeface="Arial" pitchFamily="34" charset="0"/>
                <a:hlinkClick r:id="rId5"/>
              </a:rPr>
              <a:t>https://www.geeksforgeeks.org/</a:t>
            </a:r>
            <a:endParaRPr lang="en-GB" sz="2000" b="1" u="sng" dirty="0">
              <a:latin typeface="Arial" pitchFamily="34" charset="0"/>
              <a:cs typeface="Arial" pitchFamily="34" charset="0"/>
            </a:endParaRPr>
          </a:p>
          <a:p>
            <a:pPr>
              <a:buFont typeface="Wingdings" pitchFamily="2" charset="2"/>
              <a:buChar char="Ø"/>
            </a:pPr>
            <a:r>
              <a:rPr lang="en-GB" sz="2000" b="1" dirty="0">
                <a:latin typeface="Arial" pitchFamily="34" charset="0"/>
                <a:cs typeface="Arial" pitchFamily="34" charset="0"/>
              </a:rPr>
              <a:t>YouTube    </a:t>
            </a:r>
            <a:r>
              <a:rPr lang="en-US" sz="2000" b="1" u="sng" dirty="0">
                <a:latin typeface="Arial" pitchFamily="34" charset="0"/>
                <a:cs typeface="Arial" pitchFamily="34" charset="0"/>
                <a:hlinkClick r:id="rId6"/>
              </a:rPr>
              <a:t>https://www.youtube.com/</a:t>
            </a:r>
            <a:endParaRPr lang="en-US" sz="2000" b="1" dirty="0">
              <a:latin typeface="Arial" pitchFamily="34" charset="0"/>
              <a:cs typeface="Arial" pitchFamily="34" charset="0"/>
            </a:endParaRPr>
          </a:p>
          <a:p>
            <a:pPr lvl="0">
              <a:buFont typeface="Wingdings" pitchFamily="2" charset="2"/>
              <a:buChar char="Ø"/>
            </a:pPr>
            <a:endParaRPr lang="en-US" b="1" dirty="0"/>
          </a:p>
          <a:p>
            <a:pPr lvl="0">
              <a:buFont typeface="Wingdings" pitchFamily="2" charset="2"/>
              <a:buChar char="Ø"/>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5400" b="1" dirty="0">
                <a:latin typeface="Cooper Black" pitchFamily="18" charset="0"/>
                <a:cs typeface="Times New Roman" panose="02020603050405020304" pitchFamily="18" charset="0"/>
              </a:rPr>
              <a:t>THANK  YOU</a:t>
            </a:r>
          </a:p>
        </p:txBody>
      </p:sp>
    </p:spTree>
    <p:extLst>
      <p:ext uri="{BB962C8B-B14F-4D97-AF65-F5344CB8AC3E}">
        <p14:creationId xmlns:p14="http://schemas.microsoft.com/office/powerpoint/2010/main" val="340132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000" dirty="0">
                <a:latin typeface="Arial" pitchFamily="34" charset="0"/>
                <a:ea typeface="+mn-lt"/>
                <a:cs typeface="Arial" pitchFamily="34" charset="0"/>
              </a:rPr>
              <a:t>The “E-Medicare” has been developed to override the problems prevailing in the practicing manual system. This software is supposed to eliminate and reduce the hardships faced by the existing system. Online Medical Store can lead to error free, secure, reliable and fast management system.</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algn="just">
              <a:lnSpc>
                <a:spcPct val="150000"/>
              </a:lnSpc>
              <a:buFont typeface="Wingdings" panose="020B0604020202020204" pitchFamily="34" charset="0"/>
              <a:buChar char="Ø"/>
            </a:pPr>
            <a:endParaRPr lang="en-US" sz="2000" dirty="0">
              <a:latin typeface="Arial" pitchFamily="34" charset="0"/>
              <a:ea typeface="+mn-lt"/>
              <a:cs typeface="Arial" pitchFamily="34" charset="0"/>
            </a:endParaRPr>
          </a:p>
          <a:p>
            <a:pPr algn="just">
              <a:lnSpc>
                <a:spcPct val="150000"/>
              </a:lnSpc>
              <a:buFont typeface="Wingdings" panose="020B0604020202020204" pitchFamily="34" charset="0"/>
              <a:buChar char="Ø"/>
            </a:pPr>
            <a:r>
              <a:rPr lang="en-US" sz="2000" dirty="0">
                <a:latin typeface="Arial" pitchFamily="34" charset="0"/>
                <a:ea typeface="+mn-lt"/>
                <a:cs typeface="Arial" pitchFamily="34" charset="0"/>
              </a:rPr>
              <a:t>“E-Medicare" - web application, where users can register, login, purchase medicines e.g. Antibiotics, Antipyretics, Analgesics 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Tree>
    <p:extLst>
      <p:ext uri="{BB962C8B-B14F-4D97-AF65-F5344CB8AC3E}">
        <p14:creationId xmlns:p14="http://schemas.microsoft.com/office/powerpoint/2010/main" val="46507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a:xfrm>
            <a:off x="838200" y="336251"/>
            <a:ext cx="10515600" cy="992036"/>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PROPOSED</a:t>
            </a:r>
            <a:r>
              <a:rPr lang="en-US" sz="3200" b="1" dirty="0">
                <a:latin typeface="Cooper Black" pitchFamily="18" charset="0"/>
                <a:cs typeface="Times New Roman" panose="02020603050405020304" pitchFamily="18" charset="0"/>
              </a:rPr>
              <a:t> SYSTEM</a:t>
            </a: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a:xfrm>
            <a:off x="766981" y="1488613"/>
            <a:ext cx="8596668" cy="3880773"/>
          </a:xfrm>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proposed E-Medicare system will completely Revolutionize the industry. </a:t>
            </a: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Searching of Medicine, order placing, billing and Medicine add-delete can be maintained by a single click. </a:t>
            </a: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order placed can be easily tracked at any time. The payment of the order can also be done by credit cards.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91192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a:xfrm>
            <a:off x="972954" y="519129"/>
            <a:ext cx="10515600" cy="915035"/>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TECHNOLOGY</a:t>
            </a:r>
            <a:r>
              <a:rPr lang="en-US" sz="3200" b="1" dirty="0">
                <a:latin typeface="Cooper Black" pitchFamily="18" charset="0"/>
                <a:cs typeface="Times New Roman" panose="02020603050405020304" pitchFamily="18" charset="0"/>
              </a:rPr>
              <a:t> USED</a:t>
            </a: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594123" y="1320374"/>
            <a:ext cx="10795535" cy="4217252"/>
          </a:xfrm>
        </p:spPr>
        <p:txBody>
          <a:bodyPr vert="horz" lIns="91440" tIns="45720" rIns="91440" bIns="45720" rtlCol="0" anchor="t">
            <a:noAutofit/>
          </a:bodyPr>
          <a:lstStyle/>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HTML : Page layout has been designed in HTML</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CSS : CSS has been used for all the designing part</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JSON: Server and Database</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Typescript: Business Logic</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Angular CLI : Command-line interface tool that we use to initialize.</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Jasmine : For unit testing </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Postman : For Functional testing </a:t>
            </a:r>
            <a:endParaRPr lang="en-US" sz="2000" dirty="0">
              <a:latin typeface="Arial" pitchFamily="34" charset="0"/>
              <a:ea typeface="+mn-lt"/>
              <a:cs typeface="Arial" pitchFamily="34" charset="0"/>
            </a:endParaRPr>
          </a:p>
          <a:p>
            <a:pPr marL="342900" indent="-342900" algn="just">
              <a:lnSpc>
                <a:spcPct val="100000"/>
              </a:lnSpc>
              <a:buFont typeface="Wingdings" panose="020B0604020202020204" pitchFamily="34" charset="0"/>
              <a:buChar char="Ø"/>
            </a:pP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None/>
            </a:pPr>
            <a:endParaRPr lang="en-GB" sz="20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4424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ENVIRONMENT</a:t>
            </a: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a:xfrm>
            <a:off x="811804" y="1488613"/>
            <a:ext cx="8596668" cy="3880773"/>
          </a:xfrm>
        </p:spPr>
        <p:txBody>
          <a:bodyPr vert="horz" lIns="91440" tIns="45720" rIns="91440" bIns="45720" rtlCol="0" anchor="t">
            <a:noAutofit/>
          </a:bodyPr>
          <a:lstStyle/>
          <a:p>
            <a:pPr>
              <a:lnSpc>
                <a:spcPct val="150000"/>
              </a:lnSpc>
              <a:buNone/>
            </a:pPr>
            <a:r>
              <a:rPr lang="en-US" sz="2000" dirty="0">
                <a:latin typeface="Arial" pitchFamily="34" charset="0"/>
                <a:ea typeface="+mn-lt"/>
                <a:cs typeface="Arial" pitchFamily="34" charset="0"/>
              </a:rPr>
              <a:t>The system will be developed on any Windows OS machine And Using JSON Server.</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 Intel hardware machine (PC i3-2.26 GHz, 4GB RAM, 1 TB HDD)</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Server – JSON</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Database – JSON</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Node Version 10  </a:t>
            </a:r>
            <a:endParaRPr lang="en-US" sz="2000" dirty="0">
              <a:latin typeface="Arial" pitchFamily="34" charset="0"/>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Angular CLI   </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Visual Studio Code</a:t>
            </a:r>
            <a:endParaRPr lang="en-US" sz="2000" dirty="0">
              <a:latin typeface="Arial" pitchFamily="34" charset="0"/>
              <a:cs typeface="Arial" pitchFamily="34"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               </a:t>
            </a:r>
            <a:r>
              <a:rPr lang="en-US" sz="3200" b="1" dirty="0">
                <a:latin typeface="Cooper Black" pitchFamily="18" charset="0"/>
                <a:ea typeface="+mj-lt"/>
                <a:cs typeface="Times New Roman" panose="02020603050405020304" pitchFamily="18" charset="0"/>
              </a:rPr>
              <a:t>MODULES </a:t>
            </a:r>
            <a:r>
              <a:rPr lang="en-US" sz="3200" b="1" dirty="0">
                <a:effectLst/>
                <a:latin typeface="Cooper Black" pitchFamily="18" charset="0"/>
                <a:ea typeface="+mj-lt"/>
                <a:cs typeface="Times New Roman" panose="02020603050405020304" pitchFamily="18" charset="0"/>
              </a:rPr>
              <a:t>OF</a:t>
            </a:r>
            <a:r>
              <a:rPr lang="en-US" sz="3200" b="1" dirty="0">
                <a:latin typeface="Cooper Black" pitchFamily="18" charset="0"/>
                <a:ea typeface="+mj-lt"/>
                <a:cs typeface="Times New Roman" panose="02020603050405020304" pitchFamily="18" charset="0"/>
              </a:rPr>
              <a:t> </a:t>
            </a:r>
            <a:r>
              <a:rPr lang="en-US" sz="3200" b="1" dirty="0">
                <a:effectLst/>
                <a:latin typeface="Cooper Black" pitchFamily="18" charset="0"/>
                <a:ea typeface="+mj-lt"/>
                <a:cs typeface="Times New Roman" panose="02020603050405020304" pitchFamily="18" charset="0"/>
              </a:rPr>
              <a:t>E-MEDICARE</a:t>
            </a:r>
            <a:r>
              <a:rPr lang="en-US" sz="3200" b="1" dirty="0">
                <a:latin typeface="Cooper Black" pitchFamily="18" charset="0"/>
                <a:ea typeface="+mj-lt"/>
                <a:cs typeface="Times New Roman" panose="02020603050405020304" pitchFamily="18" charset="0"/>
              </a:rPr>
              <a:t> SYSTEM</a:t>
            </a:r>
            <a:endParaRPr lang="en-US" sz="3200" dirty="0">
              <a:latin typeface="Cooper Black"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760396" y="1905000"/>
            <a:ext cx="10593403" cy="3984415"/>
          </a:xfrm>
        </p:spPr>
        <p:txBody>
          <a:bodyPr vert="horz" lIns="91440" tIns="45720" rIns="91440" bIns="45720" rtlCol="0" anchor="t">
            <a:normAutofit lnSpcReduction="10000"/>
          </a:bodyPr>
          <a:lstStyle/>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Login Module: Used for managing the login details</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Admin Module: Used for managing medicine details and user information.</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Users Module: Used for managing the users of the system.</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Medicine Module: Used for managing the Medicine details</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Customer Module: Used for managing the Customer details.</a:t>
            </a:r>
            <a:endParaRPr lang="en-US" sz="2000" dirty="0">
              <a:latin typeface="Arial" pitchFamily="34" charset="0"/>
              <a:cs typeface="Arial" pitchFamily="34" charset="0"/>
            </a:endParaRPr>
          </a:p>
          <a:p>
            <a:pPr marL="342900" indent="-342900">
              <a:lnSpc>
                <a:spcPct val="150000"/>
              </a:lnSpc>
              <a:buFont typeface="Wingdings"/>
              <a:buChar char="Ø"/>
            </a:pPr>
            <a:r>
              <a:rPr lang="en-US" sz="2000" dirty="0">
                <a:latin typeface="Arial" pitchFamily="34" charset="0"/>
                <a:ea typeface="+mn-lt"/>
                <a:cs typeface="Arial" pitchFamily="34" charset="0"/>
              </a:rPr>
              <a:t>Order Module: Used for managing the details of Order</a:t>
            </a:r>
          </a:p>
          <a:p>
            <a:pPr marL="342900" indent="-342900">
              <a:lnSpc>
                <a:spcPct val="150000"/>
              </a:lnSpc>
              <a:buFont typeface="Wingdings"/>
              <a:buChar char="Ø"/>
            </a:pPr>
            <a:r>
              <a:rPr lang="en-US" sz="2000" dirty="0">
                <a:latin typeface="Arial" pitchFamily="34" charset="0"/>
                <a:ea typeface="+mn-lt"/>
                <a:cs typeface="Arial" pitchFamily="34" charset="0"/>
              </a:rPr>
              <a:t>Payment Module: Used for managing the details of Payment</a:t>
            </a: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FAF1-5B11-43DF-8FF4-9C5C2984A26A}"/>
              </a:ext>
            </a:extLst>
          </p:cNvPr>
          <p:cNvSpPr>
            <a:spLocks noGrp="1"/>
          </p:cNvSpPr>
          <p:nvPr>
            <p:ph type="title"/>
          </p:nvPr>
        </p:nvSpPr>
        <p:spPr>
          <a:xfrm>
            <a:off x="838200" y="365125"/>
            <a:ext cx="10515600" cy="563563"/>
          </a:xfrm>
        </p:spPr>
        <p:txBody>
          <a:bodyPr>
            <a:normAutofit fontScale="90000"/>
          </a:bodyPr>
          <a:lstStyle/>
          <a:p>
            <a:r>
              <a:rPr lang="en-US" sz="2800" dirty="0">
                <a:latin typeface="Times New Roman" panose="02020603050405020304" pitchFamily="18" charset="0"/>
                <a:cs typeface="Times New Roman" panose="02020603050405020304" pitchFamily="18" charset="0"/>
              </a:rPr>
              <a:t>                        </a:t>
            </a:r>
            <a:r>
              <a:rPr lang="en-US" sz="3600" dirty="0">
                <a:effectLst/>
                <a:latin typeface="Cooper Black" pitchFamily="18" charset="0"/>
                <a:cs typeface="Times New Roman" panose="02020603050405020304" pitchFamily="18" charset="0"/>
              </a:rPr>
              <a:t>ENTITY RELATIONSHIP DIAGRAM</a:t>
            </a:r>
            <a:endParaRPr lang="en-US" sz="3600" b="1" dirty="0">
              <a:effectLst/>
              <a:latin typeface="Cooper Black" pitchFamily="18" charset="0"/>
              <a:cs typeface="Times New Roman" panose="02020603050405020304" pitchFamily="18" charset="0"/>
            </a:endParaRPr>
          </a:p>
        </p:txBody>
      </p:sp>
      <p:pic>
        <p:nvPicPr>
          <p:cNvPr id="4" name="Picture 3" descr="sequence.jpg"/>
          <p:cNvPicPr>
            <a:picLocks noChangeAspect="1"/>
          </p:cNvPicPr>
          <p:nvPr/>
        </p:nvPicPr>
        <p:blipFill>
          <a:blip r:embed="rId2" cstate="print"/>
          <a:stretch>
            <a:fillRect/>
          </a:stretch>
        </p:blipFill>
        <p:spPr>
          <a:xfrm>
            <a:off x="627529" y="1679575"/>
            <a:ext cx="8588189" cy="4127584"/>
          </a:xfrm>
          <a:prstGeom prst="rect">
            <a:avLst/>
          </a:prstGeom>
        </p:spPr>
      </p:pic>
    </p:spTree>
    <p:extLst>
      <p:ext uri="{BB962C8B-B14F-4D97-AF65-F5344CB8AC3E}">
        <p14:creationId xmlns:p14="http://schemas.microsoft.com/office/powerpoint/2010/main" val="3949731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3620</TotalTime>
  <Words>836</Words>
  <Application>Microsoft Office PowerPoint</Application>
  <PresentationFormat>Widescreen</PresentationFormat>
  <Paragraphs>110</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Century Schoolbook</vt:lpstr>
      <vt:lpstr>Cooper Black</vt:lpstr>
      <vt:lpstr>Garamond</vt:lpstr>
      <vt:lpstr>Times New Roman</vt:lpstr>
      <vt:lpstr>Trebuchet MS</vt:lpstr>
      <vt:lpstr>Wingdings</vt:lpstr>
      <vt:lpstr>Wingdings 3</vt:lpstr>
      <vt:lpstr>Facet</vt:lpstr>
      <vt:lpstr>E-MEDICARE</vt:lpstr>
      <vt:lpstr>                                   CONTENTS</vt:lpstr>
      <vt:lpstr>ABSTRACT </vt:lpstr>
      <vt:lpstr>       INTRODUCTION</vt:lpstr>
      <vt:lpstr>          PROPOSED SYSTEM</vt:lpstr>
      <vt:lpstr>   TECHNOLOGY USED</vt:lpstr>
      <vt:lpstr>    ENVIRONMENT</vt:lpstr>
      <vt:lpstr>               MODULES OF E-MEDICARE SYSTEM</vt:lpstr>
      <vt:lpstr>                        ENTITY RELATIONSHIP DIAGRAM</vt:lpstr>
      <vt:lpstr>   UML DIAGRAMS</vt:lpstr>
      <vt:lpstr>       CLASS DIAGRAM</vt:lpstr>
      <vt:lpstr>OUTPUT SCREENSHOTS</vt:lpstr>
      <vt:lpstr>                         CATEGORY PAGES</vt:lpstr>
      <vt:lpstr>                     ANALGESICS </vt:lpstr>
      <vt:lpstr>                             ANTIBIOTICS</vt:lpstr>
      <vt:lpstr>                                 SIGN-UP PAGE</vt:lpstr>
      <vt:lpstr>                                USER LOGIN PAGE</vt:lpstr>
      <vt:lpstr>              ADMIN LOGIN PAGE</vt:lpstr>
      <vt:lpstr>    AVAILABLE PRODUCTS</vt:lpstr>
      <vt:lpstr>       UPDATE MEDICINE DETAILS PAGE</vt:lpstr>
      <vt:lpstr>ALL PRODUCTS</vt:lpstr>
      <vt:lpstr>            CART LIST PAGE</vt:lpstr>
      <vt:lpstr>                                        Billing address</vt:lpstr>
      <vt:lpstr>                                      PAYMENT PAGE</vt:lpstr>
      <vt:lpstr>                                   Payment successfully</vt:lpstr>
      <vt:lpstr>                                        LOGOUT PAGE</vt:lpstr>
      <vt:lpstr>                                   ADVANTAGES</vt:lpstr>
      <vt:lpstr>                                     CONCLUSION</vt:lpstr>
      <vt:lpstr>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karthikeyan</cp:lastModifiedBy>
  <cp:revision>436</cp:revision>
  <dcterms:created xsi:type="dcterms:W3CDTF">2022-02-23T09:14:59Z</dcterms:created>
  <dcterms:modified xsi:type="dcterms:W3CDTF">2023-06-13T02:58:04Z</dcterms:modified>
</cp:coreProperties>
</file>