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9" r:id="rId1"/>
  </p:sldMasterIdLst>
  <p:sldIdLst>
    <p:sldId id="256" r:id="rId2"/>
    <p:sldId id="294" r:id="rId3"/>
    <p:sldId id="258" r:id="rId4"/>
    <p:sldId id="259" r:id="rId5"/>
    <p:sldId id="260" r:id="rId6"/>
    <p:sldId id="267" r:id="rId7"/>
    <p:sldId id="261" r:id="rId8"/>
    <p:sldId id="270" r:id="rId9"/>
    <p:sldId id="265" r:id="rId10"/>
    <p:sldId id="262" r:id="rId11"/>
    <p:sldId id="264" r:id="rId12"/>
    <p:sldId id="273" r:id="rId13"/>
    <p:sldId id="275" r:id="rId14"/>
    <p:sldId id="285" r:id="rId15"/>
    <p:sldId id="276" r:id="rId16"/>
    <p:sldId id="284" r:id="rId17"/>
    <p:sldId id="283" r:id="rId18"/>
    <p:sldId id="277" r:id="rId19"/>
    <p:sldId id="278" r:id="rId20"/>
    <p:sldId id="281" r:id="rId21"/>
    <p:sldId id="295" r:id="rId22"/>
    <p:sldId id="280" r:id="rId23"/>
    <p:sldId id="286" r:id="rId24"/>
    <p:sldId id="289" r:id="rId25"/>
    <p:sldId id="287" r:id="rId26"/>
    <p:sldId id="290" r:id="rId27"/>
    <p:sldId id="288" r:id="rId28"/>
    <p:sldId id="282" r:id="rId29"/>
    <p:sldId id="291" r:id="rId30"/>
    <p:sldId id="293" r:id="rId31"/>
    <p:sldId id="27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03" autoAdjust="0"/>
    <p:restoredTop sz="94660"/>
  </p:normalViewPr>
  <p:slideViewPr>
    <p:cSldViewPr snapToGrid="0">
      <p:cViewPr varScale="1">
        <p:scale>
          <a:sx n="45" d="100"/>
          <a:sy n="45" d="100"/>
        </p:scale>
        <p:origin x="58" y="9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980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8748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83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39461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4325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604394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447158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88334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9187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14253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8239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1241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8983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01272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1934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2444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pPr/>
              <a:t>6/13/2023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1802376784"/>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 id="2147484162" r:id="rId13"/>
    <p:sldLayoutId id="2147484163" r:id="rId14"/>
    <p:sldLayoutId id="2147484164" r:id="rId15"/>
    <p:sldLayoutId id="21474841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youtube.com/" TargetMode="External"/><Relationship Id="rId5" Type="http://schemas.openxmlformats.org/officeDocument/2006/relationships/hyperlink" Target="https://www.geeksforgeeks.org/" TargetMode="External"/><Relationship Id="rId4" Type="http://schemas.openxmlformats.org/officeDocument/2006/relationships/hyperlink" Target="http://dspace.daffodilvarsity.edu.bd:8080/handle/123456789/501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7498" y="1939498"/>
            <a:ext cx="4793381" cy="632051"/>
          </a:xfrm>
        </p:spPr>
        <p:txBody>
          <a:bodyPr>
            <a:normAutofit/>
          </a:bodyPr>
          <a:lstStyle/>
          <a:p>
            <a:pPr algn="ctr"/>
            <a:r>
              <a:rPr lang="en-US" sz="3200" dirty="0">
                <a:latin typeface="Century Schoolbook" panose="02040604050505020304" pitchFamily="18" charset="0"/>
                <a:cs typeface="Times New Roman" panose="02020603050405020304" pitchFamily="18" charset="0"/>
              </a:rPr>
              <a:t>E-MEDICARE</a:t>
            </a:r>
            <a:endParaRPr lang="en-US" sz="3200" b="1" dirty="0">
              <a:latin typeface="Century Schoolbook" panose="02040604050505020304" pitchFamily="18" charset="0"/>
              <a:cs typeface="Times New Roman" panose="02020603050405020304" pitchFamily="18" charset="0"/>
            </a:endParaRPr>
          </a:p>
        </p:txBody>
      </p:sp>
      <p:sp>
        <p:nvSpPr>
          <p:cNvPr id="3" name="Subtitle 2"/>
          <p:cNvSpPr>
            <a:spLocks noGrp="1"/>
          </p:cNvSpPr>
          <p:nvPr>
            <p:ph type="subTitle" idx="1"/>
          </p:nvPr>
        </p:nvSpPr>
        <p:spPr>
          <a:xfrm>
            <a:off x="1524000" y="4390928"/>
            <a:ext cx="9144000" cy="1404588"/>
          </a:xfrm>
        </p:spPr>
        <p:txBody>
          <a:bodyPr vert="horz" lIns="91440" tIns="45720" rIns="91440" bIns="45720" rtlCol="0" anchor="t">
            <a:normAutofit/>
          </a:bodyPr>
          <a:lstStyle/>
          <a:p>
            <a:r>
              <a:rPr lang="en-US" dirty="0">
                <a:cs typeface="Calibri"/>
              </a:rPr>
              <a:t>KARTHIKEYAN P</a:t>
            </a:r>
          </a:p>
          <a:p>
            <a:endParaRPr lang="en-US" dirty="0">
              <a:cs typeface="Calibri"/>
            </a:endParaRPr>
          </a:p>
        </p:txBody>
      </p:sp>
      <p:sp>
        <p:nvSpPr>
          <p:cNvPr id="4" name="TextBox 3">
            <a:extLst>
              <a:ext uri="{FF2B5EF4-FFF2-40B4-BE49-F238E27FC236}">
                <a16:creationId xmlns:a16="http://schemas.microsoft.com/office/drawing/2014/main" id="{2693B7DD-904C-45AD-A0C6-933EB551E432}"/>
              </a:ext>
            </a:extLst>
          </p:cNvPr>
          <p:cNvSpPr txBox="1"/>
          <p:nvPr/>
        </p:nvSpPr>
        <p:spPr>
          <a:xfrm>
            <a:off x="4154032" y="31732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6E01-945A-4190-8742-A8E0FC94BE49}"/>
              </a:ext>
            </a:extLst>
          </p:cNvPr>
          <p:cNvSpPr>
            <a:spLocks noGrp="1"/>
          </p:cNvSpPr>
          <p:nvPr>
            <p:ph type="title"/>
          </p:nvPr>
        </p:nvSpPr>
        <p:spPr>
          <a:xfrm>
            <a:off x="905577" y="500063"/>
            <a:ext cx="10515600" cy="741596"/>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UML DIAGRAMS</a:t>
            </a:r>
          </a:p>
        </p:txBody>
      </p:sp>
      <p:sp>
        <p:nvSpPr>
          <p:cNvPr id="3" name="Content Placeholder 2">
            <a:extLst>
              <a:ext uri="{FF2B5EF4-FFF2-40B4-BE49-F238E27FC236}">
                <a16:creationId xmlns:a16="http://schemas.microsoft.com/office/drawing/2014/main" id="{C4FD418B-F461-410B-A958-DCEBAD08A49B}"/>
              </a:ext>
            </a:extLst>
          </p:cNvPr>
          <p:cNvSpPr>
            <a:spLocks noGrp="1"/>
          </p:cNvSpPr>
          <p:nvPr>
            <p:ph idx="1"/>
          </p:nvPr>
        </p:nvSpPr>
        <p:spPr>
          <a:xfrm>
            <a:off x="772018" y="1296349"/>
            <a:ext cx="8972617" cy="4969980"/>
          </a:xfrm>
        </p:spPr>
        <p:txBody>
          <a:bodyPr vert="horz" lIns="91440" tIns="45720" rIns="91440" bIns="45720" rtlCol="0" anchor="t">
            <a:normAutofit lnSpcReduction="10000"/>
          </a:bodyPr>
          <a:lstStyle/>
          <a:p>
            <a:pPr algn="just">
              <a:lnSpc>
                <a:spcPct val="150000"/>
              </a:lnSpc>
              <a:buFont typeface="Wingdings" pitchFamily="2" charset="2"/>
              <a:buChar char="Ø"/>
            </a:pPr>
            <a:r>
              <a:rPr lang="en-US" sz="2000" dirty="0">
                <a:latin typeface="Arial" pitchFamily="34" charset="0"/>
                <a:cs typeface="Arial" pitchFamily="34" charset="0"/>
              </a:rPr>
              <a:t>UML, short for Unified Modeling Language</a:t>
            </a:r>
          </a:p>
          <a:p>
            <a:pPr algn="just">
              <a:lnSpc>
                <a:spcPct val="150000"/>
              </a:lnSpc>
              <a:buFont typeface="Wingdings" pitchFamily="2" charset="2"/>
              <a:buChar char="Ø"/>
            </a:pPr>
            <a:r>
              <a:rPr lang="en-US" sz="2000" dirty="0">
                <a:latin typeface="Arial" pitchFamily="34" charset="0"/>
                <a:cs typeface="Arial" pitchFamily="34" charset="0"/>
              </a:rPr>
              <a:t>It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a:t>
            </a:r>
          </a:p>
          <a:p>
            <a:pPr algn="just">
              <a:lnSpc>
                <a:spcPct val="150000"/>
              </a:lnSpc>
              <a:buFont typeface="Wingdings" pitchFamily="2" charset="2"/>
              <a:buChar char="Ø"/>
            </a:pPr>
            <a:r>
              <a:rPr lang="en-US" sz="2000" dirty="0">
                <a:latin typeface="Arial" pitchFamily="34" charset="0"/>
                <a:cs typeface="Arial" pitchFamily="34" charset="0"/>
              </a:rPr>
              <a:t>The UML is a very important part of developing object oriented software and the software development process. </a:t>
            </a:r>
            <a:endParaRPr lang="en-US" sz="2000" dirty="0">
              <a:latin typeface="Arial" pitchFamily="34" charset="0"/>
              <a:ea typeface="+mn-lt"/>
              <a:cs typeface="Arial" pitchFamily="34" charset="0"/>
            </a:endParaRPr>
          </a:p>
          <a:p>
            <a:pPr algn="just">
              <a:lnSpc>
                <a:spcPct val="150000"/>
              </a:lnSpc>
              <a:buFont typeface="Wingdings" pitchFamily="2" charset="2"/>
              <a:buChar char="Ø"/>
            </a:pPr>
            <a:r>
              <a:rPr lang="en-US" sz="2000" dirty="0">
                <a:latin typeface="Arial" pitchFamily="34" charset="0"/>
                <a:cs typeface="Arial" pitchFamily="34" charset="0"/>
              </a:rPr>
              <a:t>The UML uses mostly graphical notations to express the design of software projects. </a:t>
            </a:r>
            <a:endParaRPr lang="en-US" sz="2000" dirty="0">
              <a:latin typeface="Arial" pitchFamily="34" charset="0"/>
              <a:ea typeface="+mn-lt"/>
              <a:cs typeface="Arial" pitchFamily="34" charset="0"/>
            </a:endParaRPr>
          </a:p>
          <a:p>
            <a:pPr algn="just">
              <a:lnSpc>
                <a:spcPct val="150000"/>
              </a:lnSpc>
              <a:buFont typeface="Wingdings" pitchFamily="2" charset="2"/>
              <a:buChar char="Ø"/>
            </a:pPr>
            <a:endParaRPr lang="en-US" sz="2000" dirty="0">
              <a:latin typeface="Arial" pitchFamily="34" charset="0"/>
              <a:ea typeface="+mn-lt"/>
              <a:cs typeface="Arial" pitchFamily="34" charset="0"/>
            </a:endParaRPr>
          </a:p>
          <a:p>
            <a:pPr algn="just">
              <a:lnSpc>
                <a:spcPct val="150000"/>
              </a:lnSpc>
              <a:buFont typeface="Wingdings" pitchFamily="2" charset="2"/>
              <a:buChar char="Ø"/>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72139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226C-4A8F-48CD-BEFB-4EAFB53CB97E}"/>
              </a:ext>
            </a:extLst>
          </p:cNvPr>
          <p:cNvSpPr>
            <a:spLocks noGrp="1"/>
          </p:cNvSpPr>
          <p:nvPr>
            <p:ph type="title"/>
          </p:nvPr>
        </p:nvSpPr>
        <p:spPr>
          <a:xfrm>
            <a:off x="838200" y="336249"/>
            <a:ext cx="10515600" cy="621072"/>
          </a:xfrm>
        </p:spPr>
        <p:txBody>
          <a:bodyPr>
            <a:noAutofit/>
          </a:bodyPr>
          <a:lstStyle/>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CLASS </a:t>
            </a:r>
            <a:r>
              <a:rPr lang="en-US" sz="3200" b="1" dirty="0">
                <a:effectLst/>
                <a:latin typeface="Cooper Black" pitchFamily="18" charset="0"/>
                <a:cs typeface="Times New Roman" panose="02020603050405020304" pitchFamily="18" charset="0"/>
              </a:rPr>
              <a:t>DIAGRAM</a:t>
            </a:r>
          </a:p>
        </p:txBody>
      </p:sp>
      <p:pic>
        <p:nvPicPr>
          <p:cNvPr id="4" name="Picture 3" descr="Class Diagram.png"/>
          <p:cNvPicPr>
            <a:picLocks noChangeAspect="1"/>
          </p:cNvPicPr>
          <p:nvPr/>
        </p:nvPicPr>
        <p:blipFill>
          <a:blip r:embed="rId2" cstate="print"/>
          <a:stretch>
            <a:fillRect/>
          </a:stretch>
        </p:blipFill>
        <p:spPr>
          <a:xfrm>
            <a:off x="838200" y="1679485"/>
            <a:ext cx="8045863" cy="3499030"/>
          </a:xfrm>
          <a:prstGeom prst="rect">
            <a:avLst/>
          </a:prstGeom>
        </p:spPr>
      </p:pic>
    </p:spTree>
    <p:extLst>
      <p:ext uri="{BB962C8B-B14F-4D97-AF65-F5344CB8AC3E}">
        <p14:creationId xmlns:p14="http://schemas.microsoft.com/office/powerpoint/2010/main" val="363650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3793-2F24-4406-B36E-EA6ED86AFC72}"/>
              </a:ext>
            </a:extLst>
          </p:cNvPr>
          <p:cNvSpPr>
            <a:spLocks noGrp="1"/>
          </p:cNvSpPr>
          <p:nvPr>
            <p:ph type="title"/>
          </p:nvPr>
        </p:nvSpPr>
        <p:spPr/>
        <p:txBody>
          <a:bodyPr>
            <a:normAutofit/>
          </a:bodyPr>
          <a:lstStyle/>
          <a:p>
            <a:pPr algn="ctr"/>
            <a:r>
              <a:rPr lang="en-US" sz="3200" b="1" dirty="0">
                <a:latin typeface="Cooper Black" pitchFamily="18" charset="0"/>
                <a:cs typeface="Times New Roman" panose="02020603050405020304" pitchFamily="18" charset="0"/>
              </a:rPr>
              <a:t>OUTPUT </a:t>
            </a:r>
            <a:r>
              <a:rPr lang="en-US" sz="3200" b="1" dirty="0">
                <a:effectLst/>
                <a:latin typeface="Cooper Black" pitchFamily="18" charset="0"/>
                <a:cs typeface="Times New Roman" panose="02020603050405020304" pitchFamily="18" charset="0"/>
              </a:rPr>
              <a:t>SCREENSHOTS</a:t>
            </a:r>
            <a:endParaRPr lang="en-IN" sz="3200" b="1" dirty="0">
              <a:effectLst/>
              <a:latin typeface="Cooper Black"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0EE7C7-6285-4C15-8622-6F1B2848F90A}"/>
              </a:ext>
            </a:extLst>
          </p:cNvPr>
          <p:cNvSpPr>
            <a:spLocks noGrp="1"/>
          </p:cNvSpPr>
          <p:nvPr>
            <p:ph idx="1"/>
          </p:nvPr>
        </p:nvSpPr>
        <p:spPr/>
        <p:txBody>
          <a:bodyPr/>
          <a:lstStyle/>
          <a:p>
            <a:pPr marL="0" indent="0">
              <a:buNone/>
            </a:pPr>
            <a:r>
              <a:rPr lang="en-US" sz="2000" b="1" dirty="0">
                <a:latin typeface="Arial" pitchFamily="34" charset="0"/>
                <a:cs typeface="Arial" pitchFamily="34" charset="0"/>
              </a:rPr>
              <a:t>                                                              HOME PAGE</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8" name="Picture 7" descr="home1.jpg"/>
          <p:cNvPicPr>
            <a:picLocks noChangeAspect="1"/>
          </p:cNvPicPr>
          <p:nvPr/>
        </p:nvPicPr>
        <p:blipFill>
          <a:blip r:embed="rId2" cstate="print"/>
          <a:stretch>
            <a:fillRect/>
          </a:stretch>
        </p:blipFill>
        <p:spPr>
          <a:xfrm>
            <a:off x="787291" y="1491900"/>
            <a:ext cx="8661509" cy="3874200"/>
          </a:xfrm>
          <a:prstGeom prst="rect">
            <a:avLst/>
          </a:prstGeom>
        </p:spPr>
      </p:pic>
    </p:spTree>
    <p:extLst>
      <p:ext uri="{BB962C8B-B14F-4D97-AF65-F5344CB8AC3E}">
        <p14:creationId xmlns:p14="http://schemas.microsoft.com/office/powerpoint/2010/main" val="93633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C35D-AE16-4652-A969-AE9DA1195E83}"/>
              </a:ext>
            </a:extLst>
          </p:cNvPr>
          <p:cNvSpPr>
            <a:spLocks noGrp="1"/>
          </p:cNvSpPr>
          <p:nvPr>
            <p:ph type="title"/>
          </p:nvPr>
        </p:nvSpPr>
        <p:spPr>
          <a:xfrm>
            <a:off x="609600" y="274638"/>
            <a:ext cx="10972800" cy="1053648"/>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CATEGORY</a:t>
            </a:r>
            <a:r>
              <a:rPr lang="en-US" sz="3200" b="1" dirty="0">
                <a:latin typeface="Cooper Black" pitchFamily="18" charset="0"/>
                <a:cs typeface="Times New Roman" panose="02020603050405020304" pitchFamily="18" charset="0"/>
              </a:rPr>
              <a:t> PAGES</a:t>
            </a:r>
            <a:endParaRPr lang="en-IN" sz="3200" b="1" dirty="0">
              <a:latin typeface="Cooper Black" pitchFamily="18" charset="0"/>
              <a:cs typeface="Times New Roman" panose="02020603050405020304" pitchFamily="18" charset="0"/>
            </a:endParaRPr>
          </a:p>
        </p:txBody>
      </p:sp>
      <p:pic>
        <p:nvPicPr>
          <p:cNvPr id="10" name="Content Placeholder 9" descr="antypy.jpg"/>
          <p:cNvPicPr>
            <a:picLocks noGrp="1" noChangeAspect="1"/>
          </p:cNvPicPr>
          <p:nvPr>
            <p:ph idx="1"/>
          </p:nvPr>
        </p:nvPicPr>
        <p:blipFill>
          <a:blip r:embed="rId2" cstate="print"/>
          <a:stretch>
            <a:fillRect/>
          </a:stretch>
        </p:blipFill>
        <p:spPr>
          <a:xfrm>
            <a:off x="989153" y="1939504"/>
            <a:ext cx="8045450" cy="3498850"/>
          </a:xfrm>
        </p:spPr>
      </p:pic>
      <p:sp>
        <p:nvSpPr>
          <p:cNvPr id="7" name="Rectangle 6"/>
          <p:cNvSpPr/>
          <p:nvPr/>
        </p:nvSpPr>
        <p:spPr>
          <a:xfrm>
            <a:off x="4706755" y="1337912"/>
            <a:ext cx="2353612" cy="400110"/>
          </a:xfrm>
          <a:prstGeom prst="rect">
            <a:avLst/>
          </a:prstGeom>
        </p:spPr>
        <p:txBody>
          <a:bodyPr wrap="square">
            <a:spAutoFit/>
          </a:bodyPr>
          <a:lstStyle/>
          <a:p>
            <a:r>
              <a:rPr lang="en-US" sz="2000" b="1" dirty="0">
                <a:latin typeface="Arial" pitchFamily="34" charset="0"/>
                <a:cs typeface="Arial" pitchFamily="34" charset="0"/>
              </a:rPr>
              <a:t>ANTIPYRETICS</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015696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2012"/>
            <a:ext cx="10972800" cy="955625"/>
          </a:xfrm>
        </p:spPr>
        <p:txBody>
          <a:bodyPr/>
          <a:lstStyle/>
          <a:p>
            <a:r>
              <a:rPr lang="en-GB" dirty="0"/>
              <a:t>                    </a:t>
            </a:r>
            <a:r>
              <a:rPr lang="en-GB" sz="3200" dirty="0">
                <a:latin typeface="Cooper Black" pitchFamily="18" charset="0"/>
              </a:rPr>
              <a:t> </a:t>
            </a:r>
            <a:r>
              <a:rPr lang="en-GB" sz="3200" dirty="0">
                <a:effectLst/>
                <a:latin typeface="Cooper Black" pitchFamily="18" charset="0"/>
              </a:rPr>
              <a:t>ANALGESICS</a:t>
            </a:r>
            <a:r>
              <a:rPr lang="en-GB" sz="3200" dirty="0">
                <a:latin typeface="Cooper Black" pitchFamily="18" charset="0"/>
              </a:rPr>
              <a:t> </a:t>
            </a:r>
            <a:endParaRPr lang="en-US" sz="3200" dirty="0">
              <a:latin typeface="Cooper Black" pitchFamily="18" charset="0"/>
            </a:endParaRPr>
          </a:p>
        </p:txBody>
      </p:sp>
      <p:pic>
        <p:nvPicPr>
          <p:cNvPr id="6" name="Content Placeholder 5" descr="anal.jpg"/>
          <p:cNvPicPr>
            <a:picLocks noGrp="1" noChangeAspect="1"/>
          </p:cNvPicPr>
          <p:nvPr>
            <p:ph idx="1"/>
          </p:nvPr>
        </p:nvPicPr>
        <p:blipFill>
          <a:blip r:embed="rId2" cstate="print"/>
          <a:stretch>
            <a:fillRect/>
          </a:stretch>
        </p:blipFill>
        <p:spPr>
          <a:xfrm>
            <a:off x="989153" y="1679575"/>
            <a:ext cx="8045450" cy="349885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6E31-C671-4B2B-B529-198470713F45}"/>
              </a:ext>
            </a:extLst>
          </p:cNvPr>
          <p:cNvSpPr>
            <a:spLocks noGrp="1"/>
          </p:cNvSpPr>
          <p:nvPr>
            <p:ph type="title"/>
          </p:nvPr>
        </p:nvSpPr>
        <p:spPr>
          <a:xfrm>
            <a:off x="609600" y="274638"/>
            <a:ext cx="10972800" cy="803391"/>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ANTIBIOTICS</a:t>
            </a:r>
            <a:endParaRPr lang="en-IN" sz="3200" b="1" dirty="0">
              <a:effectLst/>
              <a:latin typeface="Cooper Black" pitchFamily="18" charset="0"/>
              <a:cs typeface="Times New Roman" panose="02020603050405020304" pitchFamily="18" charset="0"/>
            </a:endParaRPr>
          </a:p>
        </p:txBody>
      </p:sp>
      <p:pic>
        <p:nvPicPr>
          <p:cNvPr id="8" name="Content Placeholder 7" descr="Anti.jpg"/>
          <p:cNvPicPr>
            <a:picLocks noGrp="1" noChangeAspect="1"/>
          </p:cNvPicPr>
          <p:nvPr>
            <p:ph idx="1"/>
          </p:nvPr>
        </p:nvPicPr>
        <p:blipFill>
          <a:blip r:embed="rId2" cstate="print"/>
          <a:stretch>
            <a:fillRect/>
          </a:stretch>
        </p:blipFill>
        <p:spPr>
          <a:xfrm>
            <a:off x="1025011" y="1562987"/>
            <a:ext cx="8045450" cy="3498850"/>
          </a:xfrm>
        </p:spPr>
      </p:pic>
    </p:spTree>
    <p:extLst>
      <p:ext uri="{BB962C8B-B14F-4D97-AF65-F5344CB8AC3E}">
        <p14:creationId xmlns:p14="http://schemas.microsoft.com/office/powerpoint/2010/main" val="4018775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Times New Roman" pitchFamily="18" charset="0"/>
                <a:cs typeface="Times New Roman" pitchFamily="18" charset="0"/>
              </a:rPr>
              <a:t>                                 </a:t>
            </a:r>
            <a:r>
              <a:rPr lang="en-GB" sz="3200" dirty="0">
                <a:effectLst/>
                <a:latin typeface="Cooper Black" pitchFamily="18" charset="0"/>
                <a:cs typeface="Times New Roman" pitchFamily="18" charset="0"/>
              </a:rPr>
              <a:t>SIGN-UP</a:t>
            </a:r>
            <a:r>
              <a:rPr lang="en-GB" sz="3200" dirty="0">
                <a:latin typeface="Cooper Black" pitchFamily="18" charset="0"/>
                <a:cs typeface="Times New Roman" pitchFamily="18" charset="0"/>
              </a:rPr>
              <a:t> PAGE</a:t>
            </a:r>
            <a:endParaRPr lang="en-US" sz="3200" dirty="0">
              <a:latin typeface="Cooper Black" pitchFamily="18" charset="0"/>
              <a:cs typeface="Times New Roman" pitchFamily="18" charset="0"/>
            </a:endParaRPr>
          </a:p>
        </p:txBody>
      </p:sp>
      <p:pic>
        <p:nvPicPr>
          <p:cNvPr id="4" name="Content Placeholder 3" descr="sign.jpg"/>
          <p:cNvPicPr>
            <a:picLocks noGrp="1" noChangeAspect="1"/>
          </p:cNvPicPr>
          <p:nvPr>
            <p:ph idx="1"/>
          </p:nvPr>
        </p:nvPicPr>
        <p:blipFill>
          <a:blip r:embed="rId2" cstate="print"/>
          <a:stretch>
            <a:fillRect/>
          </a:stretch>
        </p:blipFill>
        <p:spPr>
          <a:xfrm>
            <a:off x="933893" y="1641475"/>
            <a:ext cx="8083550" cy="357505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Cooper Black" pitchFamily="18" charset="0"/>
                <a:cs typeface="Times New Roman" pitchFamily="18" charset="0"/>
              </a:rPr>
              <a:t>                                USER </a:t>
            </a:r>
            <a:r>
              <a:rPr lang="en-GB" sz="3200" dirty="0">
                <a:effectLst/>
                <a:latin typeface="Cooper Black" pitchFamily="18" charset="0"/>
                <a:cs typeface="Times New Roman" pitchFamily="18" charset="0"/>
              </a:rPr>
              <a:t>LOGIN</a:t>
            </a:r>
            <a:r>
              <a:rPr lang="en-GB" sz="3200" dirty="0">
                <a:latin typeface="Cooper Black" pitchFamily="18" charset="0"/>
                <a:cs typeface="Times New Roman" pitchFamily="18" charset="0"/>
              </a:rPr>
              <a:t> PAGE</a:t>
            </a:r>
            <a:endParaRPr lang="en-US" sz="3200" dirty="0">
              <a:latin typeface="Cooper Black" pitchFamily="18" charset="0"/>
              <a:cs typeface="Times New Roman" pitchFamily="18" charset="0"/>
            </a:endParaRPr>
          </a:p>
        </p:txBody>
      </p:sp>
      <p:pic>
        <p:nvPicPr>
          <p:cNvPr id="5" name="Content Placeholder 4" descr="new user.jpg"/>
          <p:cNvPicPr>
            <a:picLocks noGrp="1" noChangeAspect="1"/>
          </p:cNvPicPr>
          <p:nvPr>
            <p:ph idx="1"/>
          </p:nvPr>
        </p:nvPicPr>
        <p:blipFill>
          <a:blip r:embed="rId2" cstate="print"/>
          <a:stretch>
            <a:fillRect/>
          </a:stretch>
        </p:blipFill>
        <p:spPr>
          <a:xfrm>
            <a:off x="952943" y="1751246"/>
            <a:ext cx="8045450" cy="349885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6661-804E-4F30-9D7F-76375D4DA45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ADMIN LOGIN PAGE</a:t>
            </a:r>
            <a:endParaRPr lang="en-IN" sz="3200" b="1" dirty="0">
              <a:effectLst/>
              <a:latin typeface="Cooper Black" pitchFamily="18" charset="0"/>
              <a:cs typeface="Times New Roman" panose="02020603050405020304" pitchFamily="18" charset="0"/>
            </a:endParaRPr>
          </a:p>
        </p:txBody>
      </p:sp>
      <p:pic>
        <p:nvPicPr>
          <p:cNvPr id="9" name="Content Placeholder 8" descr="admin.jpg"/>
          <p:cNvPicPr>
            <a:picLocks noGrp="1" noChangeAspect="1"/>
          </p:cNvPicPr>
          <p:nvPr>
            <p:ph idx="1"/>
          </p:nvPr>
        </p:nvPicPr>
        <p:blipFill>
          <a:blip r:embed="rId2" cstate="print"/>
          <a:stretch>
            <a:fillRect/>
          </a:stretch>
        </p:blipFill>
        <p:spPr>
          <a:xfrm>
            <a:off x="1003743" y="1571952"/>
            <a:ext cx="7943850" cy="3498850"/>
          </a:xfrm>
        </p:spPr>
      </p:pic>
    </p:spTree>
    <p:extLst>
      <p:ext uri="{BB962C8B-B14F-4D97-AF65-F5344CB8AC3E}">
        <p14:creationId xmlns:p14="http://schemas.microsoft.com/office/powerpoint/2010/main" val="1978415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981E-74F8-4279-AAB9-E502EF0BCFE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AVAILABLE</a:t>
            </a:r>
            <a:r>
              <a:rPr lang="en-US" sz="3200" b="1" dirty="0">
                <a:latin typeface="Cooper Black" pitchFamily="18" charset="0"/>
                <a:cs typeface="Times New Roman" panose="02020603050405020304" pitchFamily="18" charset="0"/>
              </a:rPr>
              <a:t> PRODUCTS</a:t>
            </a:r>
            <a:endParaRPr lang="en-IN" sz="3200" b="1" dirty="0">
              <a:latin typeface="Cooper Black" pitchFamily="18" charset="0"/>
              <a:cs typeface="Times New Roman" panose="02020603050405020304" pitchFamily="18" charset="0"/>
            </a:endParaRPr>
          </a:p>
        </p:txBody>
      </p:sp>
      <p:pic>
        <p:nvPicPr>
          <p:cNvPr id="10" name="Content Placeholder 9" descr="all2.jpg"/>
          <p:cNvPicPr>
            <a:picLocks noGrp="1" noChangeAspect="1"/>
          </p:cNvPicPr>
          <p:nvPr>
            <p:ph idx="1"/>
          </p:nvPr>
        </p:nvPicPr>
        <p:blipFill>
          <a:blip r:embed="rId2" cstate="print"/>
          <a:stretch>
            <a:fillRect/>
          </a:stretch>
        </p:blipFill>
        <p:spPr>
          <a:xfrm>
            <a:off x="952943" y="1796069"/>
            <a:ext cx="8045450" cy="3498850"/>
          </a:xfrm>
        </p:spPr>
      </p:pic>
    </p:spTree>
    <p:extLst>
      <p:ext uri="{BB962C8B-B14F-4D97-AF65-F5344CB8AC3E}">
        <p14:creationId xmlns:p14="http://schemas.microsoft.com/office/powerpoint/2010/main" val="160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3200" dirty="0">
                <a:latin typeface="Cooper Black" pitchFamily="18" charset="0"/>
              </a:rPr>
              <a:t>                                   CONTENTS</a:t>
            </a:r>
            <a:endParaRPr lang="en-US" sz="3200" dirty="0">
              <a:latin typeface="Cooper Black" pitchFamily="18" charset="0"/>
            </a:endParaRPr>
          </a:p>
        </p:txBody>
      </p:sp>
      <p:sp>
        <p:nvSpPr>
          <p:cNvPr id="2" name="Content Placeholder 1"/>
          <p:cNvSpPr>
            <a:spLocks noGrp="1"/>
          </p:cNvSpPr>
          <p:nvPr>
            <p:ph idx="1"/>
          </p:nvPr>
        </p:nvSpPr>
        <p:spPr>
          <a:xfrm>
            <a:off x="1954306" y="1353765"/>
            <a:ext cx="7319696" cy="5118753"/>
          </a:xfrm>
        </p:spPr>
        <p:txBody>
          <a:bodyPr>
            <a:normAutofit fontScale="92500" lnSpcReduction="10000"/>
          </a:bodyPr>
          <a:lstStyle/>
          <a:p>
            <a:pPr algn="just"/>
            <a:r>
              <a:rPr lang="en-GB" sz="2000" dirty="0">
                <a:latin typeface="Arial" pitchFamily="34" charset="0"/>
                <a:cs typeface="Arial" pitchFamily="34" charset="0"/>
              </a:rPr>
              <a:t>Abstract</a:t>
            </a:r>
          </a:p>
          <a:p>
            <a:pPr algn="just"/>
            <a:r>
              <a:rPr lang="en-GB" sz="2000" dirty="0">
                <a:latin typeface="Arial" pitchFamily="34" charset="0"/>
                <a:cs typeface="Arial" pitchFamily="34" charset="0"/>
              </a:rPr>
              <a:t>Introduction</a:t>
            </a:r>
          </a:p>
          <a:p>
            <a:pPr algn="just"/>
            <a:r>
              <a:rPr lang="en-GB" sz="2000" dirty="0">
                <a:latin typeface="Arial" pitchFamily="34" charset="0"/>
                <a:cs typeface="Arial" pitchFamily="34" charset="0"/>
              </a:rPr>
              <a:t>Proposed system</a:t>
            </a:r>
          </a:p>
          <a:p>
            <a:pPr algn="just"/>
            <a:r>
              <a:rPr lang="en-GB" sz="2000" dirty="0">
                <a:latin typeface="Arial" pitchFamily="34" charset="0"/>
                <a:cs typeface="Arial" pitchFamily="34" charset="0"/>
              </a:rPr>
              <a:t>Technology used</a:t>
            </a:r>
          </a:p>
          <a:p>
            <a:pPr algn="just"/>
            <a:r>
              <a:rPr lang="en-GB" sz="2000" dirty="0">
                <a:latin typeface="Arial" pitchFamily="34" charset="0"/>
                <a:cs typeface="Arial" pitchFamily="34" charset="0"/>
              </a:rPr>
              <a:t>Environment</a:t>
            </a:r>
          </a:p>
          <a:p>
            <a:pPr algn="just"/>
            <a:r>
              <a:rPr lang="en-GB" sz="2000" dirty="0">
                <a:latin typeface="Arial" pitchFamily="34" charset="0"/>
                <a:cs typeface="Arial" pitchFamily="34" charset="0"/>
              </a:rPr>
              <a:t>Modules</a:t>
            </a:r>
          </a:p>
          <a:p>
            <a:pPr algn="just"/>
            <a:r>
              <a:rPr lang="en-GB" sz="2000" dirty="0">
                <a:latin typeface="Arial" pitchFamily="34" charset="0"/>
                <a:cs typeface="Arial" pitchFamily="34" charset="0"/>
              </a:rPr>
              <a:t>ER Diagram</a:t>
            </a:r>
          </a:p>
          <a:p>
            <a:pPr algn="just"/>
            <a:r>
              <a:rPr lang="en-GB" sz="2000" dirty="0">
                <a:latin typeface="Arial" pitchFamily="34" charset="0"/>
                <a:cs typeface="Arial" pitchFamily="34" charset="0"/>
              </a:rPr>
              <a:t>UML Diagram</a:t>
            </a:r>
          </a:p>
          <a:p>
            <a:pPr algn="just"/>
            <a:r>
              <a:rPr lang="en-GB" sz="2000" dirty="0">
                <a:latin typeface="Arial" pitchFamily="34" charset="0"/>
                <a:cs typeface="Arial" pitchFamily="34" charset="0"/>
              </a:rPr>
              <a:t>Output </a:t>
            </a:r>
          </a:p>
          <a:p>
            <a:pPr algn="just"/>
            <a:r>
              <a:rPr lang="en-GB" sz="2000" dirty="0">
                <a:latin typeface="Arial" pitchFamily="34" charset="0"/>
                <a:cs typeface="Arial" pitchFamily="34" charset="0"/>
              </a:rPr>
              <a:t>Advantages</a:t>
            </a:r>
          </a:p>
          <a:p>
            <a:pPr algn="just"/>
            <a:r>
              <a:rPr lang="en-GB" sz="2000" dirty="0">
                <a:latin typeface="Arial" pitchFamily="34" charset="0"/>
                <a:cs typeface="Arial" pitchFamily="34" charset="0"/>
              </a:rPr>
              <a:t>Conclusion</a:t>
            </a:r>
          </a:p>
          <a:p>
            <a:pPr algn="just"/>
            <a:r>
              <a:rPr lang="en-GB" sz="2000" dirty="0">
                <a:latin typeface="Arial" pitchFamily="34" charset="0"/>
                <a:cs typeface="Arial" pitchFamily="34" charset="0"/>
              </a:rPr>
              <a:t>Future Scope</a:t>
            </a:r>
          </a:p>
          <a:p>
            <a:pPr algn="just"/>
            <a:r>
              <a:rPr lang="en-GB" sz="2000" dirty="0">
                <a:latin typeface="Arial" pitchFamily="34" charset="0"/>
                <a:cs typeface="Arial" pitchFamily="34" charset="0"/>
              </a:rPr>
              <a:t>References</a:t>
            </a:r>
          </a:p>
          <a:p>
            <a:pPr algn="just"/>
            <a:endParaRPr lang="en-GB" sz="1400" dirty="0">
              <a:latin typeface="Arial" pitchFamily="34" charset="0"/>
              <a:cs typeface="Arial" pitchFamily="34" charset="0"/>
            </a:endParaRPr>
          </a:p>
          <a:p>
            <a:pPr algn="just"/>
            <a:endParaRPr lang="en-GB" sz="1400" dirty="0">
              <a:latin typeface="Arial" pitchFamily="34" charset="0"/>
              <a:cs typeface="Arial" pitchFamily="34" charset="0"/>
            </a:endParaRPr>
          </a:p>
          <a:p>
            <a:pPr algn="just"/>
            <a:endParaRPr lang="en-GB" sz="1400" dirty="0">
              <a:latin typeface="Arial" pitchFamily="34" charset="0"/>
              <a:cs typeface="Arial" pitchFamily="34" charset="0"/>
            </a:endParaRPr>
          </a:p>
          <a:p>
            <a:pPr algn="just"/>
            <a:endParaRPr lang="en-GB" sz="1400" dirty="0">
              <a:latin typeface="Arial" pitchFamily="34" charset="0"/>
              <a:cs typeface="Arial" pitchFamily="34" charset="0"/>
            </a:endParaRPr>
          </a:p>
          <a:p>
            <a:pPr algn="just"/>
            <a:endParaRPr lang="en-GB" sz="1400" dirty="0">
              <a:latin typeface="Arial" pitchFamily="34" charset="0"/>
              <a:cs typeface="Arial" pitchFamily="34" charset="0"/>
            </a:endParaRPr>
          </a:p>
          <a:p>
            <a:pPr algn="just"/>
            <a:endParaRPr lang="en-GB" sz="1400" dirty="0">
              <a:latin typeface="Arial" pitchFamily="34" charset="0"/>
              <a:cs typeface="Arial" pitchFamily="34" charset="0"/>
            </a:endParaRPr>
          </a:p>
          <a:p>
            <a:pPr algn="just"/>
            <a:endParaRPr lang="en-US" sz="14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B19E-8DA0-462D-80CC-2D20F66C8A17}"/>
              </a:ext>
            </a:extLst>
          </p:cNvPr>
          <p:cNvSpPr>
            <a:spLocks noGrp="1"/>
          </p:cNvSpPr>
          <p:nvPr>
            <p:ph type="title"/>
          </p:nvPr>
        </p:nvSpPr>
        <p:spPr>
          <a:xfrm>
            <a:off x="2419671" y="518232"/>
            <a:ext cx="8911687" cy="829305"/>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UPDATE </a:t>
            </a:r>
            <a:r>
              <a:rPr lang="en-US" sz="3200" b="1" dirty="0">
                <a:effectLst/>
                <a:latin typeface="Cooper Black" pitchFamily="18" charset="0"/>
                <a:cs typeface="Times New Roman" panose="02020603050405020304" pitchFamily="18" charset="0"/>
              </a:rPr>
              <a:t>MEDICINE</a:t>
            </a:r>
            <a:r>
              <a:rPr lang="en-US" sz="3200" b="1" dirty="0">
                <a:latin typeface="Cooper Black" pitchFamily="18" charset="0"/>
                <a:cs typeface="Times New Roman" panose="02020603050405020304" pitchFamily="18" charset="0"/>
              </a:rPr>
              <a:t> DETAILS PAGE</a:t>
            </a:r>
            <a:endParaRPr lang="en-IN" sz="3200" b="1" dirty="0">
              <a:latin typeface="Cooper Black" pitchFamily="18" charset="0"/>
              <a:cs typeface="Times New Roman" panose="02020603050405020304" pitchFamily="18" charset="0"/>
            </a:endParaRPr>
          </a:p>
        </p:txBody>
      </p:sp>
      <p:pic>
        <p:nvPicPr>
          <p:cNvPr id="5" name="Content Placeholder 4" descr="uppro.jpg"/>
          <p:cNvPicPr>
            <a:picLocks noGrp="1" noChangeAspect="1"/>
          </p:cNvPicPr>
          <p:nvPr>
            <p:ph idx="1"/>
          </p:nvPr>
        </p:nvPicPr>
        <p:blipFill>
          <a:blip r:embed="rId2" cstate="print"/>
          <a:stretch>
            <a:fillRect/>
          </a:stretch>
        </p:blipFill>
        <p:spPr>
          <a:xfrm>
            <a:off x="1008763" y="1654175"/>
            <a:ext cx="7988300" cy="3549650"/>
          </a:xfrm>
        </p:spPr>
      </p:pic>
    </p:spTree>
    <p:extLst>
      <p:ext uri="{BB962C8B-B14F-4D97-AF65-F5344CB8AC3E}">
        <p14:creationId xmlns:p14="http://schemas.microsoft.com/office/powerpoint/2010/main" val="3358450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GB" sz="3200" dirty="0">
                <a:latin typeface="Cooper Black" pitchFamily="18" charset="0"/>
              </a:rPr>
              <a:t>ALL PRODUCTS</a:t>
            </a:r>
            <a:endParaRPr lang="en-US" sz="3200" dirty="0">
              <a:latin typeface="Cooper Black" pitchFamily="18" charset="0"/>
            </a:endParaRPr>
          </a:p>
        </p:txBody>
      </p:sp>
      <p:pic>
        <p:nvPicPr>
          <p:cNvPr id="4" name="Content Placeholder 3" descr="All pro.jpg"/>
          <p:cNvPicPr>
            <a:picLocks noGrp="1" noChangeAspect="1"/>
          </p:cNvPicPr>
          <p:nvPr>
            <p:ph idx="1"/>
          </p:nvPr>
        </p:nvPicPr>
        <p:blipFill>
          <a:blip r:embed="rId2" cstate="print"/>
          <a:stretch>
            <a:fillRect/>
          </a:stretch>
        </p:blipFill>
        <p:spPr>
          <a:xfrm>
            <a:off x="971993" y="1679575"/>
            <a:ext cx="8007350" cy="349885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DF92-1D05-496C-88A3-1DF1CCBCC429}"/>
              </a:ext>
            </a:extLst>
          </p:cNvPr>
          <p:cNvSpPr>
            <a:spLocks noGrp="1"/>
          </p:cNvSpPr>
          <p:nvPr>
            <p:ph type="title"/>
          </p:nvPr>
        </p:nvSpPr>
        <p:spPr>
          <a:xfrm>
            <a:off x="609600" y="274638"/>
            <a:ext cx="10972800" cy="976646"/>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CART LIST PAGE</a:t>
            </a:r>
            <a:endParaRPr lang="en-IN" sz="3200" b="1" dirty="0">
              <a:latin typeface="Cooper Black" pitchFamily="18" charset="0"/>
              <a:cs typeface="Times New Roman" panose="02020603050405020304" pitchFamily="18" charset="0"/>
            </a:endParaRPr>
          </a:p>
        </p:txBody>
      </p:sp>
      <p:pic>
        <p:nvPicPr>
          <p:cNvPr id="10" name="Picture 9" descr="cart.jpg"/>
          <p:cNvPicPr>
            <a:picLocks noChangeAspect="1"/>
          </p:cNvPicPr>
          <p:nvPr/>
        </p:nvPicPr>
        <p:blipFill>
          <a:blip r:embed="rId2" cstate="print"/>
          <a:stretch>
            <a:fillRect/>
          </a:stretch>
        </p:blipFill>
        <p:spPr>
          <a:xfrm>
            <a:off x="1042334" y="1437528"/>
            <a:ext cx="8045450" cy="3498850"/>
          </a:xfrm>
          <a:prstGeom prst="rect">
            <a:avLst/>
          </a:prstGeom>
        </p:spPr>
      </p:pic>
    </p:spTree>
    <p:extLst>
      <p:ext uri="{BB962C8B-B14F-4D97-AF65-F5344CB8AC3E}">
        <p14:creationId xmlns:p14="http://schemas.microsoft.com/office/powerpoint/2010/main" val="1867574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8520"/>
          </a:xfrm>
        </p:spPr>
        <p:txBody>
          <a:bodyPr>
            <a:normAutofit/>
          </a:bodyPr>
          <a:lstStyle/>
          <a:p>
            <a:r>
              <a:rPr lang="en-GB" sz="3200" b="1" dirty="0">
                <a:latin typeface="Cooper Black" pitchFamily="18" charset="0"/>
                <a:cs typeface="Times New Roman" pitchFamily="18" charset="0"/>
              </a:rPr>
              <a:t>                                        Billing address</a:t>
            </a:r>
            <a:endParaRPr lang="en-US" sz="3200" b="1" dirty="0">
              <a:latin typeface="Cooper Black" pitchFamily="18" charset="0"/>
              <a:cs typeface="Times New Roman" pitchFamily="18" charset="0"/>
            </a:endParaRPr>
          </a:p>
        </p:txBody>
      </p:sp>
      <p:pic>
        <p:nvPicPr>
          <p:cNvPr id="7" name="Content Placeholder 6" descr="bill.jpg"/>
          <p:cNvPicPr>
            <a:picLocks noGrp="1" noChangeAspect="1"/>
          </p:cNvPicPr>
          <p:nvPr>
            <p:ph idx="1"/>
          </p:nvPr>
        </p:nvPicPr>
        <p:blipFill>
          <a:blip r:embed="rId2" cstate="print"/>
          <a:stretch>
            <a:fillRect/>
          </a:stretch>
        </p:blipFill>
        <p:spPr>
          <a:xfrm>
            <a:off x="1204306" y="1374728"/>
            <a:ext cx="8045450" cy="349885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3200" dirty="0">
                <a:latin typeface="Cooper Black" pitchFamily="18" charset="0"/>
              </a:rPr>
              <a:t>                                      PAYMENT PAGE</a:t>
            </a:r>
            <a:endParaRPr lang="en-US" sz="3200" dirty="0">
              <a:latin typeface="Cooper Black" pitchFamily="18" charset="0"/>
            </a:endParaRPr>
          </a:p>
        </p:txBody>
      </p:sp>
      <p:pic>
        <p:nvPicPr>
          <p:cNvPr id="4" name="Content Placeholder 3" descr="payment.jpg"/>
          <p:cNvPicPr>
            <a:picLocks noGrp="1" noChangeAspect="1"/>
          </p:cNvPicPr>
          <p:nvPr>
            <p:ph idx="1"/>
          </p:nvPr>
        </p:nvPicPr>
        <p:blipFill>
          <a:blip r:embed="rId2" cstate="print"/>
          <a:stretch>
            <a:fillRect/>
          </a:stretch>
        </p:blipFill>
        <p:spPr>
          <a:xfrm>
            <a:off x="1087764" y="1679575"/>
            <a:ext cx="8045450" cy="349885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034398"/>
          </a:xfrm>
        </p:spPr>
        <p:txBody>
          <a:bodyPr>
            <a:normAutofit/>
          </a:bodyPr>
          <a:lstStyle/>
          <a:p>
            <a:r>
              <a:rPr lang="en-GB" sz="3200" b="1" dirty="0">
                <a:latin typeface="Cooper Black" pitchFamily="18" charset="0"/>
                <a:cs typeface="Times New Roman" pitchFamily="18" charset="0"/>
              </a:rPr>
              <a:t>                     </a:t>
            </a:r>
            <a:r>
              <a:rPr lang="en-GB" sz="3200" b="1" dirty="0">
                <a:effectLst/>
                <a:latin typeface="Cooper Black" pitchFamily="18" charset="0"/>
                <a:cs typeface="Times New Roman" pitchFamily="18" charset="0"/>
              </a:rPr>
              <a:t>             </a:t>
            </a:r>
            <a:r>
              <a:rPr lang="en-GB" sz="3200" b="1" dirty="0">
                <a:latin typeface="Cooper Black" pitchFamily="18" charset="0"/>
                <a:cs typeface="Times New Roman" pitchFamily="18" charset="0"/>
              </a:rPr>
              <a:t> </a:t>
            </a:r>
            <a:r>
              <a:rPr lang="en-GB" sz="3200" b="1" dirty="0">
                <a:effectLst/>
                <a:latin typeface="Cooper Black" pitchFamily="18" charset="0"/>
                <a:cs typeface="Times New Roman" pitchFamily="18" charset="0"/>
              </a:rPr>
              <a:t>Payment</a:t>
            </a:r>
            <a:r>
              <a:rPr lang="en-GB" sz="3200" b="1" dirty="0">
                <a:latin typeface="Cooper Black" pitchFamily="18" charset="0"/>
                <a:cs typeface="Times New Roman" pitchFamily="18" charset="0"/>
              </a:rPr>
              <a:t> successfully</a:t>
            </a:r>
            <a:endParaRPr lang="en-US" sz="3200" b="1" dirty="0">
              <a:latin typeface="Cooper Black" pitchFamily="18" charset="0"/>
              <a:cs typeface="Times New Roman" pitchFamily="18" charset="0"/>
            </a:endParaRPr>
          </a:p>
        </p:txBody>
      </p:sp>
      <p:pic>
        <p:nvPicPr>
          <p:cNvPr id="7" name="Picture 6" descr="paysucess 1.jpg"/>
          <p:cNvPicPr>
            <a:picLocks noChangeAspect="1"/>
          </p:cNvPicPr>
          <p:nvPr/>
        </p:nvPicPr>
        <p:blipFill>
          <a:blip r:embed="rId2" cstate="print"/>
          <a:stretch>
            <a:fillRect/>
          </a:stretch>
        </p:blipFill>
        <p:spPr>
          <a:xfrm>
            <a:off x="1284381" y="1518210"/>
            <a:ext cx="8045450" cy="34988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3200" dirty="0">
                <a:latin typeface="Cooper Black" pitchFamily="18" charset="0"/>
              </a:rPr>
              <a:t>                                        </a:t>
            </a:r>
            <a:r>
              <a:rPr lang="en-GB" sz="3200" dirty="0">
                <a:effectLst/>
                <a:latin typeface="Cooper Black" pitchFamily="18" charset="0"/>
              </a:rPr>
              <a:t>LOGOUT</a:t>
            </a:r>
            <a:r>
              <a:rPr lang="en-GB" sz="3200" dirty="0">
                <a:latin typeface="Cooper Black" pitchFamily="18" charset="0"/>
              </a:rPr>
              <a:t> PAGE</a:t>
            </a:r>
            <a:endParaRPr lang="en-US" sz="3200" dirty="0">
              <a:latin typeface="Cooper Black" pitchFamily="18" charset="0"/>
            </a:endParaRPr>
          </a:p>
        </p:txBody>
      </p:sp>
      <p:pic>
        <p:nvPicPr>
          <p:cNvPr id="4" name="Content Placeholder 3" descr="logout.jpg"/>
          <p:cNvPicPr>
            <a:picLocks noGrp="1" noChangeAspect="1"/>
          </p:cNvPicPr>
          <p:nvPr>
            <p:ph idx="1"/>
          </p:nvPr>
        </p:nvPicPr>
        <p:blipFill>
          <a:blip r:embed="rId2" cstate="print"/>
          <a:stretch>
            <a:fillRect/>
          </a:stretch>
        </p:blipFill>
        <p:spPr>
          <a:xfrm>
            <a:off x="1228552" y="1679575"/>
            <a:ext cx="8045450" cy="349885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80394"/>
          </a:xfrm>
        </p:spPr>
        <p:txBody>
          <a:bodyPr>
            <a:normAutofit/>
          </a:bodyPr>
          <a:lstStyle/>
          <a:p>
            <a:r>
              <a:rPr lang="en-GB" sz="3200" dirty="0">
                <a:latin typeface="Cooper Black" pitchFamily="18" charset="0"/>
              </a:rPr>
              <a:t>                                   </a:t>
            </a:r>
            <a:r>
              <a:rPr lang="en-GB" sz="3200" dirty="0">
                <a:effectLst/>
                <a:latin typeface="Cooper Black" pitchFamily="18" charset="0"/>
              </a:rPr>
              <a:t>ADVANTAGES</a:t>
            </a:r>
            <a:endParaRPr lang="en-US" sz="3200" dirty="0">
              <a:effectLst/>
              <a:latin typeface="Cooper Black" pitchFamily="18" charset="0"/>
            </a:endParaRPr>
          </a:p>
        </p:txBody>
      </p:sp>
      <p:sp>
        <p:nvSpPr>
          <p:cNvPr id="2" name="Content Placeholder 1"/>
          <p:cNvSpPr>
            <a:spLocks noGrp="1"/>
          </p:cNvSpPr>
          <p:nvPr>
            <p:ph idx="1"/>
          </p:nvPr>
        </p:nvSpPr>
        <p:spPr>
          <a:xfrm>
            <a:off x="695264" y="1344801"/>
            <a:ext cx="8596668" cy="3880773"/>
          </a:xfrm>
        </p:spPr>
        <p:txBody>
          <a:bodyPr>
            <a:normAutofit/>
          </a:bodyPr>
          <a:lstStyle/>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User can view details of the medicines without going anywhere.</a:t>
            </a:r>
          </a:p>
          <a:p>
            <a:pPr marL="342900" indent="-342900">
              <a:lnSpc>
                <a:spcPct val="150000"/>
              </a:lnSpc>
              <a:buFont typeface="Wingdings" panose="020B0604020202020204" pitchFamily="34" charset="0"/>
              <a:buChar char="Ø"/>
            </a:pPr>
            <a:r>
              <a:rPr lang="en-GB" sz="2000" dirty="0">
                <a:latin typeface="Arial" pitchFamily="34" charset="0"/>
                <a:ea typeface="+mn-lt"/>
                <a:cs typeface="Arial" pitchFamily="34" charset="0"/>
              </a:rPr>
              <a:t>User can change their delivery address</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It is convenient for users as this system provides accurate cost and description of the system.</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The website is flexible to be used and for e-shopping.</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User can view different categories of product of different </a:t>
            </a:r>
            <a:r>
              <a:rPr lang="en-US" sz="2000" dirty="0" err="1">
                <a:latin typeface="Arial" pitchFamily="34" charset="0"/>
                <a:ea typeface="+mn-lt"/>
                <a:cs typeface="Arial" pitchFamily="34" charset="0"/>
              </a:rPr>
              <a:t>pharma</a:t>
            </a:r>
            <a:r>
              <a:rPr lang="en-US" sz="2000" dirty="0">
                <a:latin typeface="Arial" pitchFamily="34" charset="0"/>
                <a:ea typeface="+mn-lt"/>
                <a:cs typeface="Arial" pitchFamily="34" charset="0"/>
              </a:rPr>
              <a:t> company at a single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D0B2-DA4D-427A-94B8-A803D05B7E33}"/>
              </a:ext>
            </a:extLst>
          </p:cNvPr>
          <p:cNvSpPr>
            <a:spLocks noGrp="1"/>
          </p:cNvSpPr>
          <p:nvPr>
            <p:ph type="title"/>
          </p:nvPr>
        </p:nvSpPr>
        <p:spPr>
          <a:xfrm>
            <a:off x="609600" y="274638"/>
            <a:ext cx="10972800" cy="803391"/>
          </a:xfrm>
        </p:spPr>
        <p:txBody>
          <a:bodyPr>
            <a:normAutofit/>
          </a:bodyPr>
          <a:lstStyle/>
          <a:p>
            <a:r>
              <a:rPr lang="en-US" sz="3200" b="1" dirty="0">
                <a:latin typeface="Times New Roman" panose="02020603050405020304" pitchFamily="18" charset="0"/>
                <a:ea typeface="+mj-lt"/>
                <a:cs typeface="Times New Roman" panose="02020603050405020304" pitchFamily="18" charset="0"/>
              </a:rPr>
              <a:t>                                     </a:t>
            </a:r>
            <a:r>
              <a:rPr lang="en-US" sz="3200" b="1" dirty="0">
                <a:effectLst/>
                <a:latin typeface="Cooper Black" pitchFamily="18" charset="0"/>
                <a:ea typeface="+mj-lt"/>
                <a:cs typeface="Times New Roman" panose="02020603050405020304" pitchFamily="18" charset="0"/>
              </a:rPr>
              <a:t>CONCLUSION</a:t>
            </a:r>
            <a:endParaRPr lang="en-IN" sz="3200" dirty="0">
              <a:effectLst/>
              <a:latin typeface="Cooper Black" pitchFamily="18" charset="0"/>
            </a:endParaRPr>
          </a:p>
        </p:txBody>
      </p:sp>
      <p:sp>
        <p:nvSpPr>
          <p:cNvPr id="3" name="Content Placeholder 2">
            <a:extLst>
              <a:ext uri="{FF2B5EF4-FFF2-40B4-BE49-F238E27FC236}">
                <a16:creationId xmlns:a16="http://schemas.microsoft.com/office/drawing/2014/main" id="{88F5D122-1838-40BD-8683-E2D4EBBBE6D2}"/>
              </a:ext>
            </a:extLst>
          </p:cNvPr>
          <p:cNvSpPr>
            <a:spLocks noGrp="1"/>
          </p:cNvSpPr>
          <p:nvPr>
            <p:ph idx="1"/>
          </p:nvPr>
        </p:nvSpPr>
        <p:spPr>
          <a:xfrm>
            <a:off x="413886" y="1366785"/>
            <a:ext cx="8918373" cy="4899543"/>
          </a:xfrm>
        </p:spPr>
        <p:txBody>
          <a:bodyPr>
            <a:normAutofit fontScale="25000" lnSpcReduction="20000"/>
          </a:bodyPr>
          <a:lstStyle/>
          <a:p>
            <a:pPr marL="0" indent="0" algn="just">
              <a:lnSpc>
                <a:spcPct val="120000"/>
              </a:lnSpc>
              <a:buFont typeface="Wingdings" pitchFamily="2" charset="2"/>
              <a:buChar char="Ø"/>
            </a:pPr>
            <a:r>
              <a:rPr lang="en-US" sz="8000" dirty="0">
                <a:latin typeface="Arial" pitchFamily="34" charset="0"/>
                <a:ea typeface="+mn-lt"/>
                <a:cs typeface="Arial" pitchFamily="34" charset="0"/>
              </a:rPr>
              <a:t>  Our project is only a humble venture to satisfy the needs to manage their project work. Several user-friendly coding has also adopted. </a:t>
            </a:r>
          </a:p>
          <a:p>
            <a:pPr marL="0" indent="0" algn="just">
              <a:lnSpc>
                <a:spcPct val="120000"/>
              </a:lnSpc>
              <a:buFont typeface="Wingdings" pitchFamily="2" charset="2"/>
              <a:buChar char="Ø"/>
            </a:pPr>
            <a:r>
              <a:rPr lang="en-US" sz="8000" dirty="0">
                <a:latin typeface="Arial" pitchFamily="34" charset="0"/>
                <a:ea typeface="+mn-lt"/>
                <a:cs typeface="Arial" pitchFamily="34" charset="0"/>
              </a:rPr>
              <a:t>  The objective of software planning is to provide a frame work that enables the manger to          make reasonable estimates made within a limited time frame at the beginning of the software     project and should be updated regularly as the project progresses.</a:t>
            </a:r>
          </a:p>
          <a:p>
            <a:pPr marL="0" indent="0" algn="just">
              <a:lnSpc>
                <a:spcPct val="120000"/>
              </a:lnSpc>
              <a:buFont typeface="Wingdings" pitchFamily="2" charset="2"/>
              <a:buChar char="Ø"/>
            </a:pPr>
            <a:r>
              <a:rPr lang="en-US" sz="8000" dirty="0">
                <a:latin typeface="Arial" pitchFamily="34" charset="0"/>
                <a:ea typeface="+mn-lt"/>
                <a:cs typeface="Arial" pitchFamily="34" charset="0"/>
              </a:rPr>
              <a:t>   We understand the problem domain and produce a model of the system, which describes operations that can be performed on the system.</a:t>
            </a:r>
          </a:p>
          <a:p>
            <a:pPr marL="342900" indent="-342900" algn="just">
              <a:lnSpc>
                <a:spcPct val="120000"/>
              </a:lnSpc>
              <a:buFont typeface="Wingdings" panose="020B0604020202020204" pitchFamily="34" charset="0"/>
              <a:buChar char="Ø"/>
            </a:pPr>
            <a:r>
              <a:rPr lang="en-US" sz="8000" dirty="0">
                <a:latin typeface="Arial" pitchFamily="34" charset="0"/>
                <a:ea typeface="+mn-lt"/>
                <a:cs typeface="Arial" pitchFamily="34" charset="0"/>
              </a:rPr>
              <a:t>We included features and operations in detail, including screen layouts.</a:t>
            </a:r>
            <a:endParaRPr lang="en-US" sz="8000" dirty="0">
              <a:latin typeface="Arial" pitchFamily="34" charset="0"/>
              <a:cs typeface="Arial" pitchFamily="34" charset="0"/>
            </a:endParaRPr>
          </a:p>
          <a:p>
            <a:pPr marL="342900" indent="-342900" algn="just">
              <a:lnSpc>
                <a:spcPct val="120000"/>
              </a:lnSpc>
              <a:buFont typeface="Wingdings" panose="020B0604020202020204" pitchFamily="34" charset="0"/>
              <a:buChar char="Ø"/>
            </a:pPr>
            <a:r>
              <a:rPr lang="en-US" sz="8000" dirty="0">
                <a:latin typeface="Arial" pitchFamily="34" charset="0"/>
                <a:ea typeface="+mn-lt"/>
                <a:cs typeface="Arial" pitchFamily="34" charset="0"/>
              </a:rPr>
              <a:t>We designed user interface and security issues related to system.</a:t>
            </a:r>
          </a:p>
          <a:p>
            <a:pPr marL="342900" indent="-342900" algn="just">
              <a:lnSpc>
                <a:spcPct val="120000"/>
              </a:lnSpc>
              <a:buFont typeface="Wingdings" panose="020B0604020202020204" pitchFamily="34" charset="0"/>
              <a:buChar char="Ø"/>
            </a:pPr>
            <a:r>
              <a:rPr lang="en-US" sz="8000" dirty="0">
                <a:latin typeface="Arial" pitchFamily="34" charset="0"/>
                <a:ea typeface="+mn-lt"/>
                <a:cs typeface="Arial" pitchFamily="34" charset="0"/>
              </a:rPr>
              <a:t>Finally, the system is implemented and tested according to test cases.</a:t>
            </a:r>
          </a:p>
          <a:p>
            <a:pPr marL="0" indent="0" algn="just">
              <a:buNone/>
            </a:pPr>
            <a:endParaRPr lang="en-IN" dirty="0"/>
          </a:p>
        </p:txBody>
      </p:sp>
    </p:spTree>
    <p:extLst>
      <p:ext uri="{BB962C8B-B14F-4D97-AF65-F5344CB8AC3E}">
        <p14:creationId xmlns:p14="http://schemas.microsoft.com/office/powerpoint/2010/main" val="265085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3200" dirty="0">
                <a:latin typeface="Cooper Black" pitchFamily="18" charset="0"/>
              </a:rPr>
              <a:t>                               </a:t>
            </a:r>
            <a:r>
              <a:rPr lang="en-GB" sz="3200" dirty="0">
                <a:effectLst/>
                <a:latin typeface="Cooper Black" pitchFamily="18" charset="0"/>
              </a:rPr>
              <a:t>FUTURE</a:t>
            </a:r>
            <a:r>
              <a:rPr lang="en-GB" sz="3200" dirty="0">
                <a:latin typeface="Cooper Black" pitchFamily="18" charset="0"/>
              </a:rPr>
              <a:t> SCOPE</a:t>
            </a:r>
            <a:endParaRPr lang="en-US" sz="3200" dirty="0">
              <a:latin typeface="Cooper Black" pitchFamily="18" charset="0"/>
            </a:endParaRPr>
          </a:p>
        </p:txBody>
      </p:sp>
      <p:sp>
        <p:nvSpPr>
          <p:cNvPr id="2" name="Content Placeholder 1"/>
          <p:cNvSpPr>
            <a:spLocks noGrp="1"/>
          </p:cNvSpPr>
          <p:nvPr>
            <p:ph idx="1"/>
          </p:nvPr>
        </p:nvSpPr>
        <p:spPr>
          <a:xfrm>
            <a:off x="677334" y="1488613"/>
            <a:ext cx="8596668" cy="3880773"/>
          </a:xfrm>
        </p:spPr>
        <p:txBody>
          <a:bodyPr>
            <a:normAutofit fontScale="92500" lnSpcReduction="20000"/>
          </a:bodyPr>
          <a:lstStyle/>
          <a:p>
            <a:pPr>
              <a:lnSpc>
                <a:spcPct val="150000"/>
              </a:lnSpc>
              <a:buFont typeface="Wingdings" pitchFamily="2" charset="2"/>
              <a:buChar char="Ø"/>
            </a:pPr>
            <a:r>
              <a:rPr lang="en-GB" sz="2000" dirty="0">
                <a:latin typeface="Arial" pitchFamily="34" charset="0"/>
                <a:cs typeface="Arial" pitchFamily="34" charset="0"/>
              </a:rPr>
              <a:t>we could implement by taking appointments with doctors and by providing a options to connect with any doctors from all over the world.</a:t>
            </a:r>
          </a:p>
          <a:p>
            <a:pPr>
              <a:lnSpc>
                <a:spcPct val="150000"/>
              </a:lnSpc>
              <a:buFont typeface="Wingdings" pitchFamily="2" charset="2"/>
              <a:buChar char="Ø"/>
            </a:pPr>
            <a:r>
              <a:rPr lang="en-GB" sz="2000" dirty="0">
                <a:latin typeface="Arial" pitchFamily="34" charset="0"/>
                <a:cs typeface="Arial" pitchFamily="34" charset="0"/>
              </a:rPr>
              <a:t> Future work could involve more categories which are more detailed and have additional items.</a:t>
            </a:r>
          </a:p>
          <a:p>
            <a:pPr>
              <a:lnSpc>
                <a:spcPct val="150000"/>
              </a:lnSpc>
              <a:buFont typeface="Wingdings" pitchFamily="2" charset="2"/>
              <a:buChar char="Ø"/>
            </a:pPr>
            <a:r>
              <a:rPr lang="en-GB" sz="2000" dirty="0">
                <a:latin typeface="Arial" pitchFamily="34" charset="0"/>
                <a:cs typeface="Arial" pitchFamily="34" charset="0"/>
              </a:rPr>
              <a:t> add different types of shipping options , examples: regular shipping , </a:t>
            </a:r>
            <a:r>
              <a:rPr lang="en-GB" sz="2000" dirty="0" err="1">
                <a:latin typeface="Arial" pitchFamily="34" charset="0"/>
                <a:cs typeface="Arial" pitchFamily="34" charset="0"/>
              </a:rPr>
              <a:t>expited</a:t>
            </a:r>
            <a:r>
              <a:rPr lang="en-GB" sz="2000" dirty="0">
                <a:latin typeface="Arial" pitchFamily="34" charset="0"/>
                <a:cs typeface="Arial" pitchFamily="34" charset="0"/>
              </a:rPr>
              <a:t> shipping, international shipping.</a:t>
            </a:r>
          </a:p>
          <a:p>
            <a:pPr>
              <a:lnSpc>
                <a:spcPct val="150000"/>
              </a:lnSpc>
              <a:buFont typeface="Wingdings" pitchFamily="2" charset="2"/>
              <a:buChar char="Ø"/>
            </a:pPr>
            <a:r>
              <a:rPr lang="en-GB" sz="2000" dirty="0">
                <a:latin typeface="Arial" pitchFamily="34" charset="0"/>
                <a:cs typeface="Arial" pitchFamily="34" charset="0"/>
              </a:rPr>
              <a:t> Allows a user to save the card information for later checkouts .So the scope for </a:t>
            </a:r>
            <a:r>
              <a:rPr lang="en-GB" sz="2000" dirty="0" err="1">
                <a:latin typeface="Arial" pitchFamily="34" charset="0"/>
                <a:cs typeface="Arial" pitchFamily="34" charset="0"/>
              </a:rPr>
              <a:t>eCommerce</a:t>
            </a:r>
            <a:r>
              <a:rPr lang="en-GB" sz="2000" dirty="0">
                <a:latin typeface="Arial" pitchFamily="34" charset="0"/>
                <a:cs typeface="Arial" pitchFamily="34" charset="0"/>
              </a:rPr>
              <a:t> looks to be ever-increasing and growing with its trend increasing already.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7F7B-E540-47AD-8F42-7D7946551B25}"/>
              </a:ext>
            </a:extLst>
          </p:cNvPr>
          <p:cNvSpPr>
            <a:spLocks noGrp="1"/>
          </p:cNvSpPr>
          <p:nvPr>
            <p:ph type="title"/>
          </p:nvPr>
        </p:nvSpPr>
        <p:spPr/>
        <p:txBody>
          <a:bodyPr>
            <a:normAutofit/>
          </a:bodyPr>
          <a:lstStyle/>
          <a:p>
            <a:pPr algn="ctr"/>
            <a:r>
              <a:rPr lang="en-US" sz="3200" b="1" dirty="0">
                <a:effectLst/>
                <a:latin typeface="Cooper Black" pitchFamily="18" charset="0"/>
                <a:ea typeface="+mj-lt"/>
                <a:cs typeface="Times New Roman" panose="02020603050405020304" pitchFamily="18" charset="0"/>
              </a:rPr>
              <a:t>ABSTRACT</a:t>
            </a:r>
            <a:r>
              <a:rPr lang="en-US" sz="3200" b="1" dirty="0">
                <a:latin typeface="Times New Roman" panose="02020603050405020304" pitchFamily="18" charset="0"/>
                <a:ea typeface="+mj-lt"/>
                <a:cs typeface="Times New Roman" panose="02020603050405020304" pitchFamily="18" charset="0"/>
              </a:rPr>
              <a:t> </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39376A5A-45C3-4276-9D70-C4CE93CE8BD5}"/>
              </a:ext>
            </a:extLst>
          </p:cNvPr>
          <p:cNvSpPr>
            <a:spLocks noGrp="1"/>
          </p:cNvSpPr>
          <p:nvPr>
            <p:ph idx="1"/>
          </p:nvPr>
        </p:nvSpPr>
        <p:spPr>
          <a:xfrm>
            <a:off x="823865" y="1491915"/>
            <a:ext cx="10058400" cy="4764505"/>
          </a:xfrm>
        </p:spPr>
        <p:txBody>
          <a:bodyPr vert="horz" lIns="91440" tIns="45720" rIns="91440" bIns="45720" rtlCol="0" anchor="t">
            <a:noAutofit/>
          </a:bodyPr>
          <a:lstStyle/>
          <a:p>
            <a:pPr lvl="1" algn="just">
              <a:lnSpc>
                <a:spcPct val="150000"/>
              </a:lnSpc>
              <a:buFont typeface="Wingdings" panose="05000000000000000000" pitchFamily="2" charset="2"/>
              <a:buChar char="Ø"/>
            </a:pPr>
            <a:r>
              <a:rPr lang="en-US" sz="2000" dirty="0">
                <a:latin typeface="Arial" pitchFamily="34" charset="0"/>
                <a:ea typeface="+mn-lt"/>
                <a:cs typeface="Arial" pitchFamily="34" charset="0"/>
              </a:rPr>
              <a:t>The purpose of E-Medicare System is to automate the existing manual system by the help of computerized equipment's and full-fledged computer software, fulfilling their requirements, so that their valuable data/information can be stored for a longer period with easy accessing and manipulation of the same.</a:t>
            </a:r>
          </a:p>
          <a:p>
            <a:pPr lvl="1" algn="just">
              <a:lnSpc>
                <a:spcPct val="150000"/>
              </a:lnSpc>
              <a:buFont typeface="Wingdings" panose="020B0604020202020204" pitchFamily="34" charset="0"/>
              <a:buChar char="Ø"/>
            </a:pPr>
            <a:r>
              <a:rPr lang="en-US" sz="2000" dirty="0">
                <a:latin typeface="Arial" pitchFamily="34" charset="0"/>
                <a:ea typeface="+mn-lt"/>
                <a:cs typeface="Arial" pitchFamily="34" charset="0"/>
              </a:rPr>
              <a:t>E-Medicare System, as described above, can lead to error free, secure, reliable and fast management system. </a:t>
            </a:r>
          </a:p>
          <a:p>
            <a:endParaRPr lang="en-US" sz="2400" dirty="0">
              <a:latin typeface="Garamond"/>
              <a:cs typeface="Calibri"/>
            </a:endParaRPr>
          </a:p>
        </p:txBody>
      </p:sp>
    </p:spTree>
    <p:extLst>
      <p:ext uri="{BB962C8B-B14F-4D97-AF65-F5344CB8AC3E}">
        <p14:creationId xmlns:p14="http://schemas.microsoft.com/office/powerpoint/2010/main" val="3880076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effectLst/>
                <a:latin typeface="Cooper Black" pitchFamily="18" charset="0"/>
              </a:rPr>
              <a:t>References</a:t>
            </a:r>
          </a:p>
        </p:txBody>
      </p:sp>
      <p:sp>
        <p:nvSpPr>
          <p:cNvPr id="2" name="Content Placeholder 1"/>
          <p:cNvSpPr>
            <a:spLocks noGrp="1"/>
          </p:cNvSpPr>
          <p:nvPr>
            <p:ph idx="1"/>
          </p:nvPr>
        </p:nvSpPr>
        <p:spPr>
          <a:xfrm>
            <a:off x="677334" y="1270000"/>
            <a:ext cx="8596668" cy="3880773"/>
          </a:xfrm>
        </p:spPr>
        <p:txBody>
          <a:bodyPr/>
          <a:lstStyle/>
          <a:p>
            <a:pPr lvl="0">
              <a:buFont typeface="Wingdings" pitchFamily="2" charset="2"/>
              <a:buChar char="Ø"/>
            </a:pPr>
            <a:r>
              <a:rPr lang="en-US" sz="2000" b="1" dirty="0">
                <a:latin typeface="Arial" pitchFamily="34" charset="0"/>
                <a:cs typeface="Arial" pitchFamily="34" charset="0"/>
              </a:rPr>
              <a:t>W3Schools  </a:t>
            </a:r>
            <a:r>
              <a:rPr lang="en-US" sz="2000" b="1" dirty="0">
                <a:latin typeface="Arial" pitchFamily="34" charset="0"/>
                <a:cs typeface="Arial" pitchFamily="34" charset="0"/>
                <a:hlinkClick r:id="rId2"/>
              </a:rPr>
              <a:t>https://www.w3schools.com/</a:t>
            </a:r>
            <a:endParaRPr lang="en-US" sz="2000" b="1" dirty="0">
              <a:latin typeface="Arial" pitchFamily="34" charset="0"/>
              <a:cs typeface="Arial" pitchFamily="34" charset="0"/>
            </a:endParaRPr>
          </a:p>
          <a:p>
            <a:pPr lvl="0">
              <a:buFont typeface="Wingdings" pitchFamily="2" charset="2"/>
              <a:buChar char="Ø"/>
            </a:pPr>
            <a:r>
              <a:rPr lang="en-US" sz="2000" b="1" dirty="0">
                <a:latin typeface="Arial" pitchFamily="34" charset="0"/>
                <a:cs typeface="Arial" pitchFamily="34" charset="0"/>
              </a:rPr>
              <a:t>Bootstrap  </a:t>
            </a:r>
            <a:r>
              <a:rPr lang="en-US" sz="2000" b="1" dirty="0">
                <a:latin typeface="Arial" pitchFamily="34" charset="0"/>
                <a:cs typeface="Arial" pitchFamily="34" charset="0"/>
                <a:hlinkClick r:id="rId3"/>
              </a:rPr>
              <a:t>https://getbootstrap.com/</a:t>
            </a:r>
            <a:endParaRPr lang="en-US" sz="2000" b="1" dirty="0">
              <a:latin typeface="Arial" pitchFamily="34" charset="0"/>
              <a:cs typeface="Arial" pitchFamily="34" charset="0"/>
            </a:endParaRPr>
          </a:p>
          <a:p>
            <a:pPr>
              <a:buFont typeface="Wingdings" pitchFamily="2" charset="2"/>
              <a:buChar char="Ø"/>
            </a:pPr>
            <a:r>
              <a:rPr lang="en-US" sz="2000" b="1" dirty="0">
                <a:latin typeface="Arial" pitchFamily="34" charset="0"/>
                <a:cs typeface="Arial" pitchFamily="34" charset="0"/>
              </a:rPr>
              <a:t>Medicine Shopping </a:t>
            </a:r>
            <a:r>
              <a:rPr lang="en-US" sz="2000" u="sng" dirty="0">
                <a:latin typeface="Arial" pitchFamily="34" charset="0"/>
                <a:cs typeface="Arial" pitchFamily="34" charset="0"/>
                <a:hlinkClick r:id="rId4"/>
              </a:rPr>
              <a:t>http://dspace.daffodilvarsity.edu.bd:8080/handle/123456789/5013</a:t>
            </a:r>
            <a:endParaRPr lang="en-US" sz="2000" u="sng" dirty="0">
              <a:latin typeface="Arial" pitchFamily="34" charset="0"/>
              <a:cs typeface="Arial" pitchFamily="34" charset="0"/>
            </a:endParaRPr>
          </a:p>
          <a:p>
            <a:pPr>
              <a:buFont typeface="Wingdings" pitchFamily="2" charset="2"/>
              <a:buChar char="Ø"/>
            </a:pPr>
            <a:r>
              <a:rPr lang="en-GB" sz="2000" b="1" dirty="0">
                <a:latin typeface="Arial" pitchFamily="34" charset="0"/>
                <a:cs typeface="Arial" pitchFamily="34" charset="0"/>
              </a:rPr>
              <a:t>GeeksForGeeks</a:t>
            </a:r>
            <a:r>
              <a:rPr lang="en-GB" sz="2000" b="1" u="sng" dirty="0">
                <a:latin typeface="Arial" pitchFamily="34" charset="0"/>
                <a:cs typeface="Arial" pitchFamily="34" charset="0"/>
              </a:rPr>
              <a:t> </a:t>
            </a:r>
            <a:r>
              <a:rPr lang="en-GB" sz="2000" b="1" u="sng" dirty="0">
                <a:latin typeface="Arial" pitchFamily="34" charset="0"/>
                <a:cs typeface="Arial" pitchFamily="34" charset="0"/>
                <a:hlinkClick r:id="rId5"/>
              </a:rPr>
              <a:t>https://www.geeksforgeeks.org/</a:t>
            </a:r>
            <a:endParaRPr lang="en-GB" sz="2000" b="1" u="sng" dirty="0">
              <a:latin typeface="Arial" pitchFamily="34" charset="0"/>
              <a:cs typeface="Arial" pitchFamily="34" charset="0"/>
            </a:endParaRPr>
          </a:p>
          <a:p>
            <a:pPr>
              <a:buFont typeface="Wingdings" pitchFamily="2" charset="2"/>
              <a:buChar char="Ø"/>
            </a:pPr>
            <a:r>
              <a:rPr lang="en-GB" sz="2000" b="1" dirty="0">
                <a:latin typeface="Arial" pitchFamily="34" charset="0"/>
                <a:cs typeface="Arial" pitchFamily="34" charset="0"/>
              </a:rPr>
              <a:t>YouTube    </a:t>
            </a:r>
            <a:r>
              <a:rPr lang="en-US" sz="2000" b="1" u="sng" dirty="0">
                <a:latin typeface="Arial" pitchFamily="34" charset="0"/>
                <a:cs typeface="Arial" pitchFamily="34" charset="0"/>
                <a:hlinkClick r:id="rId6"/>
              </a:rPr>
              <a:t>https://www.youtube.com/</a:t>
            </a:r>
            <a:endParaRPr lang="en-US" sz="2000" b="1" dirty="0">
              <a:latin typeface="Arial" pitchFamily="34" charset="0"/>
              <a:cs typeface="Arial" pitchFamily="34" charset="0"/>
            </a:endParaRPr>
          </a:p>
          <a:p>
            <a:pPr lvl="0">
              <a:buFont typeface="Wingdings" pitchFamily="2" charset="2"/>
              <a:buChar char="Ø"/>
            </a:pPr>
            <a:endParaRPr lang="en-US" b="1" dirty="0"/>
          </a:p>
          <a:p>
            <a:pPr lvl="0">
              <a:buFont typeface="Wingdings" pitchFamily="2" charset="2"/>
              <a:buChar char="Ø"/>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C68-204E-4CB2-8BC0-ACC420D5EB2A}"/>
              </a:ext>
            </a:extLst>
          </p:cNvPr>
          <p:cNvSpPr>
            <a:spLocks noGrp="1"/>
          </p:cNvSpPr>
          <p:nvPr>
            <p:ph type="title"/>
          </p:nvPr>
        </p:nvSpPr>
        <p:spPr>
          <a:xfrm>
            <a:off x="895709" y="2766144"/>
            <a:ext cx="10515600" cy="1325563"/>
          </a:xfrm>
        </p:spPr>
        <p:txBody>
          <a:bodyPr>
            <a:normAutofit/>
          </a:bodyPr>
          <a:lstStyle/>
          <a:p>
            <a:pPr algn="ctr"/>
            <a:r>
              <a:rPr lang="en-US" sz="5400" b="1" dirty="0">
                <a:latin typeface="Cooper Black" pitchFamily="18" charset="0"/>
                <a:cs typeface="Times New Roman" panose="02020603050405020304" pitchFamily="18" charset="0"/>
              </a:rPr>
              <a:t>THANK  YOU</a:t>
            </a:r>
          </a:p>
        </p:txBody>
      </p:sp>
    </p:spTree>
    <p:extLst>
      <p:ext uri="{BB962C8B-B14F-4D97-AF65-F5344CB8AC3E}">
        <p14:creationId xmlns:p14="http://schemas.microsoft.com/office/powerpoint/2010/main" val="340132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6A73-593E-48C7-8C34-3C03E78EDCD9}"/>
              </a:ext>
            </a:extLst>
          </p:cNvPr>
          <p:cNvSpPr>
            <a:spLocks noGrp="1"/>
          </p:cNvSpPr>
          <p:nvPr>
            <p:ph type="title"/>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ABAA3E5-E2CF-41D5-B40B-F679C8A9D2B0}"/>
              </a:ext>
            </a:extLst>
          </p:cNvPr>
          <p:cNvSpPr>
            <a:spLocks noGrp="1"/>
          </p:cNvSpPr>
          <p:nvPr>
            <p:ph idx="1"/>
          </p:nvPr>
        </p:nvSpPr>
        <p:spPr/>
        <p:txBody>
          <a:bodyPr vert="horz" lIns="91440" tIns="45720" rIns="91440" bIns="45720" rtlCol="0" anchor="t">
            <a:normAutofit fontScale="92500" lnSpcReduction="20000"/>
          </a:bodyPr>
          <a:lstStyle/>
          <a:p>
            <a:pPr marL="0" indent="0">
              <a:buNone/>
            </a:pPr>
            <a:endParaRPr lang="en-US" dirty="0">
              <a:cs typeface="Calibri" panose="020F0502020204030204"/>
            </a:endParaRPr>
          </a:p>
          <a:p>
            <a:pPr algn="just">
              <a:lnSpc>
                <a:spcPct val="150000"/>
              </a:lnSpc>
              <a:buFont typeface="Wingdings" panose="020B0604020202020204" pitchFamily="34" charset="0"/>
              <a:buChar char="Ø"/>
            </a:pPr>
            <a:r>
              <a:rPr lang="en-US" sz="2000" dirty="0">
                <a:latin typeface="Arial" pitchFamily="34" charset="0"/>
                <a:ea typeface="+mn-lt"/>
                <a:cs typeface="Arial" pitchFamily="34" charset="0"/>
              </a:rPr>
              <a:t>The “E-Medicare” has been developed to override the problems prevailing in the practicing manual system. This software is supposed to eliminate and reduce the hardships faced by the existing system. Online Medical Store can lead to error free, secure, reliable and fast management system.</a:t>
            </a:r>
            <a:r>
              <a:rPr lang="en-IN" sz="2000" dirty="0">
                <a:latin typeface="Arial" pitchFamily="34" charset="0"/>
                <a:ea typeface="+mn-lt"/>
                <a:cs typeface="Arial" pitchFamily="34" charset="0"/>
              </a:rPr>
              <a:t> </a:t>
            </a:r>
            <a:endParaRPr lang="en-US" sz="2000" dirty="0">
              <a:latin typeface="Arial" pitchFamily="34" charset="0"/>
              <a:ea typeface="+mn-lt"/>
              <a:cs typeface="Arial" pitchFamily="34" charset="0"/>
            </a:endParaRPr>
          </a:p>
          <a:p>
            <a:pPr algn="just">
              <a:lnSpc>
                <a:spcPct val="150000"/>
              </a:lnSpc>
              <a:buFont typeface="Wingdings" panose="020B0604020202020204" pitchFamily="34" charset="0"/>
              <a:buChar char="Ø"/>
            </a:pPr>
            <a:endParaRPr lang="en-US" sz="2000" dirty="0">
              <a:latin typeface="Arial" pitchFamily="34" charset="0"/>
              <a:ea typeface="+mn-lt"/>
              <a:cs typeface="Arial" pitchFamily="34" charset="0"/>
            </a:endParaRPr>
          </a:p>
          <a:p>
            <a:pPr algn="just">
              <a:lnSpc>
                <a:spcPct val="150000"/>
              </a:lnSpc>
              <a:buFont typeface="Wingdings" panose="020B0604020202020204" pitchFamily="34" charset="0"/>
              <a:buChar char="Ø"/>
            </a:pPr>
            <a:r>
              <a:rPr lang="en-US" sz="2000" dirty="0">
                <a:latin typeface="Arial" pitchFamily="34" charset="0"/>
                <a:ea typeface="+mn-lt"/>
                <a:cs typeface="Arial" pitchFamily="34" charset="0"/>
              </a:rPr>
              <a:t>“E-Medicare" - web application, where users can register, login, purchase medicines e.g. Antibiotics, Antipyretics, Analgesics and manage their orders in the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endParaRPr lang="en-US" dirty="0">
              <a:cs typeface="Calibri"/>
            </a:endParaRPr>
          </a:p>
        </p:txBody>
      </p:sp>
    </p:spTree>
    <p:extLst>
      <p:ext uri="{BB962C8B-B14F-4D97-AF65-F5344CB8AC3E}">
        <p14:creationId xmlns:p14="http://schemas.microsoft.com/office/powerpoint/2010/main" val="46507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5B80-CEF2-43C0-962C-F652BC4A8491}"/>
              </a:ext>
            </a:extLst>
          </p:cNvPr>
          <p:cNvSpPr>
            <a:spLocks noGrp="1"/>
          </p:cNvSpPr>
          <p:nvPr>
            <p:ph type="title"/>
          </p:nvPr>
        </p:nvSpPr>
        <p:spPr>
          <a:xfrm>
            <a:off x="838200" y="336251"/>
            <a:ext cx="10515600" cy="992036"/>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PROPOSED</a:t>
            </a:r>
            <a:r>
              <a:rPr lang="en-US" sz="3200" b="1" dirty="0">
                <a:latin typeface="Cooper Black" pitchFamily="18" charset="0"/>
                <a:cs typeface="Times New Roman" panose="02020603050405020304" pitchFamily="18" charset="0"/>
              </a:rPr>
              <a:t> SYSTEM</a:t>
            </a:r>
          </a:p>
        </p:txBody>
      </p:sp>
      <p:sp>
        <p:nvSpPr>
          <p:cNvPr id="3" name="Content Placeholder 2">
            <a:extLst>
              <a:ext uri="{FF2B5EF4-FFF2-40B4-BE49-F238E27FC236}">
                <a16:creationId xmlns:a16="http://schemas.microsoft.com/office/drawing/2014/main" id="{D74D56C6-6261-4876-9675-4C821A039636}"/>
              </a:ext>
            </a:extLst>
          </p:cNvPr>
          <p:cNvSpPr>
            <a:spLocks noGrp="1"/>
          </p:cNvSpPr>
          <p:nvPr>
            <p:ph idx="1"/>
          </p:nvPr>
        </p:nvSpPr>
        <p:spPr>
          <a:xfrm>
            <a:off x="766981" y="1488613"/>
            <a:ext cx="8596668" cy="3880773"/>
          </a:xfrm>
        </p:spPr>
        <p:txBody>
          <a:bodyPr vert="horz" lIns="91440" tIns="45720" rIns="91440" bIns="45720" rtlCol="0" anchor="t">
            <a:normAutofit/>
          </a:bodyPr>
          <a:lstStyle/>
          <a:p>
            <a:pPr marL="0" indent="0">
              <a:buNone/>
            </a:pPr>
            <a:endParaRPr lang="en-US" dirty="0">
              <a:latin typeface="Garamond"/>
              <a:ea typeface="+mn-lt"/>
              <a:cs typeface="+mn-lt"/>
            </a:endParaRPr>
          </a:p>
          <a:p>
            <a:pPr algn="just">
              <a:lnSpc>
                <a:spcPct val="150000"/>
              </a:lnSpc>
              <a:buFont typeface="Wingdings" panose="05000000000000000000" pitchFamily="2" charset="2"/>
              <a:buChar char="Ø"/>
            </a:pPr>
            <a:r>
              <a:rPr lang="en-US" sz="2000" dirty="0">
                <a:latin typeface="Arial" pitchFamily="34" charset="0"/>
                <a:ea typeface="+mn-lt"/>
                <a:cs typeface="Arial" pitchFamily="34" charset="0"/>
              </a:rPr>
              <a:t>The proposed E-Medicare system will completely Revolutionize the industry. </a:t>
            </a:r>
          </a:p>
          <a:p>
            <a:pPr algn="just">
              <a:lnSpc>
                <a:spcPct val="150000"/>
              </a:lnSpc>
              <a:buFont typeface="Wingdings" panose="05000000000000000000" pitchFamily="2" charset="2"/>
              <a:buChar char="Ø"/>
            </a:pPr>
            <a:r>
              <a:rPr lang="en-US" sz="2000" dirty="0">
                <a:latin typeface="Arial" pitchFamily="34" charset="0"/>
                <a:ea typeface="+mn-lt"/>
                <a:cs typeface="Arial" pitchFamily="34" charset="0"/>
              </a:rPr>
              <a:t>Searching of Medicine, order placing, billing and Medicine add-delete can be maintained by a single click. </a:t>
            </a:r>
          </a:p>
          <a:p>
            <a:pPr algn="just">
              <a:lnSpc>
                <a:spcPct val="150000"/>
              </a:lnSpc>
              <a:buFont typeface="Wingdings" panose="05000000000000000000" pitchFamily="2" charset="2"/>
              <a:buChar char="Ø"/>
            </a:pPr>
            <a:r>
              <a:rPr lang="en-US" sz="2000" dirty="0">
                <a:latin typeface="Arial" pitchFamily="34" charset="0"/>
                <a:ea typeface="+mn-lt"/>
                <a:cs typeface="Arial" pitchFamily="34" charset="0"/>
              </a:rPr>
              <a:t>The order placed can be easily tracked at any time. The payment of the order can also be done by credit cards.</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91192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1CF-3E6E-4281-A30D-D8CC88269E62}"/>
              </a:ext>
            </a:extLst>
          </p:cNvPr>
          <p:cNvSpPr>
            <a:spLocks noGrp="1"/>
          </p:cNvSpPr>
          <p:nvPr>
            <p:ph type="title"/>
          </p:nvPr>
        </p:nvSpPr>
        <p:spPr>
          <a:xfrm>
            <a:off x="972954" y="519129"/>
            <a:ext cx="10515600" cy="915035"/>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TECHNOLOGY</a:t>
            </a:r>
            <a:r>
              <a:rPr lang="en-US" sz="3200" b="1" dirty="0">
                <a:latin typeface="Cooper Black" pitchFamily="18" charset="0"/>
                <a:cs typeface="Times New Roman" panose="02020603050405020304" pitchFamily="18" charset="0"/>
              </a:rPr>
              <a:t> USED</a:t>
            </a:r>
          </a:p>
        </p:txBody>
      </p:sp>
      <p:sp>
        <p:nvSpPr>
          <p:cNvPr id="3" name="Content Placeholder 2">
            <a:extLst>
              <a:ext uri="{FF2B5EF4-FFF2-40B4-BE49-F238E27FC236}">
                <a16:creationId xmlns:a16="http://schemas.microsoft.com/office/drawing/2014/main" id="{DF8D8F62-7430-48E8-895F-0BD81DE646C3}"/>
              </a:ext>
            </a:extLst>
          </p:cNvPr>
          <p:cNvSpPr>
            <a:spLocks noGrp="1"/>
          </p:cNvSpPr>
          <p:nvPr>
            <p:ph idx="1"/>
          </p:nvPr>
        </p:nvSpPr>
        <p:spPr>
          <a:xfrm>
            <a:off x="594123" y="1320374"/>
            <a:ext cx="10795535" cy="4217252"/>
          </a:xfrm>
        </p:spPr>
        <p:txBody>
          <a:bodyPr vert="horz" lIns="91440" tIns="45720" rIns="91440" bIns="45720" rtlCol="0" anchor="t">
            <a:noAutofit/>
          </a:bodyPr>
          <a:lstStyle/>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HTML : Page layout has been designed in HTML</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CSS : CSS has been used for all the designing part</a:t>
            </a:r>
          </a:p>
          <a:p>
            <a:pPr marL="342900" indent="-342900">
              <a:lnSpc>
                <a:spcPct val="150000"/>
              </a:lnSpc>
              <a:buFont typeface="Wingdings" panose="020B0604020202020204" pitchFamily="34" charset="0"/>
              <a:buChar char="Ø"/>
            </a:pPr>
            <a:r>
              <a:rPr lang="en-GB" sz="2000" dirty="0">
                <a:latin typeface="Arial" pitchFamily="34" charset="0"/>
                <a:ea typeface="+mn-lt"/>
                <a:cs typeface="Arial" pitchFamily="34" charset="0"/>
              </a:rPr>
              <a:t>JSON: Server and Database</a:t>
            </a:r>
          </a:p>
          <a:p>
            <a:pPr marL="342900" indent="-342900">
              <a:lnSpc>
                <a:spcPct val="150000"/>
              </a:lnSpc>
              <a:buFont typeface="Wingdings" panose="020B0604020202020204" pitchFamily="34" charset="0"/>
              <a:buChar char="Ø"/>
            </a:pPr>
            <a:r>
              <a:rPr lang="en-GB" sz="2000" dirty="0">
                <a:latin typeface="Arial" pitchFamily="34" charset="0"/>
                <a:ea typeface="+mn-lt"/>
                <a:cs typeface="Arial" pitchFamily="34" charset="0"/>
              </a:rPr>
              <a:t>Typescript: Business Logic</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Angular CLI : Command-line interface tool that we use to initialize.</a:t>
            </a:r>
          </a:p>
          <a:p>
            <a:pPr marL="342900" indent="-342900">
              <a:lnSpc>
                <a:spcPct val="150000"/>
              </a:lnSpc>
              <a:buFont typeface="Wingdings" panose="020B0604020202020204" pitchFamily="34" charset="0"/>
              <a:buChar char="Ø"/>
            </a:pPr>
            <a:r>
              <a:rPr lang="en-GB" sz="2000" dirty="0">
                <a:latin typeface="Arial" pitchFamily="34" charset="0"/>
                <a:ea typeface="+mn-lt"/>
                <a:cs typeface="Arial" pitchFamily="34" charset="0"/>
              </a:rPr>
              <a:t>Jasmine : For unit testing </a:t>
            </a:r>
          </a:p>
          <a:p>
            <a:pPr marL="342900" indent="-342900">
              <a:lnSpc>
                <a:spcPct val="150000"/>
              </a:lnSpc>
              <a:buFont typeface="Wingdings" panose="020B0604020202020204" pitchFamily="34" charset="0"/>
              <a:buChar char="Ø"/>
            </a:pPr>
            <a:r>
              <a:rPr lang="en-GB" sz="2000" dirty="0">
                <a:latin typeface="Arial" pitchFamily="34" charset="0"/>
                <a:ea typeface="+mn-lt"/>
                <a:cs typeface="Arial" pitchFamily="34" charset="0"/>
              </a:rPr>
              <a:t>Postman : For Functional testing </a:t>
            </a:r>
            <a:endParaRPr lang="en-US" sz="2000" dirty="0">
              <a:latin typeface="Arial" pitchFamily="34" charset="0"/>
              <a:ea typeface="+mn-lt"/>
              <a:cs typeface="Arial" pitchFamily="34" charset="0"/>
            </a:endParaRPr>
          </a:p>
          <a:p>
            <a:pPr marL="342900" indent="-342900" algn="just">
              <a:lnSpc>
                <a:spcPct val="100000"/>
              </a:lnSpc>
              <a:buFont typeface="Wingdings" panose="020B0604020202020204" pitchFamily="34" charset="0"/>
              <a:buChar char="Ø"/>
            </a:pP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None/>
            </a:pPr>
            <a:endParaRPr lang="en-GB" sz="20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44243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1A69-7B48-4691-A6EF-E344EE9576F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ENVIRONMENT</a:t>
            </a:r>
          </a:p>
        </p:txBody>
      </p:sp>
      <p:sp>
        <p:nvSpPr>
          <p:cNvPr id="3" name="Content Placeholder 2">
            <a:extLst>
              <a:ext uri="{FF2B5EF4-FFF2-40B4-BE49-F238E27FC236}">
                <a16:creationId xmlns:a16="http://schemas.microsoft.com/office/drawing/2014/main" id="{1354629D-FC8D-4F68-9001-37EEF3326D88}"/>
              </a:ext>
            </a:extLst>
          </p:cNvPr>
          <p:cNvSpPr>
            <a:spLocks noGrp="1"/>
          </p:cNvSpPr>
          <p:nvPr>
            <p:ph idx="1"/>
          </p:nvPr>
        </p:nvSpPr>
        <p:spPr>
          <a:xfrm>
            <a:off x="811804" y="1488613"/>
            <a:ext cx="8596668" cy="3880773"/>
          </a:xfrm>
        </p:spPr>
        <p:txBody>
          <a:bodyPr vert="horz" lIns="91440" tIns="45720" rIns="91440" bIns="45720" rtlCol="0" anchor="t">
            <a:noAutofit/>
          </a:bodyPr>
          <a:lstStyle/>
          <a:p>
            <a:pPr>
              <a:lnSpc>
                <a:spcPct val="150000"/>
              </a:lnSpc>
              <a:buNone/>
            </a:pPr>
            <a:r>
              <a:rPr lang="en-US" sz="2000" dirty="0">
                <a:latin typeface="Arial" pitchFamily="34" charset="0"/>
                <a:ea typeface="+mn-lt"/>
                <a:cs typeface="Arial" pitchFamily="34" charset="0"/>
              </a:rPr>
              <a:t>The system will be developed on any Windows OS machine And Using JSON Server.</a:t>
            </a:r>
            <a:r>
              <a:rPr lang="en-IN" sz="2000" dirty="0">
                <a:latin typeface="Arial" pitchFamily="34" charset="0"/>
                <a:ea typeface="+mn-lt"/>
                <a:cs typeface="Arial" pitchFamily="34" charset="0"/>
              </a:rPr>
              <a:t> </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 Intel hardware machine (PC i3-2.26 GHz, 4GB RAM, 1 TB HDD)</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Server – JSON</a:t>
            </a:r>
            <a:r>
              <a:rPr lang="en-IN" sz="2000" dirty="0">
                <a:latin typeface="Arial" pitchFamily="34" charset="0"/>
                <a:ea typeface="+mn-lt"/>
                <a:cs typeface="Arial" pitchFamily="34" charset="0"/>
              </a:rPr>
              <a:t> </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Database – JSON</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Node Version 10  </a:t>
            </a:r>
            <a:endParaRPr lang="en-US" sz="2000" dirty="0">
              <a:latin typeface="Arial" pitchFamily="34" charset="0"/>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Angular CLI   </a:t>
            </a:r>
          </a:p>
          <a:p>
            <a:pPr marL="342900" indent="-342900">
              <a:lnSpc>
                <a:spcPct val="150000"/>
              </a:lnSpc>
              <a:buFont typeface="Wingdings" panose="020B0604020202020204" pitchFamily="34" charset="0"/>
              <a:buChar char="Ø"/>
            </a:pPr>
            <a:r>
              <a:rPr lang="en-GB" sz="2000" dirty="0">
                <a:latin typeface="Arial" pitchFamily="34" charset="0"/>
                <a:ea typeface="+mn-lt"/>
                <a:cs typeface="Arial" pitchFamily="34" charset="0"/>
              </a:rPr>
              <a:t>Visual Studio Code</a:t>
            </a:r>
            <a:endParaRPr lang="en-US" sz="2000" dirty="0">
              <a:latin typeface="Arial" pitchFamily="34" charset="0"/>
              <a:cs typeface="Arial" pitchFamily="34" charset="0"/>
            </a:endParaRPr>
          </a:p>
          <a:p>
            <a:pPr marL="0" indent="0">
              <a:buNone/>
            </a:pPr>
            <a:endParaRPr lang="en-US" sz="1900" dirty="0">
              <a:cs typeface="Calibri" panose="020F0502020204030204"/>
            </a:endParaRPr>
          </a:p>
        </p:txBody>
      </p:sp>
    </p:spTree>
    <p:extLst>
      <p:ext uri="{BB962C8B-B14F-4D97-AF65-F5344CB8AC3E}">
        <p14:creationId xmlns:p14="http://schemas.microsoft.com/office/powerpoint/2010/main" val="38153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F5D2-A4AD-4FEE-A3E1-5A1FB935D7D1}"/>
              </a:ext>
            </a:extLst>
          </p:cNvPr>
          <p:cNvSpPr>
            <a:spLocks noGrp="1"/>
          </p:cNvSpPr>
          <p:nvPr>
            <p:ph type="title"/>
          </p:nvPr>
        </p:nvSpPr>
        <p:spPr/>
        <p:txBody>
          <a:bodyPr>
            <a:normAutofit/>
          </a:bodyPr>
          <a:lstStyle/>
          <a:p>
            <a:r>
              <a:rPr lang="en-US" sz="3200" b="1" dirty="0">
                <a:latin typeface="Times New Roman" panose="02020603050405020304" pitchFamily="18" charset="0"/>
                <a:ea typeface="+mj-lt"/>
                <a:cs typeface="Times New Roman" panose="02020603050405020304" pitchFamily="18" charset="0"/>
              </a:rPr>
              <a:t>               </a:t>
            </a:r>
            <a:r>
              <a:rPr lang="en-US" sz="3200" b="1" dirty="0">
                <a:latin typeface="Cooper Black" pitchFamily="18" charset="0"/>
                <a:ea typeface="+mj-lt"/>
                <a:cs typeface="Times New Roman" panose="02020603050405020304" pitchFamily="18" charset="0"/>
              </a:rPr>
              <a:t>MODULES </a:t>
            </a:r>
            <a:r>
              <a:rPr lang="en-US" sz="3200" b="1" dirty="0">
                <a:effectLst/>
                <a:latin typeface="Cooper Black" pitchFamily="18" charset="0"/>
                <a:ea typeface="+mj-lt"/>
                <a:cs typeface="Times New Roman" panose="02020603050405020304" pitchFamily="18" charset="0"/>
              </a:rPr>
              <a:t>OF</a:t>
            </a:r>
            <a:r>
              <a:rPr lang="en-US" sz="3200" b="1" dirty="0">
                <a:latin typeface="Cooper Black" pitchFamily="18" charset="0"/>
                <a:ea typeface="+mj-lt"/>
                <a:cs typeface="Times New Roman" panose="02020603050405020304" pitchFamily="18" charset="0"/>
              </a:rPr>
              <a:t> </a:t>
            </a:r>
            <a:r>
              <a:rPr lang="en-US" sz="3200" b="1" dirty="0">
                <a:effectLst/>
                <a:latin typeface="Cooper Black" pitchFamily="18" charset="0"/>
                <a:ea typeface="+mj-lt"/>
                <a:cs typeface="Times New Roman" panose="02020603050405020304" pitchFamily="18" charset="0"/>
              </a:rPr>
              <a:t>E-MEDICARE</a:t>
            </a:r>
            <a:r>
              <a:rPr lang="en-US" sz="3200" b="1" dirty="0">
                <a:latin typeface="Cooper Black" pitchFamily="18" charset="0"/>
                <a:ea typeface="+mj-lt"/>
                <a:cs typeface="Times New Roman" panose="02020603050405020304" pitchFamily="18" charset="0"/>
              </a:rPr>
              <a:t> SYSTEM</a:t>
            </a:r>
            <a:endParaRPr lang="en-US" sz="3200" dirty="0">
              <a:latin typeface="Cooper Black"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2AF04B-956D-443C-A5B4-C35731B7E293}"/>
              </a:ext>
            </a:extLst>
          </p:cNvPr>
          <p:cNvSpPr>
            <a:spLocks noGrp="1"/>
          </p:cNvSpPr>
          <p:nvPr>
            <p:ph idx="1"/>
          </p:nvPr>
        </p:nvSpPr>
        <p:spPr>
          <a:xfrm>
            <a:off x="760396" y="1905000"/>
            <a:ext cx="10593403" cy="3984415"/>
          </a:xfrm>
        </p:spPr>
        <p:txBody>
          <a:bodyPr vert="horz" lIns="91440" tIns="45720" rIns="91440" bIns="45720" rtlCol="0" anchor="t">
            <a:normAutofit lnSpcReduction="10000"/>
          </a:bodyPr>
          <a:lstStyle/>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Login Module: Used for managing the login details</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Admin Module: Used for managing medicine details and user information.</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Users Module: Used for managing the users of the system.</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Medicine Module: Used for managing the Medicine details</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Customer Module: Used for managing the Customer details.</a:t>
            </a:r>
            <a:endParaRPr lang="en-US" sz="2000" dirty="0">
              <a:latin typeface="Arial" pitchFamily="34" charset="0"/>
              <a:cs typeface="Arial" pitchFamily="34" charset="0"/>
            </a:endParaRPr>
          </a:p>
          <a:p>
            <a:pPr marL="342900" indent="-342900">
              <a:lnSpc>
                <a:spcPct val="150000"/>
              </a:lnSpc>
              <a:buFont typeface="Wingdings"/>
              <a:buChar char="Ø"/>
            </a:pPr>
            <a:r>
              <a:rPr lang="en-US" sz="2000" dirty="0">
                <a:latin typeface="Arial" pitchFamily="34" charset="0"/>
                <a:ea typeface="+mn-lt"/>
                <a:cs typeface="Arial" pitchFamily="34" charset="0"/>
              </a:rPr>
              <a:t>Order Module: Used for managing the details of Order</a:t>
            </a:r>
          </a:p>
          <a:p>
            <a:pPr marL="342900" indent="-342900">
              <a:lnSpc>
                <a:spcPct val="150000"/>
              </a:lnSpc>
              <a:buFont typeface="Wingdings"/>
              <a:buChar char="Ø"/>
            </a:pPr>
            <a:r>
              <a:rPr lang="en-US" sz="2000" dirty="0">
                <a:latin typeface="Arial" pitchFamily="34" charset="0"/>
                <a:ea typeface="+mn-lt"/>
                <a:cs typeface="Arial" pitchFamily="34" charset="0"/>
              </a:rPr>
              <a:t>Payment Module: Used for managing the details of Payment</a:t>
            </a:r>
          </a:p>
          <a:p>
            <a:pPr marL="342900" indent="-342900">
              <a:buFont typeface="Wingdings" panose="020B0604020202020204" pitchFamily="34" charset="0"/>
              <a:buChar char="Ø"/>
            </a:pPr>
            <a:endParaRPr lang="en-US" dirty="0">
              <a:cs typeface="Calibri" panose="020F0502020204030204"/>
            </a:endParaRPr>
          </a:p>
        </p:txBody>
      </p:sp>
    </p:spTree>
    <p:extLst>
      <p:ext uri="{BB962C8B-B14F-4D97-AF65-F5344CB8AC3E}">
        <p14:creationId xmlns:p14="http://schemas.microsoft.com/office/powerpoint/2010/main" val="7537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FAF1-5B11-43DF-8FF4-9C5C2984A26A}"/>
              </a:ext>
            </a:extLst>
          </p:cNvPr>
          <p:cNvSpPr>
            <a:spLocks noGrp="1"/>
          </p:cNvSpPr>
          <p:nvPr>
            <p:ph type="title"/>
          </p:nvPr>
        </p:nvSpPr>
        <p:spPr>
          <a:xfrm>
            <a:off x="838200" y="365125"/>
            <a:ext cx="10515600" cy="563563"/>
          </a:xfrm>
        </p:spPr>
        <p:txBody>
          <a:bodyPr>
            <a:normAutofit fontScale="90000"/>
          </a:bodyPr>
          <a:lstStyle/>
          <a:p>
            <a:r>
              <a:rPr lang="en-US" sz="2800" dirty="0">
                <a:latin typeface="Times New Roman" panose="02020603050405020304" pitchFamily="18" charset="0"/>
                <a:cs typeface="Times New Roman" panose="02020603050405020304" pitchFamily="18" charset="0"/>
              </a:rPr>
              <a:t>                        </a:t>
            </a:r>
            <a:r>
              <a:rPr lang="en-US" sz="3600" dirty="0">
                <a:effectLst/>
                <a:latin typeface="Cooper Black" pitchFamily="18" charset="0"/>
                <a:cs typeface="Times New Roman" panose="02020603050405020304" pitchFamily="18" charset="0"/>
              </a:rPr>
              <a:t>ENTITY RELATIONSHIP DIAGRAM</a:t>
            </a:r>
            <a:endParaRPr lang="en-US" sz="3600" b="1" dirty="0">
              <a:effectLst/>
              <a:latin typeface="Cooper Black" pitchFamily="18" charset="0"/>
              <a:cs typeface="Times New Roman" panose="02020603050405020304" pitchFamily="18" charset="0"/>
            </a:endParaRPr>
          </a:p>
        </p:txBody>
      </p:sp>
      <p:pic>
        <p:nvPicPr>
          <p:cNvPr id="4" name="Picture 3" descr="sequence.jpg"/>
          <p:cNvPicPr>
            <a:picLocks noChangeAspect="1"/>
          </p:cNvPicPr>
          <p:nvPr/>
        </p:nvPicPr>
        <p:blipFill>
          <a:blip r:embed="rId2" cstate="print"/>
          <a:stretch>
            <a:fillRect/>
          </a:stretch>
        </p:blipFill>
        <p:spPr>
          <a:xfrm>
            <a:off x="627529" y="1679575"/>
            <a:ext cx="8588189" cy="4127584"/>
          </a:xfrm>
          <a:prstGeom prst="rect">
            <a:avLst/>
          </a:prstGeom>
        </p:spPr>
      </p:pic>
    </p:spTree>
    <p:extLst>
      <p:ext uri="{BB962C8B-B14F-4D97-AF65-F5344CB8AC3E}">
        <p14:creationId xmlns:p14="http://schemas.microsoft.com/office/powerpoint/2010/main" val="39497318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3619</TotalTime>
  <Words>750</Words>
  <Application>Microsoft Office PowerPoint</Application>
  <PresentationFormat>Widescreen</PresentationFormat>
  <Paragraphs>107</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Century Schoolbook</vt:lpstr>
      <vt:lpstr>Cooper Black</vt:lpstr>
      <vt:lpstr>Garamond</vt:lpstr>
      <vt:lpstr>Times New Roman</vt:lpstr>
      <vt:lpstr>Trebuchet MS</vt:lpstr>
      <vt:lpstr>Wingdings</vt:lpstr>
      <vt:lpstr>Wingdings 3</vt:lpstr>
      <vt:lpstr>Facet</vt:lpstr>
      <vt:lpstr>E-MEDICARE</vt:lpstr>
      <vt:lpstr>                                   CONTENTS</vt:lpstr>
      <vt:lpstr>ABSTRACT </vt:lpstr>
      <vt:lpstr>       INTRODUCTION</vt:lpstr>
      <vt:lpstr>          PROPOSED SYSTEM</vt:lpstr>
      <vt:lpstr>   TECHNOLOGY USED</vt:lpstr>
      <vt:lpstr>    ENVIRONMENT</vt:lpstr>
      <vt:lpstr>               MODULES OF E-MEDICARE SYSTEM</vt:lpstr>
      <vt:lpstr>                        ENTITY RELATIONSHIP DIAGRAM</vt:lpstr>
      <vt:lpstr>   UML DIAGRAMS</vt:lpstr>
      <vt:lpstr>       CLASS DIAGRAM</vt:lpstr>
      <vt:lpstr>OUTPUT SCREENSHOTS</vt:lpstr>
      <vt:lpstr>                         CATEGORY PAGES</vt:lpstr>
      <vt:lpstr>                     ANALGESICS </vt:lpstr>
      <vt:lpstr>                             ANTIBIOTICS</vt:lpstr>
      <vt:lpstr>                                 SIGN-UP PAGE</vt:lpstr>
      <vt:lpstr>                                USER LOGIN PAGE</vt:lpstr>
      <vt:lpstr>              ADMIN LOGIN PAGE</vt:lpstr>
      <vt:lpstr>    AVAILABLE PRODUCTS</vt:lpstr>
      <vt:lpstr>       UPDATE MEDICINE DETAILS PAGE</vt:lpstr>
      <vt:lpstr>ALL PRODUCTS</vt:lpstr>
      <vt:lpstr>            CART LIST PAGE</vt:lpstr>
      <vt:lpstr>                                        Billing address</vt:lpstr>
      <vt:lpstr>                                      PAYMENT PAGE</vt:lpstr>
      <vt:lpstr>                                   Payment successfully</vt:lpstr>
      <vt:lpstr>                                        LOGOUT PAGE</vt:lpstr>
      <vt:lpstr>                                   ADVANTAGES</vt:lpstr>
      <vt:lpstr>                                     CONCLUSION</vt:lpstr>
      <vt:lpstr>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rangineni</dc:creator>
  <cp:lastModifiedBy>karthikeyan</cp:lastModifiedBy>
  <cp:revision>435</cp:revision>
  <dcterms:created xsi:type="dcterms:W3CDTF">2022-02-23T09:14:59Z</dcterms:created>
  <dcterms:modified xsi:type="dcterms:W3CDTF">2023-06-13T02:13:22Z</dcterms:modified>
</cp:coreProperties>
</file>