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Alice" panose="020B0604020202020204" charset="0"/>
      <p:regular r:id="rId11"/>
    </p:embeddedFont>
    <p:embeddedFont>
      <p:font typeface="Lora" pitchFamily="2" charset="0"/>
      <p:regular r:id="rId12"/>
      <p:bold r:id="rId13"/>
    </p:embeddedFont>
    <p:embeddedFont>
      <p:font typeface="Lora Bold" pitchFamily="2" charset="0"/>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344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33914" y="847963"/>
            <a:ext cx="12962573" cy="2055257"/>
          </a:xfrm>
          <a:prstGeom prst="rect">
            <a:avLst/>
          </a:prstGeom>
          <a:noFill/>
          <a:ln/>
        </p:spPr>
        <p:txBody>
          <a:bodyPr wrap="square" lIns="0" tIns="0" rIns="0" bIns="0" rtlCol="0" anchor="t"/>
          <a:lstStyle/>
          <a:p>
            <a:pPr marL="0" indent="0">
              <a:lnSpc>
                <a:spcPts val="8050"/>
              </a:lnSpc>
              <a:buNone/>
            </a:pPr>
            <a:r>
              <a:rPr lang="en-US" sz="6450" dirty="0">
                <a:solidFill>
                  <a:srgbClr val="233E32"/>
                </a:solidFill>
                <a:latin typeface="Alice" pitchFamily="34" charset="0"/>
                <a:ea typeface="Alice" pitchFamily="34" charset="-122"/>
                <a:cs typeface="Alice" pitchFamily="34" charset="-120"/>
              </a:rPr>
              <a:t>AI Revolution in Autonomous </a:t>
            </a:r>
            <a:r>
              <a:rPr lang="en-US" sz="6450" dirty="0" err="1">
                <a:solidFill>
                  <a:srgbClr val="233E32"/>
                </a:solidFill>
                <a:latin typeface="Alice" pitchFamily="34" charset="0"/>
                <a:ea typeface="Alice" pitchFamily="34" charset="-122"/>
                <a:cs typeface="Alice" pitchFamily="34" charset="-120"/>
              </a:rPr>
              <a:t>Vehciles</a:t>
            </a:r>
            <a:endParaRPr lang="en-US" sz="6450" dirty="0"/>
          </a:p>
        </p:txBody>
      </p:sp>
      <p:sp>
        <p:nvSpPr>
          <p:cNvPr id="3" name="Text 1"/>
          <p:cNvSpPr/>
          <p:nvPr/>
        </p:nvSpPr>
        <p:spPr>
          <a:xfrm>
            <a:off x="833914" y="3379708"/>
            <a:ext cx="12962573" cy="1524476"/>
          </a:xfrm>
          <a:prstGeom prst="rect">
            <a:avLst/>
          </a:prstGeom>
          <a:noFill/>
          <a:ln/>
        </p:spPr>
        <p:txBody>
          <a:bodyPr wrap="square" lIns="0" tIns="0" rIns="0" bIns="0" rtlCol="0" anchor="t"/>
          <a:lstStyle/>
          <a:p>
            <a:pPr marL="0" indent="0">
              <a:lnSpc>
                <a:spcPts val="3000"/>
              </a:lnSpc>
              <a:buNone/>
            </a:pPr>
            <a:r>
              <a:rPr lang="en-US" sz="1850" dirty="0">
                <a:solidFill>
                  <a:srgbClr val="2C2821"/>
                </a:solidFill>
                <a:latin typeface="Lora" pitchFamily="34" charset="0"/>
                <a:ea typeface="Lora" pitchFamily="34" charset="-122"/>
                <a:cs typeface="Lora" pitchFamily="34" charset="-120"/>
              </a:rPr>
              <a:t>Autonomous vehicles (AVs) represent a pinnacle of artificial intelligence integration in transportation. These self-driving marvels leverage complex AI systems to perceive, interpret, and navigate their environment without human intervention. As we stand on the cusp of a transportation revolution, AVs promise to reshape our cities, redefine mobility, and fundamentally alter our relationship with vehicles.</a:t>
            </a:r>
            <a:endParaRPr lang="en-US" sz="1850" dirty="0"/>
          </a:p>
        </p:txBody>
      </p:sp>
      <p:sp>
        <p:nvSpPr>
          <p:cNvPr id="4" name="Text 2"/>
          <p:cNvSpPr/>
          <p:nvPr/>
        </p:nvSpPr>
        <p:spPr>
          <a:xfrm>
            <a:off x="833914" y="5172194"/>
            <a:ext cx="12962573" cy="1524476"/>
          </a:xfrm>
          <a:prstGeom prst="rect">
            <a:avLst/>
          </a:prstGeom>
          <a:noFill/>
          <a:ln/>
        </p:spPr>
        <p:txBody>
          <a:bodyPr wrap="square" lIns="0" tIns="0" rIns="0" bIns="0" rtlCol="0" anchor="t"/>
          <a:lstStyle/>
          <a:p>
            <a:pPr marL="0" indent="0">
              <a:lnSpc>
                <a:spcPts val="3000"/>
              </a:lnSpc>
              <a:buNone/>
            </a:pPr>
            <a:r>
              <a:rPr lang="en-US" sz="1850" dirty="0">
                <a:solidFill>
                  <a:srgbClr val="2C2821"/>
                </a:solidFill>
                <a:latin typeface="Lora" pitchFamily="34" charset="0"/>
                <a:ea typeface="Lora" pitchFamily="34" charset="-122"/>
                <a:cs typeface="Lora" pitchFamily="34" charset="-120"/>
              </a:rPr>
              <a:t>The current state of AV technology is rapidly evolving, with various levels of autonomy already deployed on public roads. From driver assistance features to fully autonomous prototypes, AI is the cornerstone enabling these advancements. This transformative technology not only aims to enhance road safety but also promises to optimize traffic flow, reduce emissions, and provide mobility solutions for those unable to drive conventional vehicles.</a:t>
            </a:r>
            <a:endParaRPr lang="en-US" sz="1850" dirty="0"/>
          </a:p>
        </p:txBody>
      </p:sp>
      <p:sp>
        <p:nvSpPr>
          <p:cNvPr id="5" name="Shape 3"/>
          <p:cNvSpPr/>
          <p:nvPr/>
        </p:nvSpPr>
        <p:spPr>
          <a:xfrm>
            <a:off x="833914" y="6982539"/>
            <a:ext cx="381238" cy="381238"/>
          </a:xfrm>
          <a:prstGeom prst="roundRect">
            <a:avLst>
              <a:gd name="adj" fmla="val 23982619"/>
            </a:avLst>
          </a:prstGeom>
          <a:noFill/>
          <a:ln w="7620">
            <a:solidFill>
              <a:srgbClr val="FFFFFF"/>
            </a:solidFill>
            <a:prstDash val="solid"/>
          </a:ln>
        </p:spPr>
      </p:sp>
      <p:pic>
        <p:nvPicPr>
          <p:cNvPr id="6" name="Image 0" descr="preencoded.png"/>
          <p:cNvPicPr>
            <a:picLocks noChangeAspect="1"/>
          </p:cNvPicPr>
          <p:nvPr/>
        </p:nvPicPr>
        <p:blipFill>
          <a:blip r:embed="rId3"/>
          <a:stretch>
            <a:fillRect/>
          </a:stretch>
        </p:blipFill>
        <p:spPr>
          <a:xfrm>
            <a:off x="841534" y="6990159"/>
            <a:ext cx="365998" cy="365998"/>
          </a:xfrm>
          <a:prstGeom prst="rect">
            <a:avLst/>
          </a:prstGeom>
        </p:spPr>
      </p:pic>
      <p:sp>
        <p:nvSpPr>
          <p:cNvPr id="7" name="Text 4"/>
          <p:cNvSpPr/>
          <p:nvPr/>
        </p:nvSpPr>
        <p:spPr>
          <a:xfrm>
            <a:off x="1334213" y="6964680"/>
            <a:ext cx="5118541" cy="416957"/>
          </a:xfrm>
          <a:prstGeom prst="rect">
            <a:avLst/>
          </a:prstGeom>
          <a:noFill/>
          <a:ln/>
        </p:spPr>
        <p:txBody>
          <a:bodyPr wrap="none" lIns="0" tIns="0" rIns="0" bIns="0" rtlCol="0" anchor="t"/>
          <a:lstStyle/>
          <a:p>
            <a:pPr marL="0" indent="0" algn="l">
              <a:lnSpc>
                <a:spcPts val="3250"/>
              </a:lnSpc>
              <a:buNone/>
            </a:pPr>
            <a:r>
              <a:rPr lang="en-US" sz="2300" b="1" dirty="0">
                <a:solidFill>
                  <a:srgbClr val="2C2821"/>
                </a:solidFill>
                <a:latin typeface="Lora Bold" pitchFamily="34" charset="0"/>
                <a:ea typeface="Lora Bold" pitchFamily="34" charset="-122"/>
                <a:cs typeface="Lora Bold" pitchFamily="34" charset="-120"/>
              </a:rPr>
              <a:t>by Karthikeya Veruturi (22071A67C7)</a:t>
            </a:r>
            <a:endParaRPr lang="en-US" sz="2300" dirty="0"/>
          </a:p>
        </p:txBody>
      </p:sp>
      <p:sp>
        <p:nvSpPr>
          <p:cNvPr id="11" name="Rectangle 10">
            <a:extLst>
              <a:ext uri="{FF2B5EF4-FFF2-40B4-BE49-F238E27FC236}">
                <a16:creationId xmlns:a16="http://schemas.microsoft.com/office/drawing/2014/main" id="{0C684EAE-DAF5-69F7-8536-6CA0D1FC00B2}"/>
              </a:ext>
            </a:extLst>
          </p:cNvPr>
          <p:cNvSpPr/>
          <p:nvPr/>
        </p:nvSpPr>
        <p:spPr>
          <a:xfrm>
            <a:off x="12770427" y="7751618"/>
            <a:ext cx="1756064" cy="405246"/>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829628"/>
            <a:ext cx="12902327" cy="1543050"/>
          </a:xfrm>
          <a:prstGeom prst="rect">
            <a:avLst/>
          </a:prstGeom>
          <a:noFill/>
          <a:ln/>
        </p:spPr>
        <p:txBody>
          <a:bodyPr wrap="square" lIns="0" tIns="0" rIns="0" bIns="0" rtlCol="0" anchor="t"/>
          <a:lstStyle/>
          <a:p>
            <a:pPr marL="0" indent="0">
              <a:lnSpc>
                <a:spcPts val="6050"/>
              </a:lnSpc>
              <a:buNone/>
            </a:pPr>
            <a:r>
              <a:rPr lang="en-US" sz="4850" dirty="0">
                <a:solidFill>
                  <a:srgbClr val="233E32"/>
                </a:solidFill>
                <a:latin typeface="Alice" pitchFamily="34" charset="0"/>
                <a:ea typeface="Alice" pitchFamily="34" charset="-122"/>
                <a:cs typeface="Alice" pitchFamily="34" charset="-120"/>
              </a:rPr>
              <a:t>How AI powers AV’s</a:t>
            </a:r>
            <a:endParaRPr lang="en-US" sz="4850" dirty="0"/>
          </a:p>
        </p:txBody>
      </p:sp>
      <p:sp>
        <p:nvSpPr>
          <p:cNvPr id="3" name="Text 1"/>
          <p:cNvSpPr/>
          <p:nvPr/>
        </p:nvSpPr>
        <p:spPr>
          <a:xfrm>
            <a:off x="864037" y="2989778"/>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33E32"/>
                </a:solidFill>
                <a:latin typeface="Alice" pitchFamily="34" charset="0"/>
                <a:ea typeface="Alice" pitchFamily="34" charset="-122"/>
                <a:cs typeface="Alice" pitchFamily="34" charset="-120"/>
              </a:rPr>
              <a:t>Computer Vision</a:t>
            </a:r>
            <a:endParaRPr lang="en-US" sz="2400" dirty="0"/>
          </a:p>
        </p:txBody>
      </p:sp>
      <p:sp>
        <p:nvSpPr>
          <p:cNvPr id="4" name="Text 2"/>
          <p:cNvSpPr/>
          <p:nvPr/>
        </p:nvSpPr>
        <p:spPr>
          <a:xfrm>
            <a:off x="864037" y="3622358"/>
            <a:ext cx="3898821" cy="3555444"/>
          </a:xfrm>
          <a:prstGeom prst="rect">
            <a:avLst/>
          </a:prstGeom>
          <a:noFill/>
          <a:ln/>
        </p:spPr>
        <p:txBody>
          <a:bodyPr wrap="square" lIns="0" tIns="0" rIns="0" bIns="0" rtlCol="0" anchor="t"/>
          <a:lstStyle/>
          <a:p>
            <a:pPr marL="0" indent="0">
              <a:lnSpc>
                <a:spcPts val="3100"/>
              </a:lnSpc>
              <a:buNone/>
            </a:pPr>
            <a:r>
              <a:rPr lang="en-US" sz="1900" dirty="0">
                <a:solidFill>
                  <a:srgbClr val="2C2821"/>
                </a:solidFill>
                <a:latin typeface="Lora" pitchFamily="34" charset="0"/>
                <a:ea typeface="Lora" pitchFamily="34" charset="-122"/>
                <a:cs typeface="Lora" pitchFamily="34" charset="-120"/>
              </a:rPr>
              <a:t>Advanced algorithms process visual data from cameras, enabling AVs to identify objects, read traffic signals, and detect pedestrians with high accuracy. This technology mimics human visual perception but with greater precision and constant vigilance.</a:t>
            </a:r>
            <a:endParaRPr lang="en-US" sz="1900" dirty="0"/>
          </a:p>
        </p:txBody>
      </p:sp>
      <p:sp>
        <p:nvSpPr>
          <p:cNvPr id="5" name="Text 3"/>
          <p:cNvSpPr/>
          <p:nvPr/>
        </p:nvSpPr>
        <p:spPr>
          <a:xfrm>
            <a:off x="5372695" y="2989778"/>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33E32"/>
                </a:solidFill>
                <a:latin typeface="Alice" pitchFamily="34" charset="0"/>
                <a:ea typeface="Alice" pitchFamily="34" charset="-122"/>
                <a:cs typeface="Alice" pitchFamily="34" charset="-120"/>
              </a:rPr>
              <a:t>Sensor Fusion</a:t>
            </a:r>
            <a:endParaRPr lang="en-US" sz="2400" dirty="0"/>
          </a:p>
        </p:txBody>
      </p:sp>
      <p:sp>
        <p:nvSpPr>
          <p:cNvPr id="6" name="Text 4"/>
          <p:cNvSpPr/>
          <p:nvPr/>
        </p:nvSpPr>
        <p:spPr>
          <a:xfrm>
            <a:off x="5372695" y="3622358"/>
            <a:ext cx="3898821" cy="3160395"/>
          </a:xfrm>
          <a:prstGeom prst="rect">
            <a:avLst/>
          </a:prstGeom>
          <a:noFill/>
          <a:ln/>
        </p:spPr>
        <p:txBody>
          <a:bodyPr wrap="square" lIns="0" tIns="0" rIns="0" bIns="0" rtlCol="0" anchor="t"/>
          <a:lstStyle/>
          <a:p>
            <a:pPr marL="0" indent="0">
              <a:lnSpc>
                <a:spcPts val="3100"/>
              </a:lnSpc>
              <a:buNone/>
            </a:pPr>
            <a:r>
              <a:rPr lang="en-US" sz="1900" dirty="0">
                <a:solidFill>
                  <a:srgbClr val="2C2821"/>
                </a:solidFill>
                <a:latin typeface="Lora" pitchFamily="34" charset="0"/>
                <a:ea typeface="Lora" pitchFamily="34" charset="-122"/>
                <a:cs typeface="Lora" pitchFamily="34" charset="-120"/>
              </a:rPr>
              <a:t>By integrating data from multiple sensors including LIDAR, radar, and GPS, AVs create a comprehensive 3D map of their surroundings. This fusion allows for robust environmental understanding even in challenging conditions.</a:t>
            </a:r>
            <a:endParaRPr lang="en-US" sz="1900" dirty="0"/>
          </a:p>
        </p:txBody>
      </p:sp>
      <p:sp>
        <p:nvSpPr>
          <p:cNvPr id="7" name="Text 5"/>
          <p:cNvSpPr/>
          <p:nvPr/>
        </p:nvSpPr>
        <p:spPr>
          <a:xfrm>
            <a:off x="9881354" y="2989778"/>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33E32"/>
                </a:solidFill>
                <a:latin typeface="Alice" pitchFamily="34" charset="0"/>
                <a:ea typeface="Alice" pitchFamily="34" charset="-122"/>
                <a:cs typeface="Alice" pitchFamily="34" charset="-120"/>
              </a:rPr>
              <a:t>Deep Learning</a:t>
            </a:r>
            <a:endParaRPr lang="en-US" sz="2400" dirty="0"/>
          </a:p>
        </p:txBody>
      </p:sp>
      <p:sp>
        <p:nvSpPr>
          <p:cNvPr id="8" name="Text 6"/>
          <p:cNvSpPr/>
          <p:nvPr/>
        </p:nvSpPr>
        <p:spPr>
          <a:xfrm>
            <a:off x="9881354" y="3622358"/>
            <a:ext cx="3898821" cy="3160395"/>
          </a:xfrm>
          <a:prstGeom prst="rect">
            <a:avLst/>
          </a:prstGeom>
          <a:noFill/>
          <a:ln/>
        </p:spPr>
        <p:txBody>
          <a:bodyPr wrap="square" lIns="0" tIns="0" rIns="0" bIns="0" rtlCol="0" anchor="t"/>
          <a:lstStyle/>
          <a:p>
            <a:pPr marL="0" indent="0">
              <a:lnSpc>
                <a:spcPts val="3100"/>
              </a:lnSpc>
              <a:buNone/>
            </a:pPr>
            <a:r>
              <a:rPr lang="en-US" sz="1900" dirty="0">
                <a:solidFill>
                  <a:srgbClr val="2C2821"/>
                </a:solidFill>
                <a:latin typeface="Lora" pitchFamily="34" charset="0"/>
                <a:ea typeface="Lora" pitchFamily="34" charset="-122"/>
                <a:cs typeface="Lora" pitchFamily="34" charset="-120"/>
              </a:rPr>
              <a:t>Neural networks trained on vast datasets learn to recognize patterns and make decisions, continually improving their performance through experience and updates. This forms the backbone of AV decision-making systems.</a:t>
            </a:r>
            <a:endParaRPr lang="en-US" sz="1900" dirty="0"/>
          </a:p>
        </p:txBody>
      </p:sp>
      <p:sp>
        <p:nvSpPr>
          <p:cNvPr id="9" name="Rectangle 8">
            <a:extLst>
              <a:ext uri="{FF2B5EF4-FFF2-40B4-BE49-F238E27FC236}">
                <a16:creationId xmlns:a16="http://schemas.microsoft.com/office/drawing/2014/main" id="{66AD411D-7D8C-6650-9007-789610B11594}"/>
              </a:ext>
            </a:extLst>
          </p:cNvPr>
          <p:cNvSpPr/>
          <p:nvPr/>
        </p:nvSpPr>
        <p:spPr>
          <a:xfrm>
            <a:off x="12770427" y="7751618"/>
            <a:ext cx="1756064" cy="405246"/>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68655" y="525780"/>
            <a:ext cx="8903613" cy="597098"/>
          </a:xfrm>
          <a:prstGeom prst="rect">
            <a:avLst/>
          </a:prstGeom>
          <a:noFill/>
          <a:ln/>
        </p:spPr>
        <p:txBody>
          <a:bodyPr wrap="none" lIns="0" tIns="0" rIns="0" bIns="0" rtlCol="0" anchor="t"/>
          <a:lstStyle/>
          <a:p>
            <a:pPr marL="0" indent="0">
              <a:lnSpc>
                <a:spcPts val="4700"/>
              </a:lnSpc>
              <a:buNone/>
            </a:pPr>
            <a:r>
              <a:rPr lang="en-US" sz="3750" dirty="0">
                <a:solidFill>
                  <a:srgbClr val="233E32"/>
                </a:solidFill>
                <a:latin typeface="Alice" pitchFamily="34" charset="0"/>
                <a:ea typeface="Alice" pitchFamily="34" charset="-122"/>
                <a:cs typeface="Alice" pitchFamily="34" charset="-120"/>
              </a:rPr>
              <a:t>Levels of Autonomous Vehicle Technology</a:t>
            </a:r>
            <a:endParaRPr lang="en-US" sz="3750" dirty="0"/>
          </a:p>
        </p:txBody>
      </p:sp>
      <p:sp>
        <p:nvSpPr>
          <p:cNvPr id="3" name="Shape 1"/>
          <p:cNvSpPr/>
          <p:nvPr/>
        </p:nvSpPr>
        <p:spPr>
          <a:xfrm>
            <a:off x="943808" y="1504950"/>
            <a:ext cx="22860" cy="6198870"/>
          </a:xfrm>
          <a:prstGeom prst="roundRect">
            <a:avLst>
              <a:gd name="adj" fmla="val 125365"/>
            </a:avLst>
          </a:prstGeom>
          <a:solidFill>
            <a:srgbClr val="D6D3CC"/>
          </a:solidFill>
          <a:ln/>
        </p:spPr>
      </p:sp>
      <p:sp>
        <p:nvSpPr>
          <p:cNvPr id="4" name="Shape 2"/>
          <p:cNvSpPr/>
          <p:nvPr/>
        </p:nvSpPr>
        <p:spPr>
          <a:xfrm>
            <a:off x="1147286" y="1923336"/>
            <a:ext cx="668655" cy="22860"/>
          </a:xfrm>
          <a:prstGeom prst="roundRect">
            <a:avLst>
              <a:gd name="adj" fmla="val 125365"/>
            </a:avLst>
          </a:prstGeom>
          <a:solidFill>
            <a:srgbClr val="D6D3CC"/>
          </a:solidFill>
          <a:ln/>
        </p:spPr>
      </p:sp>
      <p:sp>
        <p:nvSpPr>
          <p:cNvPr id="5" name="Shape 3"/>
          <p:cNvSpPr/>
          <p:nvPr/>
        </p:nvSpPr>
        <p:spPr>
          <a:xfrm>
            <a:off x="740331" y="1719858"/>
            <a:ext cx="429816" cy="429816"/>
          </a:xfrm>
          <a:prstGeom prst="roundRect">
            <a:avLst>
              <a:gd name="adj" fmla="val 6668"/>
            </a:avLst>
          </a:prstGeom>
          <a:solidFill>
            <a:srgbClr val="F0EDE6"/>
          </a:solidFill>
          <a:ln/>
        </p:spPr>
      </p:sp>
      <p:sp>
        <p:nvSpPr>
          <p:cNvPr id="6" name="Text 4"/>
          <p:cNvSpPr/>
          <p:nvPr/>
        </p:nvSpPr>
        <p:spPr>
          <a:xfrm>
            <a:off x="893921" y="1791414"/>
            <a:ext cx="122634" cy="286583"/>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1</a:t>
            </a:r>
            <a:endParaRPr lang="en-US" sz="2250" dirty="0"/>
          </a:p>
        </p:txBody>
      </p:sp>
      <p:sp>
        <p:nvSpPr>
          <p:cNvPr id="7" name="Text 5"/>
          <p:cNvSpPr/>
          <p:nvPr/>
        </p:nvSpPr>
        <p:spPr>
          <a:xfrm>
            <a:off x="2005965" y="1695926"/>
            <a:ext cx="5295067" cy="298490"/>
          </a:xfrm>
          <a:prstGeom prst="rect">
            <a:avLst/>
          </a:prstGeom>
          <a:noFill/>
          <a:ln/>
        </p:spPr>
        <p:txBody>
          <a:bodyPr wrap="none" lIns="0" tIns="0" rIns="0" bIns="0" rtlCol="0" anchor="t"/>
          <a:lstStyle/>
          <a:p>
            <a:pPr marL="0" indent="0" algn="l">
              <a:lnSpc>
                <a:spcPts val="2350"/>
              </a:lnSpc>
              <a:buNone/>
            </a:pPr>
            <a:r>
              <a:rPr lang="en-US" sz="1850" dirty="0">
                <a:solidFill>
                  <a:srgbClr val="2C2821"/>
                </a:solidFill>
                <a:latin typeface="Alice" pitchFamily="34" charset="0"/>
                <a:ea typeface="Alice" pitchFamily="34" charset="-122"/>
                <a:cs typeface="Alice" pitchFamily="34" charset="-120"/>
              </a:rPr>
              <a:t>Level 0-2: Driver Assistance to Partial Automation</a:t>
            </a:r>
            <a:endParaRPr lang="en-US" sz="1850" dirty="0"/>
          </a:p>
        </p:txBody>
      </p:sp>
      <p:sp>
        <p:nvSpPr>
          <p:cNvPr id="8" name="Text 6"/>
          <p:cNvSpPr/>
          <p:nvPr/>
        </p:nvSpPr>
        <p:spPr>
          <a:xfrm>
            <a:off x="2005965" y="2108954"/>
            <a:ext cx="11955780" cy="611505"/>
          </a:xfrm>
          <a:prstGeom prst="rect">
            <a:avLst/>
          </a:prstGeom>
          <a:noFill/>
          <a:ln/>
        </p:spPr>
        <p:txBody>
          <a:bodyPr wrap="square" lIns="0" tIns="0" rIns="0" bIns="0" rtlCol="0" anchor="t"/>
          <a:lstStyle/>
          <a:p>
            <a:pPr marL="0" indent="0" algn="l">
              <a:lnSpc>
                <a:spcPts val="2400"/>
              </a:lnSpc>
              <a:buNone/>
            </a:pPr>
            <a:r>
              <a:rPr lang="en-US" sz="1500" dirty="0">
                <a:solidFill>
                  <a:srgbClr val="2C2821"/>
                </a:solidFill>
                <a:latin typeface="Lora" pitchFamily="34" charset="0"/>
                <a:ea typeface="Lora" pitchFamily="34" charset="-122"/>
                <a:cs typeface="Lora" pitchFamily="34" charset="-120"/>
              </a:rPr>
              <a:t>These levels range from no automation to vehicles that can control steering or acceleration under specific circumstances, but still require constant driver supervision.</a:t>
            </a:r>
            <a:endParaRPr lang="en-US" sz="1500" dirty="0"/>
          </a:p>
        </p:txBody>
      </p:sp>
      <p:sp>
        <p:nvSpPr>
          <p:cNvPr id="9" name="Shape 7"/>
          <p:cNvSpPr/>
          <p:nvPr/>
        </p:nvSpPr>
        <p:spPr>
          <a:xfrm>
            <a:off x="1147286" y="3520797"/>
            <a:ext cx="668655" cy="22860"/>
          </a:xfrm>
          <a:prstGeom prst="roundRect">
            <a:avLst>
              <a:gd name="adj" fmla="val 125365"/>
            </a:avLst>
          </a:prstGeom>
          <a:solidFill>
            <a:srgbClr val="D6D3CC"/>
          </a:solidFill>
          <a:ln/>
        </p:spPr>
      </p:sp>
      <p:sp>
        <p:nvSpPr>
          <p:cNvPr id="10" name="Shape 8"/>
          <p:cNvSpPr/>
          <p:nvPr/>
        </p:nvSpPr>
        <p:spPr>
          <a:xfrm>
            <a:off x="740331" y="3317319"/>
            <a:ext cx="429816" cy="429816"/>
          </a:xfrm>
          <a:prstGeom prst="roundRect">
            <a:avLst>
              <a:gd name="adj" fmla="val 6668"/>
            </a:avLst>
          </a:prstGeom>
          <a:solidFill>
            <a:srgbClr val="F0EDE6"/>
          </a:solidFill>
          <a:ln/>
        </p:spPr>
      </p:sp>
      <p:sp>
        <p:nvSpPr>
          <p:cNvPr id="11" name="Text 9"/>
          <p:cNvSpPr/>
          <p:nvPr/>
        </p:nvSpPr>
        <p:spPr>
          <a:xfrm>
            <a:off x="884873" y="3388876"/>
            <a:ext cx="140732" cy="286583"/>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2</a:t>
            </a:r>
            <a:endParaRPr lang="en-US" sz="2250" dirty="0"/>
          </a:p>
        </p:txBody>
      </p:sp>
      <p:sp>
        <p:nvSpPr>
          <p:cNvPr id="12" name="Text 10"/>
          <p:cNvSpPr/>
          <p:nvPr/>
        </p:nvSpPr>
        <p:spPr>
          <a:xfrm>
            <a:off x="2005965" y="3293388"/>
            <a:ext cx="3420904" cy="298490"/>
          </a:xfrm>
          <a:prstGeom prst="rect">
            <a:avLst/>
          </a:prstGeom>
          <a:noFill/>
          <a:ln/>
        </p:spPr>
        <p:txBody>
          <a:bodyPr wrap="none" lIns="0" tIns="0" rIns="0" bIns="0" rtlCol="0" anchor="t"/>
          <a:lstStyle/>
          <a:p>
            <a:pPr marL="0" indent="0" algn="l">
              <a:lnSpc>
                <a:spcPts val="2350"/>
              </a:lnSpc>
              <a:buNone/>
            </a:pPr>
            <a:r>
              <a:rPr lang="en-US" sz="1850" dirty="0">
                <a:solidFill>
                  <a:srgbClr val="2C2821"/>
                </a:solidFill>
                <a:latin typeface="Alice" pitchFamily="34" charset="0"/>
                <a:ea typeface="Alice" pitchFamily="34" charset="-122"/>
                <a:cs typeface="Alice" pitchFamily="34" charset="-120"/>
              </a:rPr>
              <a:t>Level 3: Conditional Automation</a:t>
            </a:r>
            <a:endParaRPr lang="en-US" sz="1850" dirty="0"/>
          </a:p>
        </p:txBody>
      </p:sp>
      <p:sp>
        <p:nvSpPr>
          <p:cNvPr id="13" name="Text 11"/>
          <p:cNvSpPr/>
          <p:nvPr/>
        </p:nvSpPr>
        <p:spPr>
          <a:xfrm>
            <a:off x="2005965" y="3706416"/>
            <a:ext cx="11955780" cy="611505"/>
          </a:xfrm>
          <a:prstGeom prst="rect">
            <a:avLst/>
          </a:prstGeom>
          <a:noFill/>
          <a:ln/>
        </p:spPr>
        <p:txBody>
          <a:bodyPr wrap="square" lIns="0" tIns="0" rIns="0" bIns="0" rtlCol="0" anchor="t"/>
          <a:lstStyle/>
          <a:p>
            <a:pPr marL="0" indent="0" algn="l">
              <a:lnSpc>
                <a:spcPts val="2400"/>
              </a:lnSpc>
              <a:buNone/>
            </a:pPr>
            <a:r>
              <a:rPr lang="en-US" sz="1500" dirty="0">
                <a:solidFill>
                  <a:srgbClr val="2C2821"/>
                </a:solidFill>
                <a:latin typeface="Lora" pitchFamily="34" charset="0"/>
                <a:ea typeface="Lora" pitchFamily="34" charset="-122"/>
                <a:cs typeface="Lora" pitchFamily="34" charset="-120"/>
              </a:rPr>
              <a:t>The vehicle can handle most driving tasks, but may require human intervention in certain situations. The driver must be ready to take control when alerted.</a:t>
            </a:r>
            <a:endParaRPr lang="en-US" sz="1500" dirty="0"/>
          </a:p>
        </p:txBody>
      </p:sp>
      <p:sp>
        <p:nvSpPr>
          <p:cNvPr id="14" name="Shape 12"/>
          <p:cNvSpPr/>
          <p:nvPr/>
        </p:nvSpPr>
        <p:spPr>
          <a:xfrm>
            <a:off x="1147286" y="5118259"/>
            <a:ext cx="668655" cy="22860"/>
          </a:xfrm>
          <a:prstGeom prst="roundRect">
            <a:avLst>
              <a:gd name="adj" fmla="val 125365"/>
            </a:avLst>
          </a:prstGeom>
          <a:solidFill>
            <a:srgbClr val="D6D3CC"/>
          </a:solidFill>
          <a:ln/>
        </p:spPr>
      </p:sp>
      <p:sp>
        <p:nvSpPr>
          <p:cNvPr id="15" name="Shape 13"/>
          <p:cNvSpPr/>
          <p:nvPr/>
        </p:nvSpPr>
        <p:spPr>
          <a:xfrm>
            <a:off x="740331" y="4914781"/>
            <a:ext cx="429816" cy="429816"/>
          </a:xfrm>
          <a:prstGeom prst="roundRect">
            <a:avLst>
              <a:gd name="adj" fmla="val 6668"/>
            </a:avLst>
          </a:prstGeom>
          <a:solidFill>
            <a:srgbClr val="F0EDE6"/>
          </a:solidFill>
          <a:ln/>
        </p:spPr>
      </p:sp>
      <p:sp>
        <p:nvSpPr>
          <p:cNvPr id="16" name="Text 14"/>
          <p:cNvSpPr/>
          <p:nvPr/>
        </p:nvSpPr>
        <p:spPr>
          <a:xfrm>
            <a:off x="885468" y="4986338"/>
            <a:ext cx="139541" cy="286583"/>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3</a:t>
            </a:r>
            <a:endParaRPr lang="en-US" sz="2250" dirty="0"/>
          </a:p>
        </p:txBody>
      </p:sp>
      <p:sp>
        <p:nvSpPr>
          <p:cNvPr id="17" name="Text 15"/>
          <p:cNvSpPr/>
          <p:nvPr/>
        </p:nvSpPr>
        <p:spPr>
          <a:xfrm>
            <a:off x="2005965" y="4890849"/>
            <a:ext cx="2693313" cy="298490"/>
          </a:xfrm>
          <a:prstGeom prst="rect">
            <a:avLst/>
          </a:prstGeom>
          <a:noFill/>
          <a:ln/>
        </p:spPr>
        <p:txBody>
          <a:bodyPr wrap="none" lIns="0" tIns="0" rIns="0" bIns="0" rtlCol="0" anchor="t"/>
          <a:lstStyle/>
          <a:p>
            <a:pPr marL="0" indent="0" algn="l">
              <a:lnSpc>
                <a:spcPts val="2350"/>
              </a:lnSpc>
              <a:buNone/>
            </a:pPr>
            <a:r>
              <a:rPr lang="en-US" sz="1850" dirty="0">
                <a:solidFill>
                  <a:srgbClr val="2C2821"/>
                </a:solidFill>
                <a:latin typeface="Alice" pitchFamily="34" charset="0"/>
                <a:ea typeface="Alice" pitchFamily="34" charset="-122"/>
                <a:cs typeface="Alice" pitchFamily="34" charset="-120"/>
              </a:rPr>
              <a:t>Level 4: High Automation</a:t>
            </a:r>
            <a:endParaRPr lang="en-US" sz="1850" dirty="0"/>
          </a:p>
        </p:txBody>
      </p:sp>
      <p:sp>
        <p:nvSpPr>
          <p:cNvPr id="18" name="Text 16"/>
          <p:cNvSpPr/>
          <p:nvPr/>
        </p:nvSpPr>
        <p:spPr>
          <a:xfrm>
            <a:off x="2005965" y="5303877"/>
            <a:ext cx="11955780" cy="611505"/>
          </a:xfrm>
          <a:prstGeom prst="rect">
            <a:avLst/>
          </a:prstGeom>
          <a:noFill/>
          <a:ln/>
        </p:spPr>
        <p:txBody>
          <a:bodyPr wrap="square" lIns="0" tIns="0" rIns="0" bIns="0" rtlCol="0" anchor="t"/>
          <a:lstStyle/>
          <a:p>
            <a:pPr marL="0" indent="0" algn="l">
              <a:lnSpc>
                <a:spcPts val="2400"/>
              </a:lnSpc>
              <a:buNone/>
            </a:pPr>
            <a:r>
              <a:rPr lang="en-US" sz="1500" dirty="0">
                <a:solidFill>
                  <a:srgbClr val="2C2821"/>
                </a:solidFill>
                <a:latin typeface="Lora" pitchFamily="34" charset="0"/>
                <a:ea typeface="Lora" pitchFamily="34" charset="-122"/>
                <a:cs typeface="Lora" pitchFamily="34" charset="-120"/>
              </a:rPr>
              <a:t>The vehicle is capable of handling all driving tasks within specific operational domains, such as highway driving or urban environments, without human intervention.</a:t>
            </a:r>
            <a:endParaRPr lang="en-US" sz="1500" dirty="0"/>
          </a:p>
        </p:txBody>
      </p:sp>
      <p:sp>
        <p:nvSpPr>
          <p:cNvPr id="19" name="Shape 17"/>
          <p:cNvSpPr/>
          <p:nvPr/>
        </p:nvSpPr>
        <p:spPr>
          <a:xfrm>
            <a:off x="1147286" y="6715720"/>
            <a:ext cx="668655" cy="22860"/>
          </a:xfrm>
          <a:prstGeom prst="roundRect">
            <a:avLst>
              <a:gd name="adj" fmla="val 125365"/>
            </a:avLst>
          </a:prstGeom>
          <a:solidFill>
            <a:srgbClr val="D6D3CC"/>
          </a:solidFill>
          <a:ln/>
        </p:spPr>
      </p:sp>
      <p:sp>
        <p:nvSpPr>
          <p:cNvPr id="20" name="Shape 18"/>
          <p:cNvSpPr/>
          <p:nvPr/>
        </p:nvSpPr>
        <p:spPr>
          <a:xfrm>
            <a:off x="740331" y="6512243"/>
            <a:ext cx="429816" cy="429816"/>
          </a:xfrm>
          <a:prstGeom prst="roundRect">
            <a:avLst>
              <a:gd name="adj" fmla="val 6668"/>
            </a:avLst>
          </a:prstGeom>
          <a:solidFill>
            <a:srgbClr val="F0EDE6"/>
          </a:solidFill>
          <a:ln/>
        </p:spPr>
      </p:sp>
      <p:sp>
        <p:nvSpPr>
          <p:cNvPr id="21" name="Text 19"/>
          <p:cNvSpPr/>
          <p:nvPr/>
        </p:nvSpPr>
        <p:spPr>
          <a:xfrm>
            <a:off x="884158" y="6583799"/>
            <a:ext cx="142161" cy="286583"/>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4</a:t>
            </a:r>
            <a:endParaRPr lang="en-US" sz="2250" dirty="0"/>
          </a:p>
        </p:txBody>
      </p:sp>
      <p:sp>
        <p:nvSpPr>
          <p:cNvPr id="22" name="Text 20"/>
          <p:cNvSpPr/>
          <p:nvPr/>
        </p:nvSpPr>
        <p:spPr>
          <a:xfrm>
            <a:off x="2005965" y="6488311"/>
            <a:ext cx="2572464" cy="298490"/>
          </a:xfrm>
          <a:prstGeom prst="rect">
            <a:avLst/>
          </a:prstGeom>
          <a:noFill/>
          <a:ln/>
        </p:spPr>
        <p:txBody>
          <a:bodyPr wrap="none" lIns="0" tIns="0" rIns="0" bIns="0" rtlCol="0" anchor="t"/>
          <a:lstStyle/>
          <a:p>
            <a:pPr marL="0" indent="0" algn="l">
              <a:lnSpc>
                <a:spcPts val="2350"/>
              </a:lnSpc>
              <a:buNone/>
            </a:pPr>
            <a:r>
              <a:rPr lang="en-US" sz="1850" dirty="0">
                <a:solidFill>
                  <a:srgbClr val="2C2821"/>
                </a:solidFill>
                <a:latin typeface="Alice" pitchFamily="34" charset="0"/>
                <a:ea typeface="Alice" pitchFamily="34" charset="-122"/>
                <a:cs typeface="Alice" pitchFamily="34" charset="-120"/>
              </a:rPr>
              <a:t>Level 5: Full Automation</a:t>
            </a:r>
            <a:endParaRPr lang="en-US" sz="1850" dirty="0"/>
          </a:p>
        </p:txBody>
      </p:sp>
      <p:sp>
        <p:nvSpPr>
          <p:cNvPr id="23" name="Text 21"/>
          <p:cNvSpPr/>
          <p:nvPr/>
        </p:nvSpPr>
        <p:spPr>
          <a:xfrm>
            <a:off x="2005965" y="6901339"/>
            <a:ext cx="11955780" cy="611505"/>
          </a:xfrm>
          <a:prstGeom prst="rect">
            <a:avLst/>
          </a:prstGeom>
          <a:noFill/>
          <a:ln/>
        </p:spPr>
        <p:txBody>
          <a:bodyPr wrap="square" lIns="0" tIns="0" rIns="0" bIns="0" rtlCol="0" anchor="t"/>
          <a:lstStyle/>
          <a:p>
            <a:pPr marL="0" indent="0" algn="l">
              <a:lnSpc>
                <a:spcPts val="2400"/>
              </a:lnSpc>
              <a:buNone/>
            </a:pPr>
            <a:r>
              <a:rPr lang="en-US" sz="1500" dirty="0">
                <a:solidFill>
                  <a:srgbClr val="2C2821"/>
                </a:solidFill>
                <a:latin typeface="Lora" pitchFamily="34" charset="0"/>
                <a:ea typeface="Lora" pitchFamily="34" charset="-122"/>
                <a:cs typeface="Lora" pitchFamily="34" charset="-120"/>
              </a:rPr>
              <a:t>The holy grail of autonomous driving, where the vehicle can operate under all conditions without any human input, essentially replacing the need for a human driver entirely.</a:t>
            </a:r>
            <a:endParaRPr lang="en-US" sz="1500" dirty="0"/>
          </a:p>
        </p:txBody>
      </p:sp>
      <p:sp>
        <p:nvSpPr>
          <p:cNvPr id="24" name="Rectangle 23">
            <a:extLst>
              <a:ext uri="{FF2B5EF4-FFF2-40B4-BE49-F238E27FC236}">
                <a16:creationId xmlns:a16="http://schemas.microsoft.com/office/drawing/2014/main" id="{B742C1C6-7DBF-1867-7272-EB28C68E36F8}"/>
              </a:ext>
            </a:extLst>
          </p:cNvPr>
          <p:cNvSpPr/>
          <p:nvPr/>
        </p:nvSpPr>
        <p:spPr>
          <a:xfrm>
            <a:off x="12770427" y="7751618"/>
            <a:ext cx="1756064" cy="405246"/>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65890" y="813435"/>
            <a:ext cx="7785021" cy="1213485"/>
          </a:xfrm>
          <a:prstGeom prst="rect">
            <a:avLst/>
          </a:prstGeom>
          <a:noFill/>
          <a:ln/>
        </p:spPr>
        <p:txBody>
          <a:bodyPr wrap="square" lIns="0" tIns="0" rIns="0" bIns="0" rtlCol="0" anchor="t"/>
          <a:lstStyle/>
          <a:p>
            <a:pPr marL="0" indent="0">
              <a:lnSpc>
                <a:spcPts val="4750"/>
              </a:lnSpc>
              <a:buNone/>
            </a:pPr>
            <a:r>
              <a:rPr lang="en-US" sz="3800" dirty="0">
                <a:solidFill>
                  <a:srgbClr val="233E32"/>
                </a:solidFill>
                <a:latin typeface="Alice" pitchFamily="34" charset="0"/>
                <a:ea typeface="Alice" pitchFamily="34" charset="-122"/>
                <a:cs typeface="Alice" pitchFamily="34" charset="-120"/>
              </a:rPr>
              <a:t>AI-Based Perception Systems in Autonomous Vehicles</a:t>
            </a:r>
            <a:endParaRPr lang="en-US" sz="3800" dirty="0"/>
          </a:p>
        </p:txBody>
      </p:sp>
      <p:sp>
        <p:nvSpPr>
          <p:cNvPr id="4" name="Shape 1"/>
          <p:cNvSpPr/>
          <p:nvPr/>
        </p:nvSpPr>
        <p:spPr>
          <a:xfrm>
            <a:off x="6165890" y="2536508"/>
            <a:ext cx="436840" cy="436840"/>
          </a:xfrm>
          <a:prstGeom prst="roundRect">
            <a:avLst>
              <a:gd name="adj" fmla="val 6667"/>
            </a:avLst>
          </a:prstGeom>
          <a:solidFill>
            <a:srgbClr val="F0EDE6"/>
          </a:solidFill>
          <a:ln/>
        </p:spPr>
      </p:sp>
      <p:sp>
        <p:nvSpPr>
          <p:cNvPr id="5" name="Text 2"/>
          <p:cNvSpPr/>
          <p:nvPr/>
        </p:nvSpPr>
        <p:spPr>
          <a:xfrm>
            <a:off x="6321981" y="2609255"/>
            <a:ext cx="124658" cy="291227"/>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1</a:t>
            </a:r>
            <a:endParaRPr lang="en-US" sz="2250" dirty="0"/>
          </a:p>
        </p:txBody>
      </p:sp>
      <p:sp>
        <p:nvSpPr>
          <p:cNvPr id="6" name="Text 3"/>
          <p:cNvSpPr/>
          <p:nvPr/>
        </p:nvSpPr>
        <p:spPr>
          <a:xfrm>
            <a:off x="6796802" y="2536508"/>
            <a:ext cx="3306604" cy="303252"/>
          </a:xfrm>
          <a:prstGeom prst="rect">
            <a:avLst/>
          </a:prstGeom>
          <a:noFill/>
          <a:ln/>
        </p:spPr>
        <p:txBody>
          <a:bodyPr wrap="none" lIns="0" tIns="0" rIns="0" bIns="0" rtlCol="0" anchor="t"/>
          <a:lstStyle/>
          <a:p>
            <a:pPr marL="0" indent="0">
              <a:lnSpc>
                <a:spcPts val="2350"/>
              </a:lnSpc>
              <a:buNone/>
            </a:pPr>
            <a:r>
              <a:rPr lang="en-US" sz="1900" dirty="0">
                <a:solidFill>
                  <a:srgbClr val="2C2821"/>
                </a:solidFill>
                <a:latin typeface="Alice" pitchFamily="34" charset="0"/>
                <a:ea typeface="Alice" pitchFamily="34" charset="-122"/>
                <a:cs typeface="Alice" pitchFamily="34" charset="-120"/>
              </a:rPr>
              <a:t>Object Detection and Tracking</a:t>
            </a:r>
            <a:endParaRPr lang="en-US" sz="1900" dirty="0"/>
          </a:p>
        </p:txBody>
      </p:sp>
      <p:sp>
        <p:nvSpPr>
          <p:cNvPr id="7" name="Text 4"/>
          <p:cNvSpPr/>
          <p:nvPr/>
        </p:nvSpPr>
        <p:spPr>
          <a:xfrm>
            <a:off x="6796802" y="2956203"/>
            <a:ext cx="7154108" cy="931902"/>
          </a:xfrm>
          <a:prstGeom prst="rect">
            <a:avLst/>
          </a:prstGeom>
          <a:noFill/>
          <a:ln/>
        </p:spPr>
        <p:txBody>
          <a:bodyPr wrap="square" lIns="0" tIns="0" rIns="0" bIns="0" rtlCol="0" anchor="t"/>
          <a:lstStyle/>
          <a:p>
            <a:pPr marL="0" indent="0">
              <a:lnSpc>
                <a:spcPts val="2400"/>
              </a:lnSpc>
              <a:buNone/>
            </a:pPr>
            <a:r>
              <a:rPr lang="en-US" sz="1500" dirty="0">
                <a:solidFill>
                  <a:srgbClr val="2C2821"/>
                </a:solidFill>
                <a:latin typeface="Lora" pitchFamily="34" charset="0"/>
                <a:ea typeface="Lora" pitchFamily="34" charset="-122"/>
                <a:cs typeface="Lora" pitchFamily="34" charset="-120"/>
              </a:rPr>
              <a:t>AI algorithms continuously scan the environment, identifying and classifying objects such as vehicles, pedestrians, and cyclists. These systems can predict the trajectory of moving objects, enabling proactive decision-making.</a:t>
            </a:r>
            <a:endParaRPr lang="en-US" sz="1500" dirty="0"/>
          </a:p>
        </p:txBody>
      </p:sp>
      <p:sp>
        <p:nvSpPr>
          <p:cNvPr id="8" name="Shape 5"/>
          <p:cNvSpPr/>
          <p:nvPr/>
        </p:nvSpPr>
        <p:spPr>
          <a:xfrm>
            <a:off x="6165890" y="4300538"/>
            <a:ext cx="436840" cy="436840"/>
          </a:xfrm>
          <a:prstGeom prst="roundRect">
            <a:avLst>
              <a:gd name="adj" fmla="val 6667"/>
            </a:avLst>
          </a:prstGeom>
          <a:solidFill>
            <a:srgbClr val="F0EDE6"/>
          </a:solidFill>
          <a:ln/>
        </p:spPr>
      </p:sp>
      <p:sp>
        <p:nvSpPr>
          <p:cNvPr id="9" name="Text 6"/>
          <p:cNvSpPr/>
          <p:nvPr/>
        </p:nvSpPr>
        <p:spPr>
          <a:xfrm>
            <a:off x="6312813" y="4373285"/>
            <a:ext cx="142994" cy="291227"/>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2</a:t>
            </a:r>
            <a:endParaRPr lang="en-US" sz="2250" dirty="0"/>
          </a:p>
        </p:txBody>
      </p:sp>
      <p:sp>
        <p:nvSpPr>
          <p:cNvPr id="10" name="Text 7"/>
          <p:cNvSpPr/>
          <p:nvPr/>
        </p:nvSpPr>
        <p:spPr>
          <a:xfrm>
            <a:off x="6796802" y="4300538"/>
            <a:ext cx="2426970" cy="303252"/>
          </a:xfrm>
          <a:prstGeom prst="rect">
            <a:avLst/>
          </a:prstGeom>
          <a:noFill/>
          <a:ln/>
        </p:spPr>
        <p:txBody>
          <a:bodyPr wrap="none" lIns="0" tIns="0" rIns="0" bIns="0" rtlCol="0" anchor="t"/>
          <a:lstStyle/>
          <a:p>
            <a:pPr marL="0" indent="0">
              <a:lnSpc>
                <a:spcPts val="2350"/>
              </a:lnSpc>
              <a:buNone/>
            </a:pPr>
            <a:r>
              <a:rPr lang="en-US" sz="1900" dirty="0">
                <a:solidFill>
                  <a:srgbClr val="2C2821"/>
                </a:solidFill>
                <a:latin typeface="Alice" pitchFamily="34" charset="0"/>
                <a:ea typeface="Alice" pitchFamily="34" charset="-122"/>
                <a:cs typeface="Alice" pitchFamily="34" charset="-120"/>
              </a:rPr>
              <a:t>Lane Detection</a:t>
            </a:r>
            <a:endParaRPr lang="en-US" sz="1900" dirty="0"/>
          </a:p>
        </p:txBody>
      </p:sp>
      <p:sp>
        <p:nvSpPr>
          <p:cNvPr id="11" name="Text 8"/>
          <p:cNvSpPr/>
          <p:nvPr/>
        </p:nvSpPr>
        <p:spPr>
          <a:xfrm>
            <a:off x="6796802" y="4720233"/>
            <a:ext cx="7154108" cy="931902"/>
          </a:xfrm>
          <a:prstGeom prst="rect">
            <a:avLst/>
          </a:prstGeom>
          <a:noFill/>
          <a:ln/>
        </p:spPr>
        <p:txBody>
          <a:bodyPr wrap="square" lIns="0" tIns="0" rIns="0" bIns="0" rtlCol="0" anchor="t"/>
          <a:lstStyle/>
          <a:p>
            <a:pPr marL="0" indent="0">
              <a:lnSpc>
                <a:spcPts val="2400"/>
              </a:lnSpc>
              <a:buNone/>
            </a:pPr>
            <a:r>
              <a:rPr lang="en-US" sz="1500" dirty="0">
                <a:solidFill>
                  <a:srgbClr val="2C2821"/>
                </a:solidFill>
                <a:latin typeface="Lora" pitchFamily="34" charset="0"/>
                <a:ea typeface="Lora" pitchFamily="34" charset="-122"/>
                <a:cs typeface="Lora" pitchFamily="34" charset="-120"/>
              </a:rPr>
              <a:t>Advanced computer vision techniques allow AVs to detect lane markings, even in challenging conditions like faded lines or adverse weather. This ensures the vehicle maintains proper road positioning.</a:t>
            </a:r>
            <a:endParaRPr lang="en-US" sz="1500" dirty="0"/>
          </a:p>
        </p:txBody>
      </p:sp>
      <p:sp>
        <p:nvSpPr>
          <p:cNvPr id="12" name="Shape 9"/>
          <p:cNvSpPr/>
          <p:nvPr/>
        </p:nvSpPr>
        <p:spPr>
          <a:xfrm>
            <a:off x="6165890" y="6064568"/>
            <a:ext cx="436840" cy="436840"/>
          </a:xfrm>
          <a:prstGeom prst="roundRect">
            <a:avLst>
              <a:gd name="adj" fmla="val 6667"/>
            </a:avLst>
          </a:prstGeom>
          <a:solidFill>
            <a:srgbClr val="F0EDE6"/>
          </a:solidFill>
          <a:ln/>
        </p:spPr>
      </p:sp>
      <p:sp>
        <p:nvSpPr>
          <p:cNvPr id="13" name="Text 10"/>
          <p:cNvSpPr/>
          <p:nvPr/>
        </p:nvSpPr>
        <p:spPr>
          <a:xfrm>
            <a:off x="6313289" y="6137315"/>
            <a:ext cx="141923" cy="291227"/>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3</a:t>
            </a:r>
            <a:endParaRPr lang="en-US" sz="2250" dirty="0"/>
          </a:p>
        </p:txBody>
      </p:sp>
      <p:sp>
        <p:nvSpPr>
          <p:cNvPr id="14" name="Text 11"/>
          <p:cNvSpPr/>
          <p:nvPr/>
        </p:nvSpPr>
        <p:spPr>
          <a:xfrm>
            <a:off x="6796802" y="6064568"/>
            <a:ext cx="3305889" cy="303252"/>
          </a:xfrm>
          <a:prstGeom prst="rect">
            <a:avLst/>
          </a:prstGeom>
          <a:noFill/>
          <a:ln/>
        </p:spPr>
        <p:txBody>
          <a:bodyPr wrap="none" lIns="0" tIns="0" rIns="0" bIns="0" rtlCol="0" anchor="t"/>
          <a:lstStyle/>
          <a:p>
            <a:pPr marL="0" indent="0">
              <a:lnSpc>
                <a:spcPts val="2350"/>
              </a:lnSpc>
              <a:buNone/>
            </a:pPr>
            <a:r>
              <a:rPr lang="en-US" sz="1900" dirty="0">
                <a:solidFill>
                  <a:srgbClr val="2C2821"/>
                </a:solidFill>
                <a:latin typeface="Alice" pitchFamily="34" charset="0"/>
                <a:ea typeface="Alice" pitchFamily="34" charset="-122"/>
                <a:cs typeface="Alice" pitchFamily="34" charset="-120"/>
              </a:rPr>
              <a:t>Environmental Understanding</a:t>
            </a:r>
            <a:endParaRPr lang="en-US" sz="1900" dirty="0"/>
          </a:p>
        </p:txBody>
      </p:sp>
      <p:sp>
        <p:nvSpPr>
          <p:cNvPr id="15" name="Text 12"/>
          <p:cNvSpPr/>
          <p:nvPr/>
        </p:nvSpPr>
        <p:spPr>
          <a:xfrm>
            <a:off x="6796802" y="6484263"/>
            <a:ext cx="7154108" cy="931902"/>
          </a:xfrm>
          <a:prstGeom prst="rect">
            <a:avLst/>
          </a:prstGeom>
          <a:noFill/>
          <a:ln/>
        </p:spPr>
        <p:txBody>
          <a:bodyPr wrap="square" lIns="0" tIns="0" rIns="0" bIns="0" rtlCol="0" anchor="t"/>
          <a:lstStyle/>
          <a:p>
            <a:pPr marL="0" indent="0">
              <a:lnSpc>
                <a:spcPts val="2400"/>
              </a:lnSpc>
              <a:buNone/>
            </a:pPr>
            <a:r>
              <a:rPr lang="en-US" sz="1500" dirty="0">
                <a:solidFill>
                  <a:srgbClr val="2C2821"/>
                </a:solidFill>
                <a:latin typeface="Lora" pitchFamily="34" charset="0"/>
                <a:ea typeface="Lora" pitchFamily="34" charset="-122"/>
                <a:cs typeface="Lora" pitchFamily="34" charset="-120"/>
              </a:rPr>
              <a:t>AI systems interpret complex road scenarios, recognizing traffic lights, road signs, and temporary obstacles. This comprehensive understanding allows AVs to navigate dynamic urban environments safely.</a:t>
            </a:r>
            <a:endParaRPr lang="en-US" sz="1500" dirty="0"/>
          </a:p>
        </p:txBody>
      </p:sp>
      <p:sp>
        <p:nvSpPr>
          <p:cNvPr id="16" name="Rectangle 15">
            <a:extLst>
              <a:ext uri="{FF2B5EF4-FFF2-40B4-BE49-F238E27FC236}">
                <a16:creationId xmlns:a16="http://schemas.microsoft.com/office/drawing/2014/main" id="{7D8D2722-9DD7-8016-8C30-53F3D38FA2DF}"/>
              </a:ext>
            </a:extLst>
          </p:cNvPr>
          <p:cNvSpPr/>
          <p:nvPr/>
        </p:nvSpPr>
        <p:spPr>
          <a:xfrm>
            <a:off x="12770427" y="7751618"/>
            <a:ext cx="1756064" cy="405246"/>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17100"/>
          </a:xfrm>
          <a:prstGeom prst="rect">
            <a:avLst/>
          </a:prstGeom>
        </p:spPr>
      </p:pic>
      <p:sp>
        <p:nvSpPr>
          <p:cNvPr id="3" name="Text 0"/>
          <p:cNvSpPr/>
          <p:nvPr/>
        </p:nvSpPr>
        <p:spPr>
          <a:xfrm>
            <a:off x="704731" y="3070860"/>
            <a:ext cx="9178766" cy="629245"/>
          </a:xfrm>
          <a:prstGeom prst="rect">
            <a:avLst/>
          </a:prstGeom>
          <a:noFill/>
          <a:ln/>
        </p:spPr>
        <p:txBody>
          <a:bodyPr wrap="none" lIns="0" tIns="0" rIns="0" bIns="0" rtlCol="0" anchor="t"/>
          <a:lstStyle/>
          <a:p>
            <a:pPr marL="0" indent="0">
              <a:lnSpc>
                <a:spcPts val="4950"/>
              </a:lnSpc>
              <a:buNone/>
            </a:pPr>
            <a:r>
              <a:rPr lang="en-US" sz="3950" dirty="0">
                <a:solidFill>
                  <a:srgbClr val="233E32"/>
                </a:solidFill>
                <a:latin typeface="Alice" pitchFamily="34" charset="0"/>
                <a:ea typeface="Alice" pitchFamily="34" charset="-122"/>
                <a:cs typeface="Alice" pitchFamily="34" charset="-120"/>
              </a:rPr>
              <a:t>AI in Decision-Making and Path Planning</a:t>
            </a:r>
            <a:endParaRPr lang="en-US" sz="3950" dirty="0"/>
          </a:p>
        </p:txBody>
      </p:sp>
      <p:pic>
        <p:nvPicPr>
          <p:cNvPr id="4" name="Image 1" descr="preencoded.png"/>
          <p:cNvPicPr>
            <a:picLocks noChangeAspect="1"/>
          </p:cNvPicPr>
          <p:nvPr/>
        </p:nvPicPr>
        <p:blipFill>
          <a:blip r:embed="rId4"/>
          <a:stretch>
            <a:fillRect/>
          </a:stretch>
        </p:blipFill>
        <p:spPr>
          <a:xfrm>
            <a:off x="704731" y="4002048"/>
            <a:ext cx="4406979" cy="805458"/>
          </a:xfrm>
          <a:prstGeom prst="rect">
            <a:avLst/>
          </a:prstGeom>
        </p:spPr>
      </p:pic>
      <p:sp>
        <p:nvSpPr>
          <p:cNvPr id="5" name="Text 1"/>
          <p:cNvSpPr/>
          <p:nvPr/>
        </p:nvSpPr>
        <p:spPr>
          <a:xfrm>
            <a:off x="906066" y="5109448"/>
            <a:ext cx="2517100" cy="314563"/>
          </a:xfrm>
          <a:prstGeom prst="rect">
            <a:avLst/>
          </a:prstGeom>
          <a:noFill/>
          <a:ln/>
        </p:spPr>
        <p:txBody>
          <a:bodyPr wrap="none" lIns="0" tIns="0" rIns="0" bIns="0" rtlCol="0" anchor="t"/>
          <a:lstStyle/>
          <a:p>
            <a:pPr marL="0" indent="0" algn="l">
              <a:lnSpc>
                <a:spcPts val="2450"/>
              </a:lnSpc>
              <a:buNone/>
            </a:pPr>
            <a:r>
              <a:rPr lang="en-US" sz="1950" dirty="0">
                <a:solidFill>
                  <a:srgbClr val="2C2821"/>
                </a:solidFill>
                <a:latin typeface="Alice" pitchFamily="34" charset="0"/>
                <a:ea typeface="Alice" pitchFamily="34" charset="-122"/>
                <a:cs typeface="Alice" pitchFamily="34" charset="-120"/>
              </a:rPr>
              <a:t>Route Optimization</a:t>
            </a:r>
            <a:endParaRPr lang="en-US" sz="1950" dirty="0"/>
          </a:p>
        </p:txBody>
      </p:sp>
      <p:sp>
        <p:nvSpPr>
          <p:cNvPr id="6" name="Text 2"/>
          <p:cNvSpPr/>
          <p:nvPr/>
        </p:nvSpPr>
        <p:spPr>
          <a:xfrm>
            <a:off x="906066" y="5544741"/>
            <a:ext cx="4004310" cy="1932384"/>
          </a:xfrm>
          <a:prstGeom prst="rect">
            <a:avLst/>
          </a:prstGeom>
          <a:noFill/>
          <a:ln/>
        </p:spPr>
        <p:txBody>
          <a:bodyPr wrap="square" lIns="0" tIns="0" rIns="0" bIns="0" rtlCol="0" anchor="t"/>
          <a:lstStyle/>
          <a:p>
            <a:pPr marL="0" indent="0" algn="l">
              <a:lnSpc>
                <a:spcPts val="2500"/>
              </a:lnSpc>
              <a:buNone/>
            </a:pPr>
            <a:r>
              <a:rPr lang="en-US" sz="1550" dirty="0">
                <a:solidFill>
                  <a:srgbClr val="2C2821"/>
                </a:solidFill>
                <a:latin typeface="Lora" pitchFamily="34" charset="0"/>
                <a:ea typeface="Lora" pitchFamily="34" charset="-122"/>
                <a:cs typeface="Lora" pitchFamily="34" charset="-120"/>
              </a:rPr>
              <a:t>AI algorithms analyze real-time traffic data, road conditions, and historical patterns to determine the most efficient route. This dynamic path planning adapts to changing conditions, ensuring optimal travel times and fuel efficiency.</a:t>
            </a:r>
            <a:endParaRPr lang="en-US" sz="1550" dirty="0"/>
          </a:p>
        </p:txBody>
      </p:sp>
      <p:pic>
        <p:nvPicPr>
          <p:cNvPr id="7" name="Image 2" descr="preencoded.png"/>
          <p:cNvPicPr>
            <a:picLocks noChangeAspect="1"/>
          </p:cNvPicPr>
          <p:nvPr/>
        </p:nvPicPr>
        <p:blipFill>
          <a:blip r:embed="rId5"/>
          <a:stretch>
            <a:fillRect/>
          </a:stretch>
        </p:blipFill>
        <p:spPr>
          <a:xfrm>
            <a:off x="5111710" y="4002048"/>
            <a:ext cx="4406979" cy="805458"/>
          </a:xfrm>
          <a:prstGeom prst="rect">
            <a:avLst/>
          </a:prstGeom>
        </p:spPr>
      </p:pic>
      <p:sp>
        <p:nvSpPr>
          <p:cNvPr id="8" name="Text 3"/>
          <p:cNvSpPr/>
          <p:nvPr/>
        </p:nvSpPr>
        <p:spPr>
          <a:xfrm>
            <a:off x="5313045" y="5109448"/>
            <a:ext cx="2517100" cy="314563"/>
          </a:xfrm>
          <a:prstGeom prst="rect">
            <a:avLst/>
          </a:prstGeom>
          <a:noFill/>
          <a:ln/>
        </p:spPr>
        <p:txBody>
          <a:bodyPr wrap="none" lIns="0" tIns="0" rIns="0" bIns="0" rtlCol="0" anchor="t"/>
          <a:lstStyle/>
          <a:p>
            <a:pPr marL="0" indent="0" algn="l">
              <a:lnSpc>
                <a:spcPts val="2450"/>
              </a:lnSpc>
              <a:buNone/>
            </a:pPr>
            <a:r>
              <a:rPr lang="en-US" sz="1950" dirty="0">
                <a:solidFill>
                  <a:srgbClr val="2C2821"/>
                </a:solidFill>
                <a:latin typeface="Alice" pitchFamily="34" charset="0"/>
                <a:ea typeface="Alice" pitchFamily="34" charset="-122"/>
                <a:cs typeface="Alice" pitchFamily="34" charset="-120"/>
              </a:rPr>
              <a:t>Collision Avoidance</a:t>
            </a:r>
            <a:endParaRPr lang="en-US" sz="1950" dirty="0"/>
          </a:p>
        </p:txBody>
      </p:sp>
      <p:sp>
        <p:nvSpPr>
          <p:cNvPr id="9" name="Text 4"/>
          <p:cNvSpPr/>
          <p:nvPr/>
        </p:nvSpPr>
        <p:spPr>
          <a:xfrm>
            <a:off x="5313045" y="5544741"/>
            <a:ext cx="4004310" cy="1932384"/>
          </a:xfrm>
          <a:prstGeom prst="rect">
            <a:avLst/>
          </a:prstGeom>
          <a:noFill/>
          <a:ln/>
        </p:spPr>
        <p:txBody>
          <a:bodyPr wrap="square" lIns="0" tIns="0" rIns="0" bIns="0" rtlCol="0" anchor="t"/>
          <a:lstStyle/>
          <a:p>
            <a:pPr marL="0" indent="0" algn="l">
              <a:lnSpc>
                <a:spcPts val="2500"/>
              </a:lnSpc>
              <a:buNone/>
            </a:pPr>
            <a:r>
              <a:rPr lang="en-US" sz="1550" dirty="0">
                <a:solidFill>
                  <a:srgbClr val="2C2821"/>
                </a:solidFill>
                <a:latin typeface="Lora" pitchFamily="34" charset="0"/>
                <a:ea typeface="Lora" pitchFamily="34" charset="-122"/>
                <a:cs typeface="Lora" pitchFamily="34" charset="-120"/>
              </a:rPr>
              <a:t>Predictive algorithms continuously assess the risk of collision with surrounding objects. The system can initiate evasive maneuvers or emergency braking when necessary, often reacting faster than human drivers.</a:t>
            </a:r>
            <a:endParaRPr lang="en-US" sz="1550" dirty="0"/>
          </a:p>
        </p:txBody>
      </p:sp>
      <p:pic>
        <p:nvPicPr>
          <p:cNvPr id="10" name="Image 3" descr="preencoded.png"/>
          <p:cNvPicPr>
            <a:picLocks noChangeAspect="1"/>
          </p:cNvPicPr>
          <p:nvPr/>
        </p:nvPicPr>
        <p:blipFill>
          <a:blip r:embed="rId6"/>
          <a:stretch>
            <a:fillRect/>
          </a:stretch>
        </p:blipFill>
        <p:spPr>
          <a:xfrm>
            <a:off x="9518690" y="4002048"/>
            <a:ext cx="4406979" cy="805458"/>
          </a:xfrm>
          <a:prstGeom prst="rect">
            <a:avLst/>
          </a:prstGeom>
        </p:spPr>
      </p:pic>
      <p:sp>
        <p:nvSpPr>
          <p:cNvPr id="11" name="Text 5"/>
          <p:cNvSpPr/>
          <p:nvPr/>
        </p:nvSpPr>
        <p:spPr>
          <a:xfrm>
            <a:off x="9720024" y="5109448"/>
            <a:ext cx="2517100" cy="314563"/>
          </a:xfrm>
          <a:prstGeom prst="rect">
            <a:avLst/>
          </a:prstGeom>
          <a:noFill/>
          <a:ln/>
        </p:spPr>
        <p:txBody>
          <a:bodyPr wrap="none" lIns="0" tIns="0" rIns="0" bIns="0" rtlCol="0" anchor="t"/>
          <a:lstStyle/>
          <a:p>
            <a:pPr marL="0" indent="0" algn="l">
              <a:lnSpc>
                <a:spcPts val="2450"/>
              </a:lnSpc>
              <a:buNone/>
            </a:pPr>
            <a:r>
              <a:rPr lang="en-US" sz="1950" dirty="0">
                <a:solidFill>
                  <a:srgbClr val="2C2821"/>
                </a:solidFill>
                <a:latin typeface="Alice" pitchFamily="34" charset="0"/>
                <a:ea typeface="Alice" pitchFamily="34" charset="-122"/>
                <a:cs typeface="Alice" pitchFamily="34" charset="-120"/>
              </a:rPr>
              <a:t>Rules Interpretation</a:t>
            </a:r>
            <a:endParaRPr lang="en-US" sz="1950" dirty="0"/>
          </a:p>
        </p:txBody>
      </p:sp>
      <p:sp>
        <p:nvSpPr>
          <p:cNvPr id="12" name="Text 6"/>
          <p:cNvSpPr/>
          <p:nvPr/>
        </p:nvSpPr>
        <p:spPr>
          <a:xfrm>
            <a:off x="9720024" y="5544741"/>
            <a:ext cx="4004310" cy="1932384"/>
          </a:xfrm>
          <a:prstGeom prst="rect">
            <a:avLst/>
          </a:prstGeom>
          <a:noFill/>
          <a:ln/>
        </p:spPr>
        <p:txBody>
          <a:bodyPr wrap="square" lIns="0" tIns="0" rIns="0" bIns="0" rtlCol="0" anchor="t"/>
          <a:lstStyle/>
          <a:p>
            <a:pPr marL="0" indent="0" algn="l">
              <a:lnSpc>
                <a:spcPts val="2500"/>
              </a:lnSpc>
              <a:buNone/>
            </a:pPr>
            <a:r>
              <a:rPr lang="en-US" sz="1550" dirty="0">
                <a:solidFill>
                  <a:srgbClr val="2C2821"/>
                </a:solidFill>
                <a:latin typeface="Lora" pitchFamily="34" charset="0"/>
                <a:ea typeface="Lora" pitchFamily="34" charset="-122"/>
                <a:cs typeface="Lora" pitchFamily="34" charset="-120"/>
              </a:rPr>
              <a:t>AI models are trained to understand and apply complex traffic rules and regulations. This allows AVs to navigate intricate scenarios like four-way stops or merging onto highways while adhering to local traffic laws.</a:t>
            </a:r>
            <a:endParaRPr lang="en-US" sz="1550" dirty="0"/>
          </a:p>
        </p:txBody>
      </p:sp>
      <p:sp>
        <p:nvSpPr>
          <p:cNvPr id="13" name="Rectangle 12">
            <a:extLst>
              <a:ext uri="{FF2B5EF4-FFF2-40B4-BE49-F238E27FC236}">
                <a16:creationId xmlns:a16="http://schemas.microsoft.com/office/drawing/2014/main" id="{071A73D9-7C44-58DF-EDB2-4F50D3D790B6}"/>
              </a:ext>
            </a:extLst>
          </p:cNvPr>
          <p:cNvSpPr/>
          <p:nvPr/>
        </p:nvSpPr>
        <p:spPr>
          <a:xfrm>
            <a:off x="12770427" y="7751618"/>
            <a:ext cx="1756064" cy="405246"/>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48414" y="721281"/>
            <a:ext cx="7847171" cy="1158002"/>
          </a:xfrm>
          <a:prstGeom prst="rect">
            <a:avLst/>
          </a:prstGeom>
          <a:noFill/>
          <a:ln/>
        </p:spPr>
        <p:txBody>
          <a:bodyPr wrap="square" lIns="0" tIns="0" rIns="0" bIns="0" rtlCol="0" anchor="t"/>
          <a:lstStyle/>
          <a:p>
            <a:pPr marL="0" indent="0">
              <a:lnSpc>
                <a:spcPts val="4550"/>
              </a:lnSpc>
              <a:buNone/>
            </a:pPr>
            <a:r>
              <a:rPr lang="en-US" sz="3600" dirty="0">
                <a:solidFill>
                  <a:srgbClr val="233E32"/>
                </a:solidFill>
                <a:latin typeface="Alice" pitchFamily="34" charset="0"/>
                <a:ea typeface="Alice" pitchFamily="34" charset="-122"/>
                <a:cs typeface="Alice" pitchFamily="34" charset="-120"/>
              </a:rPr>
              <a:t>Challenges in AI for Autonomous Vehicles</a:t>
            </a:r>
            <a:endParaRPr lang="en-US" sz="3600" dirty="0"/>
          </a:p>
        </p:txBody>
      </p:sp>
      <p:sp>
        <p:nvSpPr>
          <p:cNvPr id="4" name="Shape 1"/>
          <p:cNvSpPr/>
          <p:nvPr/>
        </p:nvSpPr>
        <p:spPr>
          <a:xfrm>
            <a:off x="648414" y="2157174"/>
            <a:ext cx="7847171" cy="5351145"/>
          </a:xfrm>
          <a:prstGeom prst="roundRect">
            <a:avLst>
              <a:gd name="adj" fmla="val 519"/>
            </a:avLst>
          </a:prstGeom>
          <a:noFill/>
          <a:ln w="7620">
            <a:solidFill>
              <a:srgbClr val="000000">
                <a:alpha val="8000"/>
              </a:srgbClr>
            </a:solidFill>
            <a:prstDash val="solid"/>
          </a:ln>
        </p:spPr>
      </p:sp>
      <p:sp>
        <p:nvSpPr>
          <p:cNvPr id="5" name="Shape 2"/>
          <p:cNvSpPr/>
          <p:nvPr/>
        </p:nvSpPr>
        <p:spPr>
          <a:xfrm>
            <a:off x="656034" y="2164794"/>
            <a:ext cx="7831098" cy="533757"/>
          </a:xfrm>
          <a:prstGeom prst="rect">
            <a:avLst/>
          </a:prstGeom>
          <a:solidFill>
            <a:srgbClr val="FFFFFF">
              <a:alpha val="4000"/>
            </a:srgbClr>
          </a:solidFill>
          <a:ln/>
        </p:spPr>
      </p:sp>
      <p:sp>
        <p:nvSpPr>
          <p:cNvPr id="6" name="Text 3"/>
          <p:cNvSpPr/>
          <p:nvPr/>
        </p:nvSpPr>
        <p:spPr>
          <a:xfrm>
            <a:off x="842129" y="2283500"/>
            <a:ext cx="2235756" cy="296347"/>
          </a:xfrm>
          <a:prstGeom prst="rect">
            <a:avLst/>
          </a:prstGeom>
          <a:noFill/>
          <a:ln/>
        </p:spPr>
        <p:txBody>
          <a:bodyPr wrap="non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Challenge</a:t>
            </a:r>
            <a:endParaRPr lang="en-US" sz="1450" dirty="0"/>
          </a:p>
        </p:txBody>
      </p:sp>
      <p:sp>
        <p:nvSpPr>
          <p:cNvPr id="7" name="Text 4"/>
          <p:cNvSpPr/>
          <p:nvPr/>
        </p:nvSpPr>
        <p:spPr>
          <a:xfrm>
            <a:off x="3456027" y="2283500"/>
            <a:ext cx="2231946" cy="296347"/>
          </a:xfrm>
          <a:prstGeom prst="rect">
            <a:avLst/>
          </a:prstGeom>
          <a:noFill/>
          <a:ln/>
        </p:spPr>
        <p:txBody>
          <a:bodyPr wrap="non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Description</a:t>
            </a:r>
            <a:endParaRPr lang="en-US" sz="1450" dirty="0"/>
          </a:p>
        </p:txBody>
      </p:sp>
      <p:sp>
        <p:nvSpPr>
          <p:cNvPr id="8" name="Text 5"/>
          <p:cNvSpPr/>
          <p:nvPr/>
        </p:nvSpPr>
        <p:spPr>
          <a:xfrm>
            <a:off x="6066115" y="2283500"/>
            <a:ext cx="2235756" cy="296347"/>
          </a:xfrm>
          <a:prstGeom prst="rect">
            <a:avLst/>
          </a:prstGeom>
          <a:noFill/>
          <a:ln/>
        </p:spPr>
        <p:txBody>
          <a:bodyPr wrap="non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Potential Solutions</a:t>
            </a:r>
            <a:endParaRPr lang="en-US" sz="1450" dirty="0"/>
          </a:p>
        </p:txBody>
      </p:sp>
      <p:sp>
        <p:nvSpPr>
          <p:cNvPr id="9" name="Shape 6"/>
          <p:cNvSpPr/>
          <p:nvPr/>
        </p:nvSpPr>
        <p:spPr>
          <a:xfrm>
            <a:off x="656034" y="2698552"/>
            <a:ext cx="7831098" cy="1126450"/>
          </a:xfrm>
          <a:prstGeom prst="rect">
            <a:avLst/>
          </a:prstGeom>
          <a:solidFill>
            <a:srgbClr val="000000">
              <a:alpha val="4000"/>
            </a:srgbClr>
          </a:solidFill>
          <a:ln/>
        </p:spPr>
      </p:sp>
      <p:sp>
        <p:nvSpPr>
          <p:cNvPr id="10" name="Text 7"/>
          <p:cNvSpPr/>
          <p:nvPr/>
        </p:nvSpPr>
        <p:spPr>
          <a:xfrm>
            <a:off x="842129" y="2817257"/>
            <a:ext cx="2235756" cy="296347"/>
          </a:xfrm>
          <a:prstGeom prst="rect">
            <a:avLst/>
          </a:prstGeom>
          <a:noFill/>
          <a:ln/>
        </p:spPr>
        <p:txBody>
          <a:bodyPr wrap="non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Safety and Reliability</a:t>
            </a:r>
            <a:endParaRPr lang="en-US" sz="1450" dirty="0"/>
          </a:p>
        </p:txBody>
      </p:sp>
      <p:sp>
        <p:nvSpPr>
          <p:cNvPr id="11" name="Text 8"/>
          <p:cNvSpPr/>
          <p:nvPr/>
        </p:nvSpPr>
        <p:spPr>
          <a:xfrm>
            <a:off x="3456027" y="2817257"/>
            <a:ext cx="2231946" cy="889040"/>
          </a:xfrm>
          <a:prstGeom prst="rect">
            <a:avLst/>
          </a:prstGeom>
          <a:noFill/>
          <a:ln/>
        </p:spPr>
        <p:txBody>
          <a:bodyPr wrap="squar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Ensuring AVs can handle unpredictable situations safely</a:t>
            </a:r>
            <a:endParaRPr lang="en-US" sz="1450" dirty="0"/>
          </a:p>
        </p:txBody>
      </p:sp>
      <p:sp>
        <p:nvSpPr>
          <p:cNvPr id="12" name="Text 9"/>
          <p:cNvSpPr/>
          <p:nvPr/>
        </p:nvSpPr>
        <p:spPr>
          <a:xfrm>
            <a:off x="6066115" y="2817257"/>
            <a:ext cx="2235756" cy="889040"/>
          </a:xfrm>
          <a:prstGeom prst="rect">
            <a:avLst/>
          </a:prstGeom>
          <a:noFill/>
          <a:ln/>
        </p:spPr>
        <p:txBody>
          <a:bodyPr wrap="squar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Extensive real-world testing, advanced simulation environments</a:t>
            </a:r>
            <a:endParaRPr lang="en-US" sz="1450" dirty="0"/>
          </a:p>
        </p:txBody>
      </p:sp>
      <p:sp>
        <p:nvSpPr>
          <p:cNvPr id="13" name="Shape 10"/>
          <p:cNvSpPr/>
          <p:nvPr/>
        </p:nvSpPr>
        <p:spPr>
          <a:xfrm>
            <a:off x="656034" y="3825002"/>
            <a:ext cx="7831098" cy="1126450"/>
          </a:xfrm>
          <a:prstGeom prst="rect">
            <a:avLst/>
          </a:prstGeom>
          <a:solidFill>
            <a:srgbClr val="FFFFFF">
              <a:alpha val="4000"/>
            </a:srgbClr>
          </a:solidFill>
          <a:ln/>
        </p:spPr>
      </p:sp>
      <p:sp>
        <p:nvSpPr>
          <p:cNvPr id="14" name="Text 11"/>
          <p:cNvSpPr/>
          <p:nvPr/>
        </p:nvSpPr>
        <p:spPr>
          <a:xfrm>
            <a:off x="842129" y="3943707"/>
            <a:ext cx="2235756" cy="296347"/>
          </a:xfrm>
          <a:prstGeom prst="rect">
            <a:avLst/>
          </a:prstGeom>
          <a:noFill/>
          <a:ln/>
        </p:spPr>
        <p:txBody>
          <a:bodyPr wrap="non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Ethical Dilemmas</a:t>
            </a:r>
            <a:endParaRPr lang="en-US" sz="1450" dirty="0"/>
          </a:p>
        </p:txBody>
      </p:sp>
      <p:sp>
        <p:nvSpPr>
          <p:cNvPr id="15" name="Text 12"/>
          <p:cNvSpPr/>
          <p:nvPr/>
        </p:nvSpPr>
        <p:spPr>
          <a:xfrm>
            <a:off x="3456027" y="3943707"/>
            <a:ext cx="2231946" cy="889040"/>
          </a:xfrm>
          <a:prstGeom prst="rect">
            <a:avLst/>
          </a:prstGeom>
          <a:noFill/>
          <a:ln/>
        </p:spPr>
        <p:txBody>
          <a:bodyPr wrap="squar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Decision-making in critical, life-threatening scenarios</a:t>
            </a:r>
            <a:endParaRPr lang="en-US" sz="1450" dirty="0"/>
          </a:p>
        </p:txBody>
      </p:sp>
      <p:sp>
        <p:nvSpPr>
          <p:cNvPr id="16" name="Text 13"/>
          <p:cNvSpPr/>
          <p:nvPr/>
        </p:nvSpPr>
        <p:spPr>
          <a:xfrm>
            <a:off x="6066115" y="3943707"/>
            <a:ext cx="2235756" cy="889040"/>
          </a:xfrm>
          <a:prstGeom prst="rect">
            <a:avLst/>
          </a:prstGeom>
          <a:noFill/>
          <a:ln/>
        </p:spPr>
        <p:txBody>
          <a:bodyPr wrap="squar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Developing ethical frameworks, public discourse on AI ethics</a:t>
            </a:r>
            <a:endParaRPr lang="en-US" sz="1450" dirty="0"/>
          </a:p>
        </p:txBody>
      </p:sp>
      <p:sp>
        <p:nvSpPr>
          <p:cNvPr id="17" name="Shape 14"/>
          <p:cNvSpPr/>
          <p:nvPr/>
        </p:nvSpPr>
        <p:spPr>
          <a:xfrm>
            <a:off x="656034" y="4951452"/>
            <a:ext cx="7831098" cy="1422797"/>
          </a:xfrm>
          <a:prstGeom prst="rect">
            <a:avLst/>
          </a:prstGeom>
          <a:solidFill>
            <a:srgbClr val="000000">
              <a:alpha val="4000"/>
            </a:srgbClr>
          </a:solidFill>
          <a:ln/>
        </p:spPr>
      </p:sp>
      <p:sp>
        <p:nvSpPr>
          <p:cNvPr id="18" name="Text 15"/>
          <p:cNvSpPr/>
          <p:nvPr/>
        </p:nvSpPr>
        <p:spPr>
          <a:xfrm>
            <a:off x="842129" y="5070158"/>
            <a:ext cx="2235756" cy="296347"/>
          </a:xfrm>
          <a:prstGeom prst="rect">
            <a:avLst/>
          </a:prstGeom>
          <a:noFill/>
          <a:ln/>
        </p:spPr>
        <p:txBody>
          <a:bodyPr wrap="non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AI Biases</a:t>
            </a:r>
            <a:endParaRPr lang="en-US" sz="1450" dirty="0"/>
          </a:p>
        </p:txBody>
      </p:sp>
      <p:sp>
        <p:nvSpPr>
          <p:cNvPr id="19" name="Text 16"/>
          <p:cNvSpPr/>
          <p:nvPr/>
        </p:nvSpPr>
        <p:spPr>
          <a:xfrm>
            <a:off x="3456027" y="5070158"/>
            <a:ext cx="2231946" cy="889040"/>
          </a:xfrm>
          <a:prstGeom prst="rect">
            <a:avLst/>
          </a:prstGeom>
          <a:noFill/>
          <a:ln/>
        </p:spPr>
        <p:txBody>
          <a:bodyPr wrap="squar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Impact of training data on AV performance in diverse environments</a:t>
            </a:r>
            <a:endParaRPr lang="en-US" sz="1450" dirty="0"/>
          </a:p>
        </p:txBody>
      </p:sp>
      <p:sp>
        <p:nvSpPr>
          <p:cNvPr id="20" name="Text 17"/>
          <p:cNvSpPr/>
          <p:nvPr/>
        </p:nvSpPr>
        <p:spPr>
          <a:xfrm>
            <a:off x="6066115" y="5070158"/>
            <a:ext cx="2235756" cy="1185386"/>
          </a:xfrm>
          <a:prstGeom prst="rect">
            <a:avLst/>
          </a:prstGeom>
          <a:noFill/>
          <a:ln/>
        </p:spPr>
        <p:txBody>
          <a:bodyPr wrap="squar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Diverse and representative datasets, continuous model evaluation</a:t>
            </a:r>
            <a:endParaRPr lang="en-US" sz="1450" dirty="0"/>
          </a:p>
        </p:txBody>
      </p:sp>
      <p:sp>
        <p:nvSpPr>
          <p:cNvPr id="21" name="Shape 18"/>
          <p:cNvSpPr/>
          <p:nvPr/>
        </p:nvSpPr>
        <p:spPr>
          <a:xfrm>
            <a:off x="656034" y="6374249"/>
            <a:ext cx="7831098" cy="1126450"/>
          </a:xfrm>
          <a:prstGeom prst="rect">
            <a:avLst/>
          </a:prstGeom>
          <a:solidFill>
            <a:srgbClr val="FFFFFF">
              <a:alpha val="4000"/>
            </a:srgbClr>
          </a:solidFill>
          <a:ln/>
        </p:spPr>
      </p:sp>
      <p:sp>
        <p:nvSpPr>
          <p:cNvPr id="22" name="Text 19"/>
          <p:cNvSpPr/>
          <p:nvPr/>
        </p:nvSpPr>
        <p:spPr>
          <a:xfrm>
            <a:off x="842129" y="6492954"/>
            <a:ext cx="2235756" cy="296347"/>
          </a:xfrm>
          <a:prstGeom prst="rect">
            <a:avLst/>
          </a:prstGeom>
          <a:noFill/>
          <a:ln/>
        </p:spPr>
        <p:txBody>
          <a:bodyPr wrap="non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Regulatory Issues</a:t>
            </a:r>
            <a:endParaRPr lang="en-US" sz="1450" dirty="0"/>
          </a:p>
        </p:txBody>
      </p:sp>
      <p:sp>
        <p:nvSpPr>
          <p:cNvPr id="23" name="Text 20"/>
          <p:cNvSpPr/>
          <p:nvPr/>
        </p:nvSpPr>
        <p:spPr>
          <a:xfrm>
            <a:off x="3456027" y="6492954"/>
            <a:ext cx="2231946" cy="592693"/>
          </a:xfrm>
          <a:prstGeom prst="rect">
            <a:avLst/>
          </a:prstGeom>
          <a:noFill/>
          <a:ln/>
        </p:spPr>
        <p:txBody>
          <a:bodyPr wrap="squar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Navigating different rules across various regions</a:t>
            </a:r>
            <a:endParaRPr lang="en-US" sz="1450" dirty="0"/>
          </a:p>
        </p:txBody>
      </p:sp>
      <p:sp>
        <p:nvSpPr>
          <p:cNvPr id="24" name="Text 21"/>
          <p:cNvSpPr/>
          <p:nvPr/>
        </p:nvSpPr>
        <p:spPr>
          <a:xfrm>
            <a:off x="6066115" y="6492954"/>
            <a:ext cx="2235756" cy="889040"/>
          </a:xfrm>
          <a:prstGeom prst="rect">
            <a:avLst/>
          </a:prstGeom>
          <a:noFill/>
          <a:ln/>
        </p:spPr>
        <p:txBody>
          <a:bodyPr wrap="square" lIns="0" tIns="0" rIns="0" bIns="0" rtlCol="0" anchor="t"/>
          <a:lstStyle/>
          <a:p>
            <a:pPr marL="0" indent="0">
              <a:lnSpc>
                <a:spcPts val="2300"/>
              </a:lnSpc>
              <a:buNone/>
            </a:pPr>
            <a:r>
              <a:rPr lang="en-US" sz="1450" dirty="0">
                <a:solidFill>
                  <a:srgbClr val="2C2821"/>
                </a:solidFill>
                <a:latin typeface="Lora" pitchFamily="34" charset="0"/>
                <a:ea typeface="Lora" pitchFamily="34" charset="-122"/>
                <a:cs typeface="Lora" pitchFamily="34" charset="-120"/>
              </a:rPr>
              <a:t>International standardization efforts, adaptive AI systems</a:t>
            </a:r>
            <a:endParaRPr lang="en-US" sz="1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5985629" y="392311"/>
            <a:ext cx="8145542" cy="891778"/>
          </a:xfrm>
          <a:prstGeom prst="rect">
            <a:avLst/>
          </a:prstGeom>
          <a:noFill/>
          <a:ln/>
        </p:spPr>
        <p:txBody>
          <a:bodyPr wrap="square" lIns="0" tIns="0" rIns="0" bIns="0" rtlCol="0" anchor="t"/>
          <a:lstStyle/>
          <a:p>
            <a:pPr marL="0" indent="0">
              <a:lnSpc>
                <a:spcPts val="3500"/>
              </a:lnSpc>
              <a:buNone/>
            </a:pPr>
            <a:r>
              <a:rPr lang="en-US" sz="2800" dirty="0">
                <a:solidFill>
                  <a:srgbClr val="233E32"/>
                </a:solidFill>
                <a:latin typeface="Alice" pitchFamily="34" charset="0"/>
                <a:ea typeface="Alice" pitchFamily="34" charset="-122"/>
                <a:cs typeface="Alice" pitchFamily="34" charset="-120"/>
              </a:rPr>
              <a:t>AI-Driven Sensors and Hardware in Autonomous Vehicles</a:t>
            </a:r>
            <a:endParaRPr lang="en-US" sz="2800" dirty="0"/>
          </a:p>
        </p:txBody>
      </p:sp>
      <p:pic>
        <p:nvPicPr>
          <p:cNvPr id="4" name="Image 1" descr="preencoded.png"/>
          <p:cNvPicPr>
            <a:picLocks noChangeAspect="1"/>
          </p:cNvPicPr>
          <p:nvPr/>
        </p:nvPicPr>
        <p:blipFill>
          <a:blip r:embed="rId4"/>
          <a:stretch>
            <a:fillRect/>
          </a:stretch>
        </p:blipFill>
        <p:spPr>
          <a:xfrm>
            <a:off x="5985629" y="1498044"/>
            <a:ext cx="356592" cy="356592"/>
          </a:xfrm>
          <a:prstGeom prst="rect">
            <a:avLst/>
          </a:prstGeom>
        </p:spPr>
      </p:pic>
      <p:sp>
        <p:nvSpPr>
          <p:cNvPr id="5" name="Text 1"/>
          <p:cNvSpPr/>
          <p:nvPr/>
        </p:nvSpPr>
        <p:spPr>
          <a:xfrm>
            <a:off x="5985629" y="1997273"/>
            <a:ext cx="1783199" cy="222885"/>
          </a:xfrm>
          <a:prstGeom prst="rect">
            <a:avLst/>
          </a:prstGeom>
          <a:noFill/>
          <a:ln/>
        </p:spPr>
        <p:txBody>
          <a:bodyPr wrap="none" lIns="0" tIns="0" rIns="0" bIns="0" rtlCol="0" anchor="t"/>
          <a:lstStyle/>
          <a:p>
            <a:pPr marL="0" indent="0" algn="l">
              <a:lnSpc>
                <a:spcPts val="1750"/>
              </a:lnSpc>
              <a:buNone/>
            </a:pPr>
            <a:r>
              <a:rPr lang="en-US" sz="1400" dirty="0">
                <a:solidFill>
                  <a:srgbClr val="2C2821"/>
                </a:solidFill>
                <a:latin typeface="Alice" pitchFamily="34" charset="0"/>
                <a:ea typeface="Alice" pitchFamily="34" charset="-122"/>
                <a:cs typeface="Alice" pitchFamily="34" charset="-120"/>
              </a:rPr>
              <a:t>LIDAR</a:t>
            </a:r>
            <a:endParaRPr lang="en-US" sz="1400" dirty="0"/>
          </a:p>
        </p:txBody>
      </p:sp>
      <p:sp>
        <p:nvSpPr>
          <p:cNvPr id="6" name="Text 2"/>
          <p:cNvSpPr/>
          <p:nvPr/>
        </p:nvSpPr>
        <p:spPr>
          <a:xfrm>
            <a:off x="5985629" y="2305645"/>
            <a:ext cx="8145542" cy="456248"/>
          </a:xfrm>
          <a:prstGeom prst="rect">
            <a:avLst/>
          </a:prstGeom>
          <a:noFill/>
          <a:ln/>
        </p:spPr>
        <p:txBody>
          <a:bodyPr wrap="square" lIns="0" tIns="0" rIns="0" bIns="0" rtlCol="0" anchor="t"/>
          <a:lstStyle/>
          <a:p>
            <a:pPr marL="0" indent="0" algn="l">
              <a:lnSpc>
                <a:spcPts val="1750"/>
              </a:lnSpc>
              <a:buNone/>
            </a:pPr>
            <a:r>
              <a:rPr lang="en-US" sz="1100" dirty="0">
                <a:solidFill>
                  <a:srgbClr val="2C2821"/>
                </a:solidFill>
                <a:latin typeface="Lora" pitchFamily="34" charset="0"/>
                <a:ea typeface="Lora" pitchFamily="34" charset="-122"/>
                <a:cs typeface="Lora" pitchFamily="34" charset="-120"/>
              </a:rPr>
              <a:t>Light Detection and Ranging (LIDAR) systems use laser pulses to create detailed 3D maps of the vehicle's surroundings, providing crucial depth perception and object detection capabilities.</a:t>
            </a:r>
            <a:endParaRPr lang="en-US" sz="1100" dirty="0"/>
          </a:p>
        </p:txBody>
      </p:sp>
      <p:pic>
        <p:nvPicPr>
          <p:cNvPr id="7" name="Image 2" descr="preencoded.png"/>
          <p:cNvPicPr>
            <a:picLocks noChangeAspect="1"/>
          </p:cNvPicPr>
          <p:nvPr/>
        </p:nvPicPr>
        <p:blipFill>
          <a:blip r:embed="rId5"/>
          <a:stretch>
            <a:fillRect/>
          </a:stretch>
        </p:blipFill>
        <p:spPr>
          <a:xfrm>
            <a:off x="5985629" y="3189803"/>
            <a:ext cx="356592" cy="356592"/>
          </a:xfrm>
          <a:prstGeom prst="rect">
            <a:avLst/>
          </a:prstGeom>
        </p:spPr>
      </p:pic>
      <p:sp>
        <p:nvSpPr>
          <p:cNvPr id="8" name="Text 3"/>
          <p:cNvSpPr/>
          <p:nvPr/>
        </p:nvSpPr>
        <p:spPr>
          <a:xfrm>
            <a:off x="5985629" y="3689032"/>
            <a:ext cx="1783199" cy="222885"/>
          </a:xfrm>
          <a:prstGeom prst="rect">
            <a:avLst/>
          </a:prstGeom>
          <a:noFill/>
          <a:ln/>
        </p:spPr>
        <p:txBody>
          <a:bodyPr wrap="none" lIns="0" tIns="0" rIns="0" bIns="0" rtlCol="0" anchor="t"/>
          <a:lstStyle/>
          <a:p>
            <a:pPr marL="0" indent="0" algn="l">
              <a:lnSpc>
                <a:spcPts val="1750"/>
              </a:lnSpc>
              <a:buNone/>
            </a:pPr>
            <a:r>
              <a:rPr lang="en-US" sz="1400" dirty="0">
                <a:solidFill>
                  <a:srgbClr val="2C2821"/>
                </a:solidFill>
                <a:latin typeface="Alice" pitchFamily="34" charset="0"/>
                <a:ea typeface="Alice" pitchFamily="34" charset="-122"/>
                <a:cs typeface="Alice" pitchFamily="34" charset="-120"/>
              </a:rPr>
              <a:t>Radar</a:t>
            </a:r>
            <a:endParaRPr lang="en-US" sz="1400" dirty="0"/>
          </a:p>
        </p:txBody>
      </p:sp>
      <p:sp>
        <p:nvSpPr>
          <p:cNvPr id="9" name="Text 4"/>
          <p:cNvSpPr/>
          <p:nvPr/>
        </p:nvSpPr>
        <p:spPr>
          <a:xfrm>
            <a:off x="5985629" y="3997404"/>
            <a:ext cx="8145542" cy="456248"/>
          </a:xfrm>
          <a:prstGeom prst="rect">
            <a:avLst/>
          </a:prstGeom>
          <a:noFill/>
          <a:ln/>
        </p:spPr>
        <p:txBody>
          <a:bodyPr wrap="square" lIns="0" tIns="0" rIns="0" bIns="0" rtlCol="0" anchor="t"/>
          <a:lstStyle/>
          <a:p>
            <a:pPr marL="0" indent="0" algn="l">
              <a:lnSpc>
                <a:spcPts val="1750"/>
              </a:lnSpc>
              <a:buNone/>
            </a:pPr>
            <a:r>
              <a:rPr lang="en-US" sz="1100" dirty="0">
                <a:solidFill>
                  <a:srgbClr val="2C2821"/>
                </a:solidFill>
                <a:latin typeface="Lora" pitchFamily="34" charset="0"/>
                <a:ea typeface="Lora" pitchFamily="34" charset="-122"/>
                <a:cs typeface="Lora" pitchFamily="34" charset="-120"/>
              </a:rPr>
              <a:t>Radio Detection and Ranging (Radar) systems complement LIDAR by providing accurate distance and velocity measurements of objects, especially effective in adverse weather conditions.</a:t>
            </a:r>
            <a:endParaRPr lang="en-US" sz="1100" dirty="0"/>
          </a:p>
        </p:txBody>
      </p:sp>
      <p:pic>
        <p:nvPicPr>
          <p:cNvPr id="10" name="Image 3" descr="preencoded.png"/>
          <p:cNvPicPr>
            <a:picLocks noChangeAspect="1"/>
          </p:cNvPicPr>
          <p:nvPr/>
        </p:nvPicPr>
        <p:blipFill>
          <a:blip r:embed="rId6"/>
          <a:stretch>
            <a:fillRect/>
          </a:stretch>
        </p:blipFill>
        <p:spPr>
          <a:xfrm>
            <a:off x="5985629" y="4881563"/>
            <a:ext cx="356592" cy="356592"/>
          </a:xfrm>
          <a:prstGeom prst="rect">
            <a:avLst/>
          </a:prstGeom>
        </p:spPr>
      </p:pic>
      <p:sp>
        <p:nvSpPr>
          <p:cNvPr id="11" name="Text 5"/>
          <p:cNvSpPr/>
          <p:nvPr/>
        </p:nvSpPr>
        <p:spPr>
          <a:xfrm>
            <a:off x="5985629" y="5380792"/>
            <a:ext cx="1783199" cy="222885"/>
          </a:xfrm>
          <a:prstGeom prst="rect">
            <a:avLst/>
          </a:prstGeom>
          <a:noFill/>
          <a:ln/>
        </p:spPr>
        <p:txBody>
          <a:bodyPr wrap="none" lIns="0" tIns="0" rIns="0" bIns="0" rtlCol="0" anchor="t"/>
          <a:lstStyle/>
          <a:p>
            <a:pPr marL="0" indent="0" algn="l">
              <a:lnSpc>
                <a:spcPts val="1750"/>
              </a:lnSpc>
              <a:buNone/>
            </a:pPr>
            <a:r>
              <a:rPr lang="en-US" sz="1400" dirty="0">
                <a:solidFill>
                  <a:srgbClr val="2C2821"/>
                </a:solidFill>
                <a:latin typeface="Alice" pitchFamily="34" charset="0"/>
                <a:ea typeface="Alice" pitchFamily="34" charset="-122"/>
                <a:cs typeface="Alice" pitchFamily="34" charset="-120"/>
              </a:rPr>
              <a:t>Cameras</a:t>
            </a:r>
            <a:endParaRPr lang="en-US" sz="1400" dirty="0"/>
          </a:p>
        </p:txBody>
      </p:sp>
      <p:sp>
        <p:nvSpPr>
          <p:cNvPr id="12" name="Text 6"/>
          <p:cNvSpPr/>
          <p:nvPr/>
        </p:nvSpPr>
        <p:spPr>
          <a:xfrm>
            <a:off x="5985629" y="5689163"/>
            <a:ext cx="8145542" cy="456248"/>
          </a:xfrm>
          <a:prstGeom prst="rect">
            <a:avLst/>
          </a:prstGeom>
          <a:noFill/>
          <a:ln/>
        </p:spPr>
        <p:txBody>
          <a:bodyPr wrap="square" lIns="0" tIns="0" rIns="0" bIns="0" rtlCol="0" anchor="t"/>
          <a:lstStyle/>
          <a:p>
            <a:pPr marL="0" indent="0" algn="l">
              <a:lnSpc>
                <a:spcPts val="1750"/>
              </a:lnSpc>
              <a:buNone/>
            </a:pPr>
            <a:r>
              <a:rPr lang="en-US" sz="1100" dirty="0">
                <a:solidFill>
                  <a:srgbClr val="2C2821"/>
                </a:solidFill>
                <a:latin typeface="Lora" pitchFamily="34" charset="0"/>
                <a:ea typeface="Lora" pitchFamily="34" charset="-122"/>
                <a:cs typeface="Lora" pitchFamily="34" charset="-120"/>
              </a:rPr>
              <a:t>High-resolution cameras capture visual information, enabling AI systems to interpret traffic signs, lane markings, and other visual cues essential for navigation and decision-making.</a:t>
            </a:r>
            <a:endParaRPr lang="en-US" sz="1100" dirty="0"/>
          </a:p>
        </p:txBody>
      </p:sp>
      <p:pic>
        <p:nvPicPr>
          <p:cNvPr id="13" name="Image 4" descr="preencoded.png"/>
          <p:cNvPicPr>
            <a:picLocks noChangeAspect="1"/>
          </p:cNvPicPr>
          <p:nvPr/>
        </p:nvPicPr>
        <p:blipFill>
          <a:blip r:embed="rId7"/>
          <a:stretch>
            <a:fillRect/>
          </a:stretch>
        </p:blipFill>
        <p:spPr>
          <a:xfrm>
            <a:off x="5985629" y="6573322"/>
            <a:ext cx="356592" cy="356592"/>
          </a:xfrm>
          <a:prstGeom prst="rect">
            <a:avLst/>
          </a:prstGeom>
        </p:spPr>
      </p:pic>
      <p:sp>
        <p:nvSpPr>
          <p:cNvPr id="14" name="Text 7"/>
          <p:cNvSpPr/>
          <p:nvPr/>
        </p:nvSpPr>
        <p:spPr>
          <a:xfrm>
            <a:off x="5985629" y="7072551"/>
            <a:ext cx="1783199" cy="222885"/>
          </a:xfrm>
          <a:prstGeom prst="rect">
            <a:avLst/>
          </a:prstGeom>
          <a:noFill/>
          <a:ln/>
        </p:spPr>
        <p:txBody>
          <a:bodyPr wrap="none" lIns="0" tIns="0" rIns="0" bIns="0" rtlCol="0" anchor="t"/>
          <a:lstStyle/>
          <a:p>
            <a:pPr marL="0" indent="0" algn="l">
              <a:lnSpc>
                <a:spcPts val="1750"/>
              </a:lnSpc>
              <a:buNone/>
            </a:pPr>
            <a:r>
              <a:rPr lang="en-US" sz="1400" dirty="0">
                <a:solidFill>
                  <a:srgbClr val="2C2821"/>
                </a:solidFill>
                <a:latin typeface="Alice" pitchFamily="34" charset="0"/>
                <a:ea typeface="Alice" pitchFamily="34" charset="-122"/>
                <a:cs typeface="Alice" pitchFamily="34" charset="-120"/>
              </a:rPr>
              <a:t>AI Hardware</a:t>
            </a:r>
            <a:endParaRPr lang="en-US" sz="1400" dirty="0"/>
          </a:p>
        </p:txBody>
      </p:sp>
      <p:sp>
        <p:nvSpPr>
          <p:cNvPr id="15" name="Text 8"/>
          <p:cNvSpPr/>
          <p:nvPr/>
        </p:nvSpPr>
        <p:spPr>
          <a:xfrm>
            <a:off x="5985629" y="7380923"/>
            <a:ext cx="8145542" cy="456248"/>
          </a:xfrm>
          <a:prstGeom prst="rect">
            <a:avLst/>
          </a:prstGeom>
          <a:noFill/>
          <a:ln/>
        </p:spPr>
        <p:txBody>
          <a:bodyPr wrap="square" lIns="0" tIns="0" rIns="0" bIns="0" rtlCol="0" anchor="t"/>
          <a:lstStyle/>
          <a:p>
            <a:pPr marL="0" indent="0" algn="l">
              <a:lnSpc>
                <a:spcPts val="1750"/>
              </a:lnSpc>
              <a:buNone/>
            </a:pPr>
            <a:r>
              <a:rPr lang="en-US" sz="1100" dirty="0">
                <a:solidFill>
                  <a:srgbClr val="2C2821"/>
                </a:solidFill>
                <a:latin typeface="Lora" pitchFamily="34" charset="0"/>
                <a:ea typeface="Lora" pitchFamily="34" charset="-122"/>
                <a:cs typeface="Lora" pitchFamily="34" charset="-120"/>
              </a:rPr>
              <a:t>Specialized processors like NVIDIA Drive and Tesla's custom AI chips provide the immense computing power required to process sensor data and make real-time decisions.</a:t>
            </a:r>
            <a:endParaRPr lang="en-US" sz="1100" dirty="0"/>
          </a:p>
        </p:txBody>
      </p:sp>
      <p:sp>
        <p:nvSpPr>
          <p:cNvPr id="16" name="Rectangle 15">
            <a:extLst>
              <a:ext uri="{FF2B5EF4-FFF2-40B4-BE49-F238E27FC236}">
                <a16:creationId xmlns:a16="http://schemas.microsoft.com/office/drawing/2014/main" id="{42531119-814C-33AC-C6C6-4608E456D36A}"/>
              </a:ext>
            </a:extLst>
          </p:cNvPr>
          <p:cNvSpPr/>
          <p:nvPr/>
        </p:nvSpPr>
        <p:spPr>
          <a:xfrm>
            <a:off x="12770427" y="7751618"/>
            <a:ext cx="1756064" cy="405246"/>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834152"/>
            <a:ext cx="11198304" cy="771525"/>
          </a:xfrm>
          <a:prstGeom prst="rect">
            <a:avLst/>
          </a:prstGeom>
          <a:noFill/>
          <a:ln/>
        </p:spPr>
        <p:txBody>
          <a:bodyPr wrap="none" lIns="0" tIns="0" rIns="0" bIns="0" rtlCol="0" anchor="t"/>
          <a:lstStyle/>
          <a:p>
            <a:pPr marL="0" indent="0">
              <a:lnSpc>
                <a:spcPts val="6050"/>
              </a:lnSpc>
              <a:buNone/>
            </a:pPr>
            <a:r>
              <a:rPr lang="en-US" sz="4850" dirty="0">
                <a:solidFill>
                  <a:srgbClr val="233E32"/>
                </a:solidFill>
                <a:latin typeface="Alice" pitchFamily="34" charset="0"/>
                <a:ea typeface="Alice" pitchFamily="34" charset="-122"/>
                <a:cs typeface="Alice" pitchFamily="34" charset="-120"/>
              </a:rPr>
              <a:t>The Future of AI in Autonomous Vehicles</a:t>
            </a:r>
            <a:endParaRPr lang="en-US" sz="4850" dirty="0"/>
          </a:p>
        </p:txBody>
      </p:sp>
      <p:sp>
        <p:nvSpPr>
          <p:cNvPr id="3" name="Text 1"/>
          <p:cNvSpPr/>
          <p:nvPr/>
        </p:nvSpPr>
        <p:spPr>
          <a:xfrm>
            <a:off x="864037" y="2099429"/>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2C2821"/>
                </a:solidFill>
                <a:latin typeface="Lora" pitchFamily="34" charset="0"/>
                <a:ea typeface="Lora" pitchFamily="34" charset="-122"/>
                <a:cs typeface="Lora" pitchFamily="34" charset="-120"/>
              </a:rPr>
              <a:t>As we look towards the horizon of autonomous vehicle technology, the role of AI becomes increasingly pivotal. The pursuit of Level 5 autonomy—where vehicles can operate without any human intervention under all conditions—is driving rapid advancements in AI capabilities. This ultimate goal promises to revolutionize not just personal transportation, but entire urban infrastructures and mobility paradigms.</a:t>
            </a:r>
            <a:endParaRPr lang="en-US" sz="1900" dirty="0"/>
          </a:p>
        </p:txBody>
      </p:sp>
      <p:sp>
        <p:nvSpPr>
          <p:cNvPr id="4" name="Text 2"/>
          <p:cNvSpPr/>
          <p:nvPr/>
        </p:nvSpPr>
        <p:spPr>
          <a:xfrm>
            <a:off x="864037" y="3957280"/>
            <a:ext cx="12902327" cy="1975247"/>
          </a:xfrm>
          <a:prstGeom prst="rect">
            <a:avLst/>
          </a:prstGeom>
          <a:noFill/>
          <a:ln/>
        </p:spPr>
        <p:txBody>
          <a:bodyPr wrap="square" lIns="0" tIns="0" rIns="0" bIns="0" rtlCol="0" anchor="t"/>
          <a:lstStyle/>
          <a:p>
            <a:pPr marL="0" indent="0">
              <a:lnSpc>
                <a:spcPts val="3100"/>
              </a:lnSpc>
              <a:buNone/>
            </a:pPr>
            <a:r>
              <a:rPr lang="en-US" sz="1900" dirty="0">
                <a:solidFill>
                  <a:srgbClr val="2C2821"/>
                </a:solidFill>
                <a:latin typeface="Lora" pitchFamily="34" charset="0"/>
                <a:ea typeface="Lora" pitchFamily="34" charset="-122"/>
                <a:cs typeface="Lora" pitchFamily="34" charset="-120"/>
              </a:rPr>
              <a:t>Experts predict that fully autonomous vehicles could become mainstream within the next 10-15 years, though widespread adoption may take longer due to regulatory hurdles and public acceptance. As AI continues to evolve, we can expect to see dramatic improvements in safety, efficiency, and accessibility of transportation. Smart cities of the future will likely feature interconnected networks of autonomous vehicles, optimizing traffic flow and reducing emissions.</a:t>
            </a:r>
            <a:endParaRPr lang="en-US" sz="1900" dirty="0"/>
          </a:p>
        </p:txBody>
      </p:sp>
      <p:sp>
        <p:nvSpPr>
          <p:cNvPr id="5" name="Text 3"/>
          <p:cNvSpPr/>
          <p:nvPr/>
        </p:nvSpPr>
        <p:spPr>
          <a:xfrm>
            <a:off x="864037" y="6210181"/>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2C2821"/>
                </a:solidFill>
                <a:latin typeface="Lora" pitchFamily="34" charset="0"/>
                <a:ea typeface="Lora" pitchFamily="34" charset="-122"/>
                <a:cs typeface="Lora" pitchFamily="34" charset="-120"/>
              </a:rPr>
              <a:t>The journey towards this AI-driven future of mobility is complex and challenging, but the potential benefits to society are immense. As researchers and engineers continue to push the boundaries of what's possible, we stand on the brink of a transportation revolution that will reshape our world in profound ways.</a:t>
            </a:r>
            <a:endParaRPr lang="en-US" sz="1900" dirty="0"/>
          </a:p>
        </p:txBody>
      </p:sp>
      <p:sp>
        <p:nvSpPr>
          <p:cNvPr id="6" name="Rectangle 5">
            <a:extLst>
              <a:ext uri="{FF2B5EF4-FFF2-40B4-BE49-F238E27FC236}">
                <a16:creationId xmlns:a16="http://schemas.microsoft.com/office/drawing/2014/main" id="{607E454A-652F-FB77-A236-05DC37A99251}"/>
              </a:ext>
            </a:extLst>
          </p:cNvPr>
          <p:cNvSpPr/>
          <p:nvPr/>
        </p:nvSpPr>
        <p:spPr>
          <a:xfrm>
            <a:off x="12770427" y="7751618"/>
            <a:ext cx="1756064" cy="405246"/>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1037</Words>
  <Application>Microsoft Office PowerPoint</Application>
  <PresentationFormat>Custom</PresentationFormat>
  <Paragraphs>78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Lora Bold</vt:lpstr>
      <vt:lpstr>Lora</vt:lpstr>
      <vt:lpstr>Arial</vt:lpstr>
      <vt:lpstr>Alice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Karthikeya Veruturi</cp:lastModifiedBy>
  <cp:revision>2</cp:revision>
  <dcterms:created xsi:type="dcterms:W3CDTF">2024-10-19T09:40:21Z</dcterms:created>
  <dcterms:modified xsi:type="dcterms:W3CDTF">2024-10-19T09:44:49Z</dcterms:modified>
</cp:coreProperties>
</file>