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9" r:id="rId3"/>
    <p:sldId id="266" r:id="rId4"/>
    <p:sldId id="267" r:id="rId5"/>
    <p:sldId id="268" r:id="rId6"/>
    <p:sldId id="261" r:id="rId7"/>
    <p:sldId id="256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7D52-CB8E-3BF1-34D0-9456ADE1D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04029-4F77-D142-3139-08F8910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F2DEC-A1AF-34C5-540B-88DC1F91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A9A4-B631-4128-B471-A06B7AF9B92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A1BDB-835A-BD18-454B-DD1260DA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C7681-560D-2497-03BC-A2A7AD3E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7F22F-EFFB-433B-BF3C-0E5845F0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8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81451-60FD-02C2-C349-DD6A32F5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91A3F-F27A-347D-D4DE-20040F354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C9112-5A9E-641F-3DB7-F937371C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A9A4-B631-4128-B471-A06B7AF9B92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52C41-C4BA-87EE-8C61-250994E40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4CE05-7B7A-302F-A581-9EF7FA5BE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7F22F-EFFB-433B-BF3C-0E5845F0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60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7E262-7098-59FC-6F7F-3F8BB5DC3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497A5F-F67E-E1AB-CC8F-87145325D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16AC5-5D65-92C5-5D0F-E713D85F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A9A4-B631-4128-B471-A06B7AF9B92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68F31-4AD5-DE75-ED84-CF6206E8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D7730-3D0A-54E3-8426-D017B854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7F22F-EFFB-433B-BF3C-0E5845F0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5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B0277-818E-2901-A100-18ED03663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5579C-807C-51ED-D3E9-656DF564F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5096E-81BA-FAB2-3058-9F7CE7D6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A9A4-B631-4128-B471-A06B7AF9B92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1886C-0C94-04F5-7327-B5449162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EBA85-8660-39B1-395A-CD159E3D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7F22F-EFFB-433B-BF3C-0E5845F0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6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9EE78-DFAE-AE68-23C0-7C868377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5FD7B-6364-417B-00A2-9E0E07548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071FE-8933-AA1F-5295-AD992B87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A9A4-B631-4128-B471-A06B7AF9B92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1FAFA-7ACC-C458-79D4-52BA0EED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51EDF-A61D-20D5-8B7E-929703E5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7F22F-EFFB-433B-BF3C-0E5845F0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0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6CA0-8DC0-04EA-9E16-FA38AED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CA689-53EF-30D9-7B43-36A460C72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096A7-1CFE-8E63-6B37-B004CC3C5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83725-646A-3EB7-FD81-F4AC5E87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A9A4-B631-4128-B471-A06B7AF9B92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1DA2C-9855-C325-998E-EA29A3575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7C8BF-699F-15EF-2760-DF53B7F42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7F22F-EFFB-433B-BF3C-0E5845F0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7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D09CD-6791-60A9-E24E-464109E76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6F38B-93FF-AED6-CE52-7892E27E7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FC863-128E-85A3-0FED-593F41F5A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C9B17-04E1-6E4A-73BF-9875C4508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12FE0-DE81-4D63-1AE7-B17B20CBD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99DE5-6B09-BEBD-24B0-37D7381D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A9A4-B631-4128-B471-A06B7AF9B92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0038C0-E76A-B9B1-E19E-29913B63F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23C416-051C-ADD0-67D8-692CEC24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7F22F-EFFB-433B-BF3C-0E5845F0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8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D36B3-81DD-4B5A-1CFC-1B883FB7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F2212-068C-E848-797B-256FB92DE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A9A4-B631-4128-B471-A06B7AF9B92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885E7-7CAC-B80D-7748-82B5CEC9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B45F8-A8A5-73E3-5F50-3DE1503F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7F22F-EFFB-433B-BF3C-0E5845F0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3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49B3E3-B1A3-C6D9-A7D3-C1D159D4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A9A4-B631-4128-B471-A06B7AF9B92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53627F-3D66-7360-69C6-5C1428234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AB65A-D7FE-AB32-7E96-8D4336C8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7F22F-EFFB-433B-BF3C-0E5845F0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7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49F6-9CEE-6219-9BFF-EF56754E7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0EA03-87B0-3D65-A999-AC4CDFA5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2244E-9246-0126-7D85-238D71062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752DB-C464-C3CA-0256-ED34EDE27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A9A4-B631-4128-B471-A06B7AF9B92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2269D-91B0-3177-0A63-AA685800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A710E-5642-5562-97EE-D9FA3082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7F22F-EFFB-433B-BF3C-0E5845F0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3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F834D-6A8B-F5BA-22BF-043C0C2F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685E6B-E19B-30E2-073F-6A5344907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2DB9F-9A3F-B6DE-F66B-ADD9883FA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CD20F-D9D6-7C9C-15F6-08F6BE6CC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A9A4-B631-4128-B471-A06B7AF9B92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8F00B-35E3-E88D-C373-8382D2C0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E7D95-7161-C903-A73B-C90CFD8B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7F22F-EFFB-433B-BF3C-0E5845F0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8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F29D1-6CAB-973C-7C58-BB3C0FACB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BBE16-2597-7813-1635-D3C49D654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17A02-E06D-DFFA-D44A-031294D36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EA9A4-B631-4128-B471-A06B7AF9B92A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DD595-E46D-D371-7004-8BFFA2785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70861-97A0-3973-E17C-D951AB44B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7F22F-EFFB-433B-BF3C-0E5845F0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6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8249AEC-557F-5219-A9FE-C61D6E16E4F1}"/>
              </a:ext>
            </a:extLst>
          </p:cNvPr>
          <p:cNvSpPr txBox="1"/>
          <p:nvPr/>
        </p:nvSpPr>
        <p:spPr>
          <a:xfrm>
            <a:off x="528534" y="5335873"/>
            <a:ext cx="11739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system-ui"/>
              </a:rPr>
              <a:t>Conclusions drawn</a:t>
            </a:r>
          </a:p>
          <a:p>
            <a:pPr marL="342900" indent="-342900" algn="l">
              <a:buAutoNum type="arabicPeriod"/>
            </a:pPr>
            <a:r>
              <a:rPr lang="en-US" b="0" i="0" dirty="0">
                <a:effectLst/>
                <a:latin typeface="system-ui"/>
              </a:rPr>
              <a:t>More loans were disbursed under 9%-13% interest rate bracket.</a:t>
            </a:r>
          </a:p>
          <a:p>
            <a:pPr marL="342900" indent="-342900" algn="l">
              <a:buAutoNum type="arabicPeriod"/>
            </a:pPr>
            <a:r>
              <a:rPr lang="en-US" b="0" i="0" dirty="0">
                <a:effectLst/>
                <a:latin typeface="system-ui"/>
              </a:rPr>
              <a:t>More loans were defaulted under 13%-17% interest rate bracket.</a:t>
            </a:r>
          </a:p>
          <a:p>
            <a:pPr marL="342900" indent="-342900" algn="l">
              <a:buAutoNum type="arabicPeriod"/>
            </a:pPr>
            <a:r>
              <a:rPr lang="en-US" b="0" i="0" dirty="0">
                <a:effectLst/>
                <a:latin typeface="system-ui"/>
              </a:rPr>
              <a:t>We can clearly see the trend that charged-off loan percentage is increasing as the rate of interest is increasing.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12C4308-289C-71A2-56CE-A4F57BE2E636}"/>
              </a:ext>
            </a:extLst>
          </p:cNvPr>
          <p:cNvSpPr txBox="1">
            <a:spLocks/>
          </p:cNvSpPr>
          <p:nvPr/>
        </p:nvSpPr>
        <p:spPr>
          <a:xfrm>
            <a:off x="222470" y="-168275"/>
            <a:ext cx="1141559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Analysis of Interest rate groups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0F677E-7E54-FA3F-298E-E72D40CEC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940"/>
            <a:ext cx="12192000" cy="351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10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8249AEC-557F-5219-A9FE-C61D6E16E4F1}"/>
              </a:ext>
            </a:extLst>
          </p:cNvPr>
          <p:cNvSpPr txBox="1"/>
          <p:nvPr/>
        </p:nvSpPr>
        <p:spPr>
          <a:xfrm>
            <a:off x="452334" y="5325533"/>
            <a:ext cx="117396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system-ui"/>
              </a:rPr>
              <a:t>Conclusions drawn</a:t>
            </a:r>
            <a:endParaRPr lang="en-US" b="0" i="0" dirty="0">
              <a:effectLst/>
              <a:latin typeface="system-ui"/>
            </a:endParaRPr>
          </a:p>
          <a:p>
            <a:pPr marL="342900" indent="-342900">
              <a:buAutoNum type="arabicPeriod"/>
            </a:pPr>
            <a:r>
              <a:rPr lang="en-US" b="0" i="0" dirty="0">
                <a:effectLst/>
                <a:latin typeface="system-ui"/>
              </a:rPr>
              <a:t>More than 50% of borrowers with Annual income between 58k and 85k and Active credit lines between 36 &amp; 44 </a:t>
            </a:r>
            <a:r>
              <a:rPr lang="en-US" b="1" i="0" dirty="0">
                <a:effectLst/>
                <a:latin typeface="system-ui"/>
              </a:rPr>
              <a:t>defaulted</a:t>
            </a:r>
            <a:r>
              <a:rPr lang="en-US" b="0" i="0" dirty="0">
                <a:effectLst/>
                <a:latin typeface="system-ui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b="0" i="0" dirty="0">
                <a:effectLst/>
                <a:latin typeface="system-ui"/>
              </a:rPr>
              <a:t>More than 47% of borrowers with Annual income between 31k and 85k and Interest rates between 21% &amp; 24% </a:t>
            </a:r>
            <a:r>
              <a:rPr lang="en-US" b="1" i="0" dirty="0">
                <a:effectLst/>
                <a:latin typeface="system-ui"/>
              </a:rPr>
              <a:t>defaulted</a:t>
            </a:r>
            <a:r>
              <a:rPr lang="en-US" b="0" i="0" dirty="0">
                <a:effectLst/>
                <a:latin typeface="system-ui"/>
              </a:rPr>
              <a:t>.</a:t>
            </a:r>
          </a:p>
          <a:p>
            <a:endParaRPr lang="en-US" b="0" i="0" dirty="0">
              <a:effectLst/>
              <a:latin typeface="system-ui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12C4308-289C-71A2-56CE-A4F57BE2E636}"/>
              </a:ext>
            </a:extLst>
          </p:cNvPr>
          <p:cNvSpPr txBox="1">
            <a:spLocks/>
          </p:cNvSpPr>
          <p:nvPr/>
        </p:nvSpPr>
        <p:spPr>
          <a:xfrm>
            <a:off x="222470" y="-168275"/>
            <a:ext cx="1141559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Annual income category vs other quantitative variables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E8A98B-2187-2A8C-5099-B83847C49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64" y="1386015"/>
            <a:ext cx="5394036" cy="3710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141F97-D21E-BD4B-4CCE-FD32D9EFE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838" y="1330666"/>
            <a:ext cx="5578762" cy="382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B6BBD-345C-6950-E387-AABFA8658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/>
              <a:t>Bivariate Analysis continuous variables using binning</a:t>
            </a:r>
          </a:p>
        </p:txBody>
      </p:sp>
    </p:spTree>
    <p:extLst>
      <p:ext uri="{BB962C8B-B14F-4D97-AF65-F5344CB8AC3E}">
        <p14:creationId xmlns:p14="http://schemas.microsoft.com/office/powerpoint/2010/main" val="225190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8249AEC-557F-5219-A9FE-C61D6E16E4F1}"/>
              </a:ext>
            </a:extLst>
          </p:cNvPr>
          <p:cNvSpPr txBox="1"/>
          <p:nvPr/>
        </p:nvSpPr>
        <p:spPr>
          <a:xfrm>
            <a:off x="528534" y="5335873"/>
            <a:ext cx="11739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system-ui"/>
              </a:rPr>
              <a:t>Conclusions drawn</a:t>
            </a:r>
          </a:p>
          <a:p>
            <a:pPr marL="342900" indent="-342900" algn="l">
              <a:buAutoNum type="arabicPeriod"/>
            </a:pPr>
            <a:r>
              <a:rPr lang="en-US" b="0" i="0" dirty="0">
                <a:effectLst/>
                <a:latin typeface="system-ui"/>
              </a:rPr>
              <a:t>More loans were disbursed to with loan amounts under 7k.</a:t>
            </a:r>
          </a:p>
          <a:p>
            <a:pPr marL="342900" indent="-342900" algn="l">
              <a:buAutoNum type="arabicPeriod"/>
            </a:pPr>
            <a:r>
              <a:rPr lang="en-US" b="0" i="0" dirty="0">
                <a:effectLst/>
                <a:latin typeface="system-ui"/>
              </a:rPr>
              <a:t>Trend is that % of defaulting increases as the loan amount increases, &gt;20% of loans with loan amount &gt;21k were </a:t>
            </a:r>
            <a:r>
              <a:rPr lang="en-US" b="1" i="0" dirty="0">
                <a:effectLst/>
                <a:latin typeface="system-ui"/>
              </a:rPr>
              <a:t>defaulted</a:t>
            </a:r>
            <a:r>
              <a:rPr lang="en-US" b="0" i="0" dirty="0">
                <a:effectLst/>
                <a:latin typeface="system-ui"/>
              </a:rPr>
              <a:t>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12C4308-289C-71A2-56CE-A4F57BE2E636}"/>
              </a:ext>
            </a:extLst>
          </p:cNvPr>
          <p:cNvSpPr txBox="1">
            <a:spLocks/>
          </p:cNvSpPr>
          <p:nvPr/>
        </p:nvSpPr>
        <p:spPr>
          <a:xfrm>
            <a:off x="222470" y="-168275"/>
            <a:ext cx="1141559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Analysis of Loan amount groups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12B41E-6A97-8D28-3205-2807E0F0F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04248"/>
            <a:ext cx="12192000" cy="430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4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8249AEC-557F-5219-A9FE-C61D6E16E4F1}"/>
              </a:ext>
            </a:extLst>
          </p:cNvPr>
          <p:cNvSpPr txBox="1"/>
          <p:nvPr/>
        </p:nvSpPr>
        <p:spPr>
          <a:xfrm>
            <a:off x="528534" y="5335873"/>
            <a:ext cx="11739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system-ui"/>
              </a:rPr>
              <a:t>Conclusions drawn</a:t>
            </a:r>
          </a:p>
          <a:p>
            <a:pPr marL="342900" indent="-342900" algn="l">
              <a:buAutoNum type="arabicPeriod"/>
            </a:pPr>
            <a:r>
              <a:rPr lang="en-US" b="0" i="0" dirty="0">
                <a:effectLst/>
                <a:latin typeface="system-ui"/>
              </a:rPr>
              <a:t>Number of loans taken and defaulted kept on increasing from Jan to Dec and peaked in Dec.</a:t>
            </a:r>
          </a:p>
          <a:p>
            <a:pPr marL="342900" indent="-342900" algn="l">
              <a:buAutoNum type="arabicPeriod"/>
            </a:pPr>
            <a:r>
              <a:rPr lang="en-US" b="0" i="0" dirty="0">
                <a:effectLst/>
                <a:latin typeface="system-ui"/>
              </a:rPr>
              <a:t>Percentage of loans defaulted were highest when issued in May, Sep and Dec.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12C4308-289C-71A2-56CE-A4F57BE2E636}"/>
              </a:ext>
            </a:extLst>
          </p:cNvPr>
          <p:cNvSpPr txBox="1">
            <a:spLocks/>
          </p:cNvSpPr>
          <p:nvPr/>
        </p:nvSpPr>
        <p:spPr>
          <a:xfrm>
            <a:off x="222470" y="-168275"/>
            <a:ext cx="1141559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Analysis of Loan issue month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878B0C-ED89-9270-7DE2-4F2B037AA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6831"/>
            <a:ext cx="12192000" cy="323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8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8249AEC-557F-5219-A9FE-C61D6E16E4F1}"/>
              </a:ext>
            </a:extLst>
          </p:cNvPr>
          <p:cNvSpPr txBox="1"/>
          <p:nvPr/>
        </p:nvSpPr>
        <p:spPr>
          <a:xfrm>
            <a:off x="299934" y="5360870"/>
            <a:ext cx="11739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system-ui"/>
              </a:rPr>
              <a:t>Conclusions drawn</a:t>
            </a:r>
          </a:p>
          <a:p>
            <a:pPr marL="342900" indent="-342900" algn="l">
              <a:buAutoNum type="arabicPeriod"/>
            </a:pPr>
            <a:r>
              <a:rPr lang="en-US" b="0" i="0" dirty="0">
                <a:effectLst/>
                <a:latin typeface="system-ui"/>
              </a:rPr>
              <a:t>Loan borrowers with high credit line utilization (&gt;40%) are defaulting loans more.</a:t>
            </a:r>
          </a:p>
          <a:p>
            <a:pPr marL="342900" indent="-342900" algn="l">
              <a:buAutoNum type="arabicPeriod"/>
            </a:pPr>
            <a:r>
              <a:rPr lang="en-US" b="0" i="0" dirty="0">
                <a:effectLst/>
                <a:latin typeface="system-ui"/>
              </a:rPr>
              <a:t>We can clearly see the trend that charged-off loan percentage is increasing as the credit revolving line utilization percent is increasing.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12C4308-289C-71A2-56CE-A4F57BE2E636}"/>
              </a:ext>
            </a:extLst>
          </p:cNvPr>
          <p:cNvSpPr txBox="1">
            <a:spLocks/>
          </p:cNvSpPr>
          <p:nvPr/>
        </p:nvSpPr>
        <p:spPr>
          <a:xfrm>
            <a:off x="222470" y="-168275"/>
            <a:ext cx="1141559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Analysis of Revolving utilization groups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CF1E3C-EB96-EE07-2AFF-78877DCBE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7130"/>
            <a:ext cx="12192000" cy="335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8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B6BBD-345C-6950-E387-AABFA8658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Bivariate Analysis using Heatmaps</a:t>
            </a:r>
          </a:p>
        </p:txBody>
      </p:sp>
    </p:spTree>
    <p:extLst>
      <p:ext uri="{BB962C8B-B14F-4D97-AF65-F5344CB8AC3E}">
        <p14:creationId xmlns:p14="http://schemas.microsoft.com/office/powerpoint/2010/main" val="2285812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72E9D3-2C1D-ADFE-082E-FEE66B757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4" y="1577878"/>
            <a:ext cx="5226618" cy="36252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8C183D-8844-A3B7-405E-17B90773D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616" y="1577878"/>
            <a:ext cx="5389916" cy="36252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249AEC-557F-5219-A9FE-C61D6E16E4F1}"/>
              </a:ext>
            </a:extLst>
          </p:cNvPr>
          <p:cNvSpPr txBox="1"/>
          <p:nvPr/>
        </p:nvSpPr>
        <p:spPr>
          <a:xfrm>
            <a:off x="528534" y="5335873"/>
            <a:ext cx="11739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system-ui"/>
              </a:rPr>
              <a:t>Conclusions drawn</a:t>
            </a:r>
            <a:endParaRPr lang="en-US" b="0" i="0" dirty="0">
              <a:effectLst/>
              <a:latin typeface="system-ui"/>
            </a:endParaRPr>
          </a:p>
          <a:p>
            <a:pPr marL="342900" indent="-342900">
              <a:buAutoNum type="arabicPeriod"/>
            </a:pPr>
            <a:r>
              <a:rPr lang="en-US" b="0" i="0" dirty="0">
                <a:effectLst/>
                <a:latin typeface="system-ui"/>
              </a:rPr>
              <a:t>More than 50% of borrowers with Loan amount between 21k &amp; 35k and Active credit lines between 27 &amp; 36 </a:t>
            </a:r>
            <a:r>
              <a:rPr lang="en-US" b="1" i="0" dirty="0">
                <a:effectLst/>
                <a:latin typeface="system-ui"/>
              </a:rPr>
              <a:t>defaulted</a:t>
            </a:r>
            <a:r>
              <a:rPr lang="en-US" b="0" i="0" dirty="0">
                <a:effectLst/>
                <a:latin typeface="system-ui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b="0" i="0" dirty="0">
                <a:effectLst/>
                <a:latin typeface="system-ui"/>
              </a:rPr>
              <a:t>More than 45% of borrowers with Loan amount less than 7k and Interest rates between 21% &amp; 24% </a:t>
            </a:r>
            <a:r>
              <a:rPr lang="en-US" b="1" i="0" dirty="0">
                <a:effectLst/>
                <a:latin typeface="system-ui"/>
              </a:rPr>
              <a:t>defaulted</a:t>
            </a:r>
            <a:r>
              <a:rPr lang="en-US" b="0" i="0" dirty="0">
                <a:effectLst/>
                <a:latin typeface="system-ui"/>
              </a:rPr>
              <a:t>.</a:t>
            </a:r>
          </a:p>
          <a:p>
            <a:endParaRPr lang="en-US" b="0" i="0" dirty="0">
              <a:effectLst/>
              <a:latin typeface="system-ui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12C4308-289C-71A2-56CE-A4F57BE2E636}"/>
              </a:ext>
            </a:extLst>
          </p:cNvPr>
          <p:cNvSpPr txBox="1">
            <a:spLocks/>
          </p:cNvSpPr>
          <p:nvPr/>
        </p:nvSpPr>
        <p:spPr>
          <a:xfrm>
            <a:off x="222470" y="-168275"/>
            <a:ext cx="1141559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Loan amount category vs other quantitative variables</a:t>
            </a:r>
          </a:p>
        </p:txBody>
      </p:sp>
    </p:spTree>
    <p:extLst>
      <p:ext uri="{BB962C8B-B14F-4D97-AF65-F5344CB8AC3E}">
        <p14:creationId xmlns:p14="http://schemas.microsoft.com/office/powerpoint/2010/main" val="348484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8249AEC-557F-5219-A9FE-C61D6E16E4F1}"/>
              </a:ext>
            </a:extLst>
          </p:cNvPr>
          <p:cNvSpPr txBox="1"/>
          <p:nvPr/>
        </p:nvSpPr>
        <p:spPr>
          <a:xfrm>
            <a:off x="452334" y="5325533"/>
            <a:ext cx="117396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system-ui"/>
              </a:rPr>
              <a:t>Conclusions drawn</a:t>
            </a:r>
            <a:endParaRPr lang="en-US" b="0" i="0" dirty="0">
              <a:effectLst/>
              <a:latin typeface="system-ui"/>
            </a:endParaRPr>
          </a:p>
          <a:p>
            <a:pPr marL="342900" indent="-342900">
              <a:buAutoNum type="arabicPeriod"/>
            </a:pPr>
            <a:r>
              <a:rPr lang="en-US" b="0" i="0" dirty="0">
                <a:effectLst/>
                <a:latin typeface="system-ui"/>
              </a:rPr>
              <a:t>More than 54% of borrowers with Interest rates between 21% &amp; 24% and Revolving credit utilization between 0% &amp; 20% </a:t>
            </a:r>
            <a:r>
              <a:rPr lang="en-US" b="1" i="0" dirty="0">
                <a:effectLst/>
                <a:latin typeface="system-ui"/>
              </a:rPr>
              <a:t>defaulted</a:t>
            </a:r>
            <a:r>
              <a:rPr lang="en-US" b="0" i="0" dirty="0">
                <a:effectLst/>
                <a:latin typeface="system-ui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b="0" i="0" dirty="0">
                <a:effectLst/>
                <a:latin typeface="system-ui"/>
              </a:rPr>
              <a:t>More than 50% of borrowers with Interest rates between 21% &amp; 24% and Debt to income ratio between 0% &amp; 6% </a:t>
            </a:r>
            <a:r>
              <a:rPr lang="en-US" b="1" i="0" dirty="0">
                <a:effectLst/>
                <a:latin typeface="system-ui"/>
              </a:rPr>
              <a:t>defaulted</a:t>
            </a:r>
            <a:r>
              <a:rPr lang="en-US" b="0" i="0" dirty="0">
                <a:effectLst/>
                <a:latin typeface="system-ui"/>
              </a:rPr>
              <a:t>.</a:t>
            </a:r>
          </a:p>
          <a:p>
            <a:endParaRPr lang="en-US" b="0" i="0" dirty="0">
              <a:effectLst/>
              <a:latin typeface="system-ui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12C4308-289C-71A2-56CE-A4F57BE2E636}"/>
              </a:ext>
            </a:extLst>
          </p:cNvPr>
          <p:cNvSpPr txBox="1">
            <a:spLocks/>
          </p:cNvSpPr>
          <p:nvPr/>
        </p:nvSpPr>
        <p:spPr>
          <a:xfrm>
            <a:off x="222470" y="-168275"/>
            <a:ext cx="1141559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Interest rate category vs other quantitative variables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C3F286-A0BE-941F-09FA-C42F571C8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18" y="1451648"/>
            <a:ext cx="5714388" cy="38823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3B286A-23FA-D31B-09CB-3FAFAE766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406" y="1451648"/>
            <a:ext cx="5438522" cy="384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43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8249AEC-557F-5219-A9FE-C61D6E16E4F1}"/>
              </a:ext>
            </a:extLst>
          </p:cNvPr>
          <p:cNvSpPr txBox="1"/>
          <p:nvPr/>
        </p:nvSpPr>
        <p:spPr>
          <a:xfrm>
            <a:off x="452334" y="5325533"/>
            <a:ext cx="11739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system-ui"/>
              </a:rPr>
              <a:t>Conclusions drawn</a:t>
            </a:r>
            <a:endParaRPr lang="en-US" b="0" i="0" dirty="0">
              <a:effectLst/>
              <a:latin typeface="system-ui"/>
            </a:endParaRPr>
          </a:p>
          <a:p>
            <a:pPr marL="342900" indent="-342900">
              <a:buAutoNum type="arabicPeriod"/>
            </a:pPr>
            <a:r>
              <a:rPr lang="en-US" b="0" i="0" dirty="0">
                <a:effectLst/>
                <a:latin typeface="system-ui"/>
              </a:rPr>
              <a:t>More than 45% of borrowers with Interest rates between 21% &amp; 24% and Installment amount between 274 &amp; 531 </a:t>
            </a:r>
            <a:r>
              <a:rPr lang="en-US" b="1" i="0" dirty="0">
                <a:effectLst/>
                <a:latin typeface="system-ui"/>
              </a:rPr>
              <a:t>defaulted</a:t>
            </a:r>
            <a:r>
              <a:rPr lang="en-US" b="0" i="0" dirty="0">
                <a:effectLst/>
                <a:latin typeface="system-ui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b="0" i="0" dirty="0">
                <a:effectLst/>
                <a:latin typeface="system-ui"/>
              </a:rPr>
              <a:t>More than 40% of borrowers with Interest rates between 21% &amp; 24% and Active credit lines between 2 &amp; 10 </a:t>
            </a:r>
            <a:r>
              <a:rPr lang="en-US" b="1" i="0" dirty="0">
                <a:effectLst/>
                <a:latin typeface="system-ui"/>
              </a:rPr>
              <a:t>defaulted</a:t>
            </a:r>
            <a:r>
              <a:rPr lang="en-US" b="0" i="0" dirty="0">
                <a:effectLst/>
                <a:latin typeface="system-ui"/>
              </a:rPr>
              <a:t>.</a:t>
            </a:r>
          </a:p>
          <a:p>
            <a:endParaRPr lang="en-US" b="0" i="0" dirty="0">
              <a:effectLst/>
              <a:latin typeface="system-ui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12C4308-289C-71A2-56CE-A4F57BE2E636}"/>
              </a:ext>
            </a:extLst>
          </p:cNvPr>
          <p:cNvSpPr txBox="1">
            <a:spLocks/>
          </p:cNvSpPr>
          <p:nvPr/>
        </p:nvSpPr>
        <p:spPr>
          <a:xfrm>
            <a:off x="222470" y="-168275"/>
            <a:ext cx="1141559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Interest rate category vs other quantitative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FEF5E-3F00-4212-BED2-9262F7324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35" y="1398282"/>
            <a:ext cx="5350528" cy="3842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92C7F2-EEFB-047F-FFC2-FB3CF147D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378" y="1398282"/>
            <a:ext cx="5015778" cy="372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8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system-ui</vt:lpstr>
      <vt:lpstr>Arial</vt:lpstr>
      <vt:lpstr>Calibri</vt:lpstr>
      <vt:lpstr>Calibri Light</vt:lpstr>
      <vt:lpstr>Office Theme</vt:lpstr>
      <vt:lpstr>PowerPoint Presentation</vt:lpstr>
      <vt:lpstr>Bivariate Analysis continuous variables using binning</vt:lpstr>
      <vt:lpstr>PowerPoint Presentation</vt:lpstr>
      <vt:lpstr>PowerPoint Presentation</vt:lpstr>
      <vt:lpstr>PowerPoint Presentation</vt:lpstr>
      <vt:lpstr>Bivariate Analysis using Heatmaps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 Gadepalli</dc:creator>
  <cp:lastModifiedBy>Karthik Gadepalli</cp:lastModifiedBy>
  <cp:revision>4</cp:revision>
  <dcterms:created xsi:type="dcterms:W3CDTF">2024-07-24T13:49:13Z</dcterms:created>
  <dcterms:modified xsi:type="dcterms:W3CDTF">2024-07-24T15:12:27Z</dcterms:modified>
</cp:coreProperties>
</file>