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ubik Medium"/>
      <p:regular r:id="rId38"/>
      <p:bold r:id="rId39"/>
      <p:italic r:id="rId40"/>
      <p:boldItalic r:id="rId41"/>
    </p:embeddedFont>
    <p:embeddedFont>
      <p:font typeface="Lexend SemiBold"/>
      <p:regular r:id="rId42"/>
      <p:bold r:id="rId43"/>
    </p:embeddedFont>
    <p:embeddedFont>
      <p:font typeface="DM Sans ExtraBold"/>
      <p:bold r:id="rId44"/>
      <p:boldItalic r:id="rId45"/>
    </p:embeddedFont>
    <p:embeddedFont>
      <p:font typeface="Lexend"/>
      <p:regular r:id="rId46"/>
      <p:bold r:id="rId47"/>
    </p:embeddedFont>
    <p:embeddedFont>
      <p:font typeface="DM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DEFBAA-1634-4488-815F-E4942A848711}">
  <a:tblStyle styleId="{96DEFBAA-1634-4488-815F-E4942A8487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Medium-italic.fntdata"/><Relationship Id="rId42" Type="http://schemas.openxmlformats.org/officeDocument/2006/relationships/font" Target="fonts/LexendSemiBold-regular.fntdata"/><Relationship Id="rId41" Type="http://schemas.openxmlformats.org/officeDocument/2006/relationships/font" Target="fonts/RubikMedium-boldItalic.fntdata"/><Relationship Id="rId44" Type="http://schemas.openxmlformats.org/officeDocument/2006/relationships/font" Target="fonts/DMSansExtraBold-bold.fntdata"/><Relationship Id="rId43" Type="http://schemas.openxmlformats.org/officeDocument/2006/relationships/font" Target="fonts/LexendSemiBold-bold.fntdata"/><Relationship Id="rId46" Type="http://schemas.openxmlformats.org/officeDocument/2006/relationships/font" Target="fonts/Lexend-regular.fntdata"/><Relationship Id="rId45" Type="http://schemas.openxmlformats.org/officeDocument/2006/relationships/font" Target="fonts/DMSans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MSans-regular.fntdata"/><Relationship Id="rId47" Type="http://schemas.openxmlformats.org/officeDocument/2006/relationships/font" Target="fonts/Lexend-bold.fntdata"/><Relationship Id="rId49" Type="http://schemas.openxmlformats.org/officeDocument/2006/relationships/font" Target="fonts/DM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ubikMedium-bold.fntdata"/><Relationship Id="rId38" Type="http://schemas.openxmlformats.org/officeDocument/2006/relationships/font" Target="fonts/Rubik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DMSans-boldItalic.fntdata"/><Relationship Id="rId50" Type="http://schemas.openxmlformats.org/officeDocument/2006/relationships/font" Target="fonts/DM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b0b6afd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b0b6afd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b1c2045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b1c2045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b1c2045e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b1c2045e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b1c2045e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b1c2045e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b1c2045e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b1c2045e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b1c2045e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b1c2045e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b1c2045e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b1c2045e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b1c2045e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b1c2045e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b1c2045e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b1c2045e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b1c2045e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b1c2045e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561e05efb5408b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561e05efb5408b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b1c2045e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b1c2045e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b1c2045e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b1c2045e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b1c2045e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b1c2045e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b1c2045e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b1c2045e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b1c2045e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b1c2045e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b1c2045e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1b1c2045e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b1c2045e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b1c2045e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b0b6afd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b0b6afdf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b1c2045e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b1c2045e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b1c2045e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1b1c2045e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5a75bdc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5a75bdc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1b1c2045e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1b1c2045e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05a75bdca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05a75bdca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5a75bdc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5a75bdc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5a75bdca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5a75bdca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5f94367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5f94367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1c2045e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1c2045e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5a75bdca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5a75bdca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1c2045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1c2045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9.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7.png"/><Relationship Id="rId5"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29.png"/><Relationship Id="rId6" Type="http://schemas.openxmlformats.org/officeDocument/2006/relationships/image" Target="../media/image17.png"/><Relationship Id="rId7"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32.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31.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48.png"/><Relationship Id="rId5" Type="http://schemas.openxmlformats.org/officeDocument/2006/relationships/image" Target="../media/image23.png"/><Relationship Id="rId6"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45.png"/><Relationship Id="rId5"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41.png"/><Relationship Id="rId5" Type="http://schemas.openxmlformats.org/officeDocument/2006/relationships/image" Target="../media/image27.pn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49.png"/><Relationship Id="rId5"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34.png"/><Relationship Id="rId5"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51.png"/><Relationship Id="rId5"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857950"/>
            <a:ext cx="8520600" cy="1661700"/>
          </a:xfrm>
          <a:prstGeom prst="rect">
            <a:avLst/>
          </a:prstGeom>
          <a:noFill/>
          <a:ln>
            <a:noFill/>
          </a:ln>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t/>
            </a:r>
            <a:endParaRPr b="1" sz="4800">
              <a:solidFill>
                <a:srgbClr val="37474F"/>
              </a:solidFill>
              <a:latin typeface="Lexend"/>
              <a:ea typeface="Lexend"/>
              <a:cs typeface="Lexend"/>
              <a:sym typeface="Lexend"/>
            </a:endParaRPr>
          </a:p>
          <a:p>
            <a:pPr indent="0" lvl="0" marL="0" rtl="0" algn="ctr">
              <a:spcBef>
                <a:spcPts val="0"/>
              </a:spcBef>
              <a:spcAft>
                <a:spcPts val="0"/>
              </a:spcAft>
              <a:buNone/>
            </a:pPr>
            <a:r>
              <a:rPr b="1" lang="en" sz="4800">
                <a:solidFill>
                  <a:srgbClr val="37474F"/>
                </a:solidFill>
                <a:latin typeface="Lexend"/>
                <a:ea typeface="Lexend"/>
                <a:cs typeface="Lexend"/>
                <a:sym typeface="Lexend"/>
              </a:rPr>
              <a:t>Seattle A</a:t>
            </a:r>
            <a:r>
              <a:rPr b="1" lang="en" sz="4800">
                <a:solidFill>
                  <a:srgbClr val="37474F"/>
                </a:solidFill>
                <a:latin typeface="Lexend"/>
                <a:ea typeface="Lexend"/>
                <a:cs typeface="Lexend"/>
                <a:sym typeface="Lexend"/>
              </a:rPr>
              <a:t>irbnb Price </a:t>
            </a:r>
            <a:endParaRPr b="1" sz="4800">
              <a:solidFill>
                <a:srgbClr val="37474F"/>
              </a:solidFill>
              <a:latin typeface="Lexend"/>
              <a:ea typeface="Lexend"/>
              <a:cs typeface="Lexend"/>
              <a:sym typeface="Lexend"/>
            </a:endParaRPr>
          </a:p>
          <a:p>
            <a:pPr indent="0" lvl="0" marL="0" rtl="0" algn="ctr">
              <a:spcBef>
                <a:spcPts val="0"/>
              </a:spcBef>
              <a:spcAft>
                <a:spcPts val="0"/>
              </a:spcAft>
              <a:buNone/>
            </a:pPr>
            <a:r>
              <a:rPr b="1" lang="en" sz="4800">
                <a:solidFill>
                  <a:srgbClr val="37474F"/>
                </a:solidFill>
                <a:latin typeface="Lexend"/>
                <a:ea typeface="Lexend"/>
                <a:cs typeface="Lexend"/>
                <a:sym typeface="Lexend"/>
              </a:rPr>
              <a:t>Prediction</a:t>
            </a:r>
            <a:endParaRPr b="1" sz="4800">
              <a:solidFill>
                <a:srgbClr val="37474F"/>
              </a:solidFill>
              <a:latin typeface="Lexend"/>
              <a:ea typeface="Lexend"/>
              <a:cs typeface="Lexend"/>
              <a:sym typeface="Lexend"/>
            </a:endParaRPr>
          </a:p>
        </p:txBody>
      </p:sp>
      <p:sp>
        <p:nvSpPr>
          <p:cNvPr id="55" name="Google Shape;55;p13"/>
          <p:cNvSpPr txBox="1"/>
          <p:nvPr/>
        </p:nvSpPr>
        <p:spPr>
          <a:xfrm>
            <a:off x="311700" y="3431700"/>
            <a:ext cx="8520600" cy="7926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lnSpc>
                <a:spcPct val="150000"/>
              </a:lnSpc>
              <a:spcBef>
                <a:spcPts val="0"/>
              </a:spcBef>
              <a:spcAft>
                <a:spcPts val="0"/>
              </a:spcAft>
              <a:buNone/>
            </a:pPr>
            <a:r>
              <a:rPr lang="en" sz="2229">
                <a:solidFill>
                  <a:srgbClr val="37474F"/>
                </a:solidFill>
                <a:latin typeface="DM Sans"/>
                <a:ea typeface="DM Sans"/>
                <a:cs typeface="DM Sans"/>
                <a:sym typeface="DM Sans"/>
              </a:rPr>
              <a:t>Karthik Garimella</a:t>
            </a:r>
            <a:r>
              <a:rPr lang="en" sz="2229">
                <a:solidFill>
                  <a:srgbClr val="37474F"/>
                </a:solidFill>
                <a:latin typeface="DM Sans"/>
                <a:ea typeface="DM Sans"/>
                <a:cs typeface="DM Sans"/>
                <a:sym typeface="DM Sans"/>
              </a:rPr>
              <a:t>, Sandeep Alfred</a:t>
            </a:r>
            <a:endParaRPr sz="2229">
              <a:solidFill>
                <a:srgbClr val="37474F"/>
              </a:solidFill>
              <a:latin typeface="DM Sans"/>
              <a:ea typeface="DM Sans"/>
              <a:cs typeface="DM Sans"/>
              <a:sym typeface="DM Sans"/>
            </a:endParaRPr>
          </a:p>
          <a:p>
            <a:pPr indent="0" lvl="0" marL="0" rtl="0" algn="ctr">
              <a:lnSpc>
                <a:spcPct val="150000"/>
              </a:lnSpc>
              <a:spcBef>
                <a:spcPts val="0"/>
              </a:spcBef>
              <a:spcAft>
                <a:spcPts val="0"/>
              </a:spcAft>
              <a:buNone/>
            </a:pPr>
            <a:r>
              <a:rPr lang="en" sz="2229">
                <a:solidFill>
                  <a:srgbClr val="37474F"/>
                </a:solidFill>
                <a:latin typeface="DM Sans"/>
                <a:ea typeface="DM Sans"/>
                <a:cs typeface="DM Sans"/>
                <a:sym typeface="DM Sans"/>
              </a:rPr>
              <a:t>MA 5790 - Fall 2024 - Team 12</a:t>
            </a:r>
            <a:endParaRPr sz="2929">
              <a:solidFill>
                <a:srgbClr val="595959"/>
              </a:solidFill>
              <a:latin typeface="DM Sans"/>
              <a:ea typeface="DM Sans"/>
              <a:cs typeface="DM Sans"/>
              <a:sym typeface="DM Sans"/>
            </a:endParaRPr>
          </a:p>
        </p:txBody>
      </p:sp>
      <p:sp>
        <p:nvSpPr>
          <p:cNvPr id="56" name="Google Shape;56;p13"/>
          <p:cNvSpPr txBox="1"/>
          <p:nvPr/>
        </p:nvSpPr>
        <p:spPr>
          <a:xfrm>
            <a:off x="83962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7" name="Google Shape;57;p13"/>
          <p:cNvPicPr preferRelativeResize="0"/>
          <p:nvPr/>
        </p:nvPicPr>
        <p:blipFill>
          <a:blip r:embed="rId3">
            <a:alphaModFix/>
          </a:blip>
          <a:stretch>
            <a:fillRect/>
          </a:stretch>
        </p:blipFill>
        <p:spPr>
          <a:xfrm>
            <a:off x="167650" y="4224300"/>
            <a:ext cx="548700" cy="6789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Linear Models: Ordinary Linear Regression</a:t>
            </a:r>
            <a:endParaRPr b="1">
              <a:solidFill>
                <a:srgbClr val="37474F"/>
              </a:solidFill>
              <a:latin typeface="Lexend"/>
              <a:ea typeface="Lexend"/>
              <a:cs typeface="Lexend"/>
              <a:sym typeface="Lexend"/>
            </a:endParaRPr>
          </a:p>
        </p:txBody>
      </p: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2"/>
          <p:cNvPicPr preferRelativeResize="0"/>
          <p:nvPr/>
        </p:nvPicPr>
        <p:blipFill rotWithShape="1">
          <a:blip r:embed="rId3">
            <a:alphaModFix/>
          </a:blip>
          <a:srcRect b="0" l="0" r="0" t="-2711"/>
          <a:stretch/>
        </p:blipFill>
        <p:spPr>
          <a:xfrm>
            <a:off x="4833875" y="1737975"/>
            <a:ext cx="4193325" cy="2228425"/>
          </a:xfrm>
          <a:prstGeom prst="rect">
            <a:avLst/>
          </a:prstGeom>
          <a:noFill/>
          <a:ln>
            <a:noFill/>
          </a:ln>
        </p:spPr>
      </p:pic>
      <p:pic>
        <p:nvPicPr>
          <p:cNvPr id="147" name="Google Shape;147;p22"/>
          <p:cNvPicPr preferRelativeResize="0"/>
          <p:nvPr/>
        </p:nvPicPr>
        <p:blipFill>
          <a:blip r:embed="rId4">
            <a:alphaModFix/>
          </a:blip>
          <a:stretch>
            <a:fillRect/>
          </a:stretch>
        </p:blipFill>
        <p:spPr>
          <a:xfrm>
            <a:off x="145850" y="4466825"/>
            <a:ext cx="476850" cy="590000"/>
          </a:xfrm>
          <a:prstGeom prst="rect">
            <a:avLst/>
          </a:prstGeom>
          <a:noFill/>
          <a:ln>
            <a:noFill/>
          </a:ln>
        </p:spPr>
      </p:pic>
      <p:cxnSp>
        <p:nvCxnSpPr>
          <p:cNvPr id="148" name="Google Shape;148;p22"/>
          <p:cNvCxnSpPr>
            <a:stCxn id="144" idx="2"/>
            <a:endCxn id="144"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22"/>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150" name="Google Shape;150;p22"/>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151" name="Google Shape;151;p22"/>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152" name="Google Shape;152;p22"/>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153" name="Google Shape;153;p22"/>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154" name="Google Shape;154;p22"/>
          <p:cNvPicPr preferRelativeResize="0"/>
          <p:nvPr/>
        </p:nvPicPr>
        <p:blipFill>
          <a:blip r:embed="rId5">
            <a:alphaModFix/>
          </a:blip>
          <a:stretch>
            <a:fillRect/>
          </a:stretch>
        </p:blipFill>
        <p:spPr>
          <a:xfrm>
            <a:off x="145850" y="1704138"/>
            <a:ext cx="4430050" cy="24906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Linear Models: Ridge Regression</a:t>
            </a:r>
            <a:endParaRPr b="1">
              <a:solidFill>
                <a:srgbClr val="37474F"/>
              </a:solidFill>
              <a:latin typeface="Lexend"/>
              <a:ea typeface="Lexend"/>
              <a:cs typeface="Lexend"/>
              <a:sym typeface="Lexend"/>
            </a:endParaRPr>
          </a:p>
        </p:txBody>
      </p:sp>
      <p:sp>
        <p:nvSpPr>
          <p:cNvPr id="160" name="Google Shape;16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3"/>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162" name="Google Shape;162;p23"/>
          <p:cNvCxnSpPr>
            <a:stCxn id="159" idx="2"/>
            <a:endCxn id="159"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3"/>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164" name="Google Shape;164;p23"/>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165" name="Google Shape;165;p23"/>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166" name="Google Shape;166;p23"/>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167" name="Google Shape;167;p23"/>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168" name="Google Shape;168;p23"/>
          <p:cNvPicPr preferRelativeResize="0"/>
          <p:nvPr/>
        </p:nvPicPr>
        <p:blipFill>
          <a:blip r:embed="rId4">
            <a:alphaModFix/>
          </a:blip>
          <a:stretch>
            <a:fillRect/>
          </a:stretch>
        </p:blipFill>
        <p:spPr>
          <a:xfrm>
            <a:off x="5106638" y="1499363"/>
            <a:ext cx="3517533" cy="3552224"/>
          </a:xfrm>
          <a:prstGeom prst="rect">
            <a:avLst/>
          </a:prstGeom>
          <a:noFill/>
          <a:ln>
            <a:noFill/>
          </a:ln>
        </p:spPr>
      </p:pic>
      <p:pic>
        <p:nvPicPr>
          <p:cNvPr id="169" name="Google Shape;169;p23"/>
          <p:cNvPicPr preferRelativeResize="0"/>
          <p:nvPr/>
        </p:nvPicPr>
        <p:blipFill>
          <a:blip r:embed="rId5">
            <a:alphaModFix/>
          </a:blip>
          <a:stretch>
            <a:fillRect/>
          </a:stretch>
        </p:blipFill>
        <p:spPr>
          <a:xfrm>
            <a:off x="440160" y="1459259"/>
            <a:ext cx="3168001" cy="36324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Ridge Regression Tuning Parameter plot</a:t>
            </a:r>
            <a:endParaRPr b="1">
              <a:solidFill>
                <a:srgbClr val="37474F"/>
              </a:solidFill>
              <a:latin typeface="Lexend"/>
              <a:ea typeface="Lexend"/>
              <a:cs typeface="Lexend"/>
              <a:sym typeface="Lexend"/>
            </a:endParaRPr>
          </a:p>
        </p:txBody>
      </p:sp>
      <p:sp>
        <p:nvSpPr>
          <p:cNvPr id="175" name="Google Shape;17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4"/>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177" name="Google Shape;177;p24"/>
          <p:cNvCxnSpPr>
            <a:stCxn id="174" idx="2"/>
            <a:endCxn id="174"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4"/>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179" name="Google Shape;179;p24"/>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180" name="Google Shape;180;p24"/>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181" name="Google Shape;181;p24"/>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182" name="Google Shape;182;p24"/>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183" name="Google Shape;183;p24"/>
          <p:cNvPicPr preferRelativeResize="0"/>
          <p:nvPr/>
        </p:nvPicPr>
        <p:blipFill>
          <a:blip r:embed="rId4">
            <a:alphaModFix/>
          </a:blip>
          <a:stretch>
            <a:fillRect/>
          </a:stretch>
        </p:blipFill>
        <p:spPr>
          <a:xfrm>
            <a:off x="4807600" y="1692843"/>
            <a:ext cx="4342500" cy="2822857"/>
          </a:xfrm>
          <a:prstGeom prst="rect">
            <a:avLst/>
          </a:prstGeom>
          <a:noFill/>
          <a:ln>
            <a:noFill/>
          </a:ln>
        </p:spPr>
      </p:pic>
      <p:pic>
        <p:nvPicPr>
          <p:cNvPr id="184" name="Google Shape;184;p24"/>
          <p:cNvPicPr preferRelativeResize="0"/>
          <p:nvPr/>
        </p:nvPicPr>
        <p:blipFill>
          <a:blip r:embed="rId5">
            <a:alphaModFix/>
          </a:blip>
          <a:stretch>
            <a:fillRect/>
          </a:stretch>
        </p:blipFill>
        <p:spPr>
          <a:xfrm>
            <a:off x="287725" y="1459250"/>
            <a:ext cx="4202066" cy="363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Linear Models: Lasso Regression</a:t>
            </a:r>
            <a:endParaRPr b="1">
              <a:solidFill>
                <a:srgbClr val="37474F"/>
              </a:solidFill>
              <a:latin typeface="Lexend"/>
              <a:ea typeface="Lexend"/>
              <a:cs typeface="Lexend"/>
              <a:sym typeface="Lexend"/>
            </a:endParaRPr>
          </a:p>
        </p:txBody>
      </p:sp>
      <p:sp>
        <p:nvSpPr>
          <p:cNvPr id="190" name="Google Shape;19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5"/>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192" name="Google Shape;192;p25"/>
          <p:cNvCxnSpPr>
            <a:stCxn id="189" idx="2"/>
            <a:endCxn id="189"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5"/>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194" name="Google Shape;194;p25"/>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195" name="Google Shape;195;p25"/>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196" name="Google Shape;196;p25"/>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197" name="Google Shape;197;p25"/>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198" name="Google Shape;198;p25"/>
          <p:cNvPicPr preferRelativeResize="0"/>
          <p:nvPr/>
        </p:nvPicPr>
        <p:blipFill>
          <a:blip r:embed="rId4">
            <a:alphaModFix/>
          </a:blip>
          <a:stretch>
            <a:fillRect/>
          </a:stretch>
        </p:blipFill>
        <p:spPr>
          <a:xfrm>
            <a:off x="4746550" y="1443725"/>
            <a:ext cx="4389304" cy="3677350"/>
          </a:xfrm>
          <a:prstGeom prst="rect">
            <a:avLst/>
          </a:prstGeom>
          <a:noFill/>
          <a:ln>
            <a:noFill/>
          </a:ln>
        </p:spPr>
      </p:pic>
      <p:pic>
        <p:nvPicPr>
          <p:cNvPr id="199" name="Google Shape;199;p25"/>
          <p:cNvPicPr preferRelativeResize="0"/>
          <p:nvPr/>
        </p:nvPicPr>
        <p:blipFill>
          <a:blip r:embed="rId5">
            <a:alphaModFix/>
          </a:blip>
          <a:stretch>
            <a:fillRect/>
          </a:stretch>
        </p:blipFill>
        <p:spPr>
          <a:xfrm>
            <a:off x="290324" y="1459249"/>
            <a:ext cx="3808848" cy="3597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Lasso</a:t>
            </a:r>
            <a:r>
              <a:rPr b="1" lang="en">
                <a:solidFill>
                  <a:srgbClr val="37474F"/>
                </a:solidFill>
                <a:latin typeface="Lexend"/>
                <a:ea typeface="Lexend"/>
                <a:cs typeface="Lexend"/>
                <a:sym typeface="Lexend"/>
              </a:rPr>
              <a:t> Regression Tuning Parameter plot</a:t>
            </a:r>
            <a:endParaRPr b="1">
              <a:solidFill>
                <a:srgbClr val="37474F"/>
              </a:solidFill>
              <a:latin typeface="Lexend"/>
              <a:ea typeface="Lexend"/>
              <a:cs typeface="Lexend"/>
              <a:sym typeface="Lexend"/>
            </a:endParaRPr>
          </a:p>
        </p:txBody>
      </p:sp>
      <p:sp>
        <p:nvSpPr>
          <p:cNvPr id="205" name="Google Shape;20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6"/>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207" name="Google Shape;207;p26"/>
          <p:cNvCxnSpPr>
            <a:stCxn id="204" idx="2"/>
            <a:endCxn id="204"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26"/>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209" name="Google Shape;209;p26"/>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210" name="Google Shape;210;p26"/>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211" name="Google Shape;211;p26"/>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212" name="Google Shape;212;p26"/>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213" name="Google Shape;213;p26"/>
          <p:cNvPicPr preferRelativeResize="0"/>
          <p:nvPr/>
        </p:nvPicPr>
        <p:blipFill>
          <a:blip r:embed="rId4">
            <a:alphaModFix/>
          </a:blip>
          <a:stretch>
            <a:fillRect/>
          </a:stretch>
        </p:blipFill>
        <p:spPr>
          <a:xfrm>
            <a:off x="363350" y="1549075"/>
            <a:ext cx="4053399" cy="3507750"/>
          </a:xfrm>
          <a:prstGeom prst="rect">
            <a:avLst/>
          </a:prstGeom>
          <a:noFill/>
          <a:ln>
            <a:noFill/>
          </a:ln>
        </p:spPr>
      </p:pic>
      <p:pic>
        <p:nvPicPr>
          <p:cNvPr id="214" name="Google Shape;214;p26"/>
          <p:cNvPicPr preferRelativeResize="0"/>
          <p:nvPr/>
        </p:nvPicPr>
        <p:blipFill>
          <a:blip r:embed="rId5">
            <a:alphaModFix/>
          </a:blip>
          <a:stretch>
            <a:fillRect/>
          </a:stretch>
        </p:blipFill>
        <p:spPr>
          <a:xfrm>
            <a:off x="4850988" y="1866225"/>
            <a:ext cx="4205475" cy="27970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Linear Models: PLS</a:t>
            </a:r>
            <a:endParaRPr b="1">
              <a:solidFill>
                <a:srgbClr val="37474F"/>
              </a:solidFill>
              <a:latin typeface="Lexend"/>
              <a:ea typeface="Lexend"/>
              <a:cs typeface="Lexend"/>
              <a:sym typeface="Lexend"/>
            </a:endParaRPr>
          </a:p>
        </p:txBody>
      </p:sp>
      <p:sp>
        <p:nvSpPr>
          <p:cNvPr id="220" name="Google Shape;22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27"/>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222" name="Google Shape;222;p27"/>
          <p:cNvCxnSpPr>
            <a:stCxn id="219" idx="2"/>
            <a:endCxn id="219"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27"/>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224" name="Google Shape;224;p27"/>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225" name="Google Shape;225;p27"/>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226" name="Google Shape;226;p27"/>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227" name="Google Shape;227;p27"/>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228" name="Google Shape;228;p27"/>
          <p:cNvPicPr preferRelativeResize="0"/>
          <p:nvPr/>
        </p:nvPicPr>
        <p:blipFill>
          <a:blip r:embed="rId4">
            <a:alphaModFix/>
          </a:blip>
          <a:stretch>
            <a:fillRect/>
          </a:stretch>
        </p:blipFill>
        <p:spPr>
          <a:xfrm>
            <a:off x="388950" y="1483295"/>
            <a:ext cx="3823099" cy="3573526"/>
          </a:xfrm>
          <a:prstGeom prst="rect">
            <a:avLst/>
          </a:prstGeom>
          <a:noFill/>
          <a:ln>
            <a:noFill/>
          </a:ln>
        </p:spPr>
      </p:pic>
      <p:pic>
        <p:nvPicPr>
          <p:cNvPr id="229" name="Google Shape;229;p27"/>
          <p:cNvPicPr preferRelativeResize="0"/>
          <p:nvPr/>
        </p:nvPicPr>
        <p:blipFill>
          <a:blip r:embed="rId5">
            <a:alphaModFix/>
          </a:blip>
          <a:stretch>
            <a:fillRect/>
          </a:stretch>
        </p:blipFill>
        <p:spPr>
          <a:xfrm>
            <a:off x="5167024" y="1443727"/>
            <a:ext cx="3092045" cy="369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PLS </a:t>
            </a:r>
            <a:r>
              <a:rPr b="1" lang="en">
                <a:solidFill>
                  <a:srgbClr val="37474F"/>
                </a:solidFill>
                <a:latin typeface="Lexend"/>
                <a:ea typeface="Lexend"/>
                <a:cs typeface="Lexend"/>
                <a:sym typeface="Lexend"/>
              </a:rPr>
              <a:t>Tuning Parameter plot</a:t>
            </a:r>
            <a:endParaRPr b="1">
              <a:solidFill>
                <a:srgbClr val="37474F"/>
              </a:solidFill>
              <a:latin typeface="Lexend"/>
              <a:ea typeface="Lexend"/>
              <a:cs typeface="Lexend"/>
              <a:sym typeface="Lexend"/>
            </a:endParaRPr>
          </a:p>
        </p:txBody>
      </p:sp>
      <p:sp>
        <p:nvSpPr>
          <p:cNvPr id="235" name="Google Shape;23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28"/>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237" name="Google Shape;237;p28"/>
          <p:cNvCxnSpPr>
            <a:stCxn id="234" idx="2"/>
            <a:endCxn id="234"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28"/>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239" name="Google Shape;239;p28"/>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240" name="Google Shape;240;p28"/>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241" name="Google Shape;241;p28"/>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242" name="Google Shape;242;p28"/>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243" name="Google Shape;243;p28"/>
          <p:cNvPicPr preferRelativeResize="0"/>
          <p:nvPr/>
        </p:nvPicPr>
        <p:blipFill>
          <a:blip r:embed="rId4">
            <a:alphaModFix/>
          </a:blip>
          <a:stretch>
            <a:fillRect/>
          </a:stretch>
        </p:blipFill>
        <p:spPr>
          <a:xfrm>
            <a:off x="5001375" y="1596100"/>
            <a:ext cx="3983849" cy="3442392"/>
          </a:xfrm>
          <a:prstGeom prst="rect">
            <a:avLst/>
          </a:prstGeom>
          <a:noFill/>
          <a:ln>
            <a:noFill/>
          </a:ln>
        </p:spPr>
      </p:pic>
      <p:pic>
        <p:nvPicPr>
          <p:cNvPr id="244" name="Google Shape;244;p28"/>
          <p:cNvPicPr preferRelativeResize="0"/>
          <p:nvPr/>
        </p:nvPicPr>
        <p:blipFill>
          <a:blip r:embed="rId5">
            <a:alphaModFix/>
          </a:blip>
          <a:stretch>
            <a:fillRect/>
          </a:stretch>
        </p:blipFill>
        <p:spPr>
          <a:xfrm>
            <a:off x="66325" y="1917100"/>
            <a:ext cx="4615025" cy="240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Linear Models: ENet</a:t>
            </a:r>
            <a:endParaRPr b="1">
              <a:solidFill>
                <a:srgbClr val="37474F"/>
              </a:solidFill>
              <a:latin typeface="Lexend"/>
              <a:ea typeface="Lexend"/>
              <a:cs typeface="Lexend"/>
              <a:sym typeface="Lexend"/>
            </a:endParaRPr>
          </a:p>
        </p:txBody>
      </p:sp>
      <p:sp>
        <p:nvSpPr>
          <p:cNvPr id="250" name="Google Shape;25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29"/>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252" name="Google Shape;252;p29"/>
          <p:cNvCxnSpPr>
            <a:stCxn id="249" idx="2"/>
            <a:endCxn id="249"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29"/>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254" name="Google Shape;254;p29"/>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255" name="Google Shape;255;p29"/>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256" name="Google Shape;256;p29"/>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257" name="Google Shape;257;p29"/>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258" name="Google Shape;258;p29"/>
          <p:cNvPicPr preferRelativeResize="0"/>
          <p:nvPr/>
        </p:nvPicPr>
        <p:blipFill>
          <a:blip r:embed="rId4">
            <a:alphaModFix/>
          </a:blip>
          <a:stretch>
            <a:fillRect/>
          </a:stretch>
        </p:blipFill>
        <p:spPr>
          <a:xfrm>
            <a:off x="274862" y="1459250"/>
            <a:ext cx="2909974" cy="2986900"/>
          </a:xfrm>
          <a:prstGeom prst="rect">
            <a:avLst/>
          </a:prstGeom>
          <a:noFill/>
          <a:ln>
            <a:noFill/>
          </a:ln>
        </p:spPr>
      </p:pic>
      <p:pic>
        <p:nvPicPr>
          <p:cNvPr id="259" name="Google Shape;259;p29"/>
          <p:cNvPicPr preferRelativeResize="0"/>
          <p:nvPr/>
        </p:nvPicPr>
        <p:blipFill>
          <a:blip r:embed="rId5">
            <a:alphaModFix/>
          </a:blip>
          <a:stretch>
            <a:fillRect/>
          </a:stretch>
        </p:blipFill>
        <p:spPr>
          <a:xfrm>
            <a:off x="274850" y="4574450"/>
            <a:ext cx="2462266" cy="461700"/>
          </a:xfrm>
          <a:prstGeom prst="rect">
            <a:avLst/>
          </a:prstGeom>
          <a:noFill/>
          <a:ln>
            <a:noFill/>
          </a:ln>
        </p:spPr>
      </p:pic>
      <p:pic>
        <p:nvPicPr>
          <p:cNvPr id="260" name="Google Shape;260;p29"/>
          <p:cNvPicPr preferRelativeResize="0"/>
          <p:nvPr/>
        </p:nvPicPr>
        <p:blipFill>
          <a:blip r:embed="rId6">
            <a:alphaModFix/>
          </a:blip>
          <a:stretch>
            <a:fillRect/>
          </a:stretch>
        </p:blipFill>
        <p:spPr>
          <a:xfrm>
            <a:off x="5038850" y="1498700"/>
            <a:ext cx="3293546" cy="3071600"/>
          </a:xfrm>
          <a:prstGeom prst="rect">
            <a:avLst/>
          </a:prstGeom>
          <a:noFill/>
          <a:ln>
            <a:noFill/>
          </a:ln>
        </p:spPr>
      </p:pic>
      <p:pic>
        <p:nvPicPr>
          <p:cNvPr id="261" name="Google Shape;261;p29"/>
          <p:cNvPicPr preferRelativeResize="0"/>
          <p:nvPr/>
        </p:nvPicPr>
        <p:blipFill>
          <a:blip r:embed="rId7">
            <a:alphaModFix/>
          </a:blip>
          <a:stretch>
            <a:fillRect/>
          </a:stretch>
        </p:blipFill>
        <p:spPr>
          <a:xfrm>
            <a:off x="4912636" y="4636917"/>
            <a:ext cx="4176889" cy="30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ENet </a:t>
            </a:r>
            <a:r>
              <a:rPr b="1" lang="en">
                <a:solidFill>
                  <a:srgbClr val="37474F"/>
                </a:solidFill>
                <a:latin typeface="Lexend"/>
                <a:ea typeface="Lexend"/>
                <a:cs typeface="Lexend"/>
                <a:sym typeface="Lexend"/>
              </a:rPr>
              <a:t>Tuning Parameter plot</a:t>
            </a:r>
            <a:endParaRPr b="1">
              <a:solidFill>
                <a:srgbClr val="37474F"/>
              </a:solidFill>
              <a:latin typeface="Lexend"/>
              <a:ea typeface="Lexend"/>
              <a:cs typeface="Lexend"/>
              <a:sym typeface="Lexend"/>
            </a:endParaRPr>
          </a:p>
        </p:txBody>
      </p:sp>
      <p:sp>
        <p:nvSpPr>
          <p:cNvPr id="267" name="Google Shape;26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8" name="Google Shape;268;p30"/>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269" name="Google Shape;269;p30"/>
          <p:cNvCxnSpPr>
            <a:stCxn id="266" idx="2"/>
            <a:endCxn id="266"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0"/>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271" name="Google Shape;271;p30"/>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272" name="Google Shape;272;p30"/>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273" name="Google Shape;273;p30"/>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274" name="Google Shape;274;p30"/>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275" name="Google Shape;275;p30"/>
          <p:cNvPicPr preferRelativeResize="0"/>
          <p:nvPr/>
        </p:nvPicPr>
        <p:blipFill>
          <a:blip r:embed="rId4">
            <a:alphaModFix/>
          </a:blip>
          <a:stretch>
            <a:fillRect/>
          </a:stretch>
        </p:blipFill>
        <p:spPr>
          <a:xfrm>
            <a:off x="0" y="1917095"/>
            <a:ext cx="4702026" cy="2451606"/>
          </a:xfrm>
          <a:prstGeom prst="rect">
            <a:avLst/>
          </a:prstGeom>
          <a:noFill/>
          <a:ln>
            <a:noFill/>
          </a:ln>
        </p:spPr>
      </p:pic>
      <p:pic>
        <p:nvPicPr>
          <p:cNvPr id="276" name="Google Shape;276;p30"/>
          <p:cNvPicPr preferRelativeResize="0"/>
          <p:nvPr/>
        </p:nvPicPr>
        <p:blipFill>
          <a:blip r:embed="rId5">
            <a:alphaModFix/>
          </a:blip>
          <a:stretch>
            <a:fillRect/>
          </a:stretch>
        </p:blipFill>
        <p:spPr>
          <a:xfrm>
            <a:off x="4791386" y="1786000"/>
            <a:ext cx="4324679" cy="28068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Non-</a:t>
            </a:r>
            <a:r>
              <a:rPr b="1" lang="en">
                <a:solidFill>
                  <a:srgbClr val="37474F"/>
                </a:solidFill>
                <a:latin typeface="Lexend"/>
                <a:ea typeface="Lexend"/>
                <a:cs typeface="Lexend"/>
                <a:sym typeface="Lexend"/>
              </a:rPr>
              <a:t>Linear Models: KNN</a:t>
            </a:r>
            <a:endParaRPr b="1">
              <a:solidFill>
                <a:srgbClr val="37474F"/>
              </a:solidFill>
              <a:latin typeface="Lexend"/>
              <a:ea typeface="Lexend"/>
              <a:cs typeface="Lexend"/>
              <a:sym typeface="Lexend"/>
            </a:endParaRPr>
          </a:p>
        </p:txBody>
      </p:sp>
      <p:sp>
        <p:nvSpPr>
          <p:cNvPr id="282" name="Google Shape;28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31"/>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284" name="Google Shape;284;p31"/>
          <p:cNvCxnSpPr>
            <a:stCxn id="281" idx="2"/>
            <a:endCxn id="281"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1"/>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286" name="Google Shape;286;p31"/>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287" name="Google Shape;287;p31"/>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288" name="Google Shape;288;p31"/>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289" name="Google Shape;289;p31"/>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290" name="Google Shape;290;p31"/>
          <p:cNvPicPr preferRelativeResize="0"/>
          <p:nvPr/>
        </p:nvPicPr>
        <p:blipFill>
          <a:blip r:embed="rId4">
            <a:alphaModFix/>
          </a:blip>
          <a:stretch>
            <a:fillRect/>
          </a:stretch>
        </p:blipFill>
        <p:spPr>
          <a:xfrm>
            <a:off x="310949" y="1459249"/>
            <a:ext cx="3814730" cy="3597574"/>
          </a:xfrm>
          <a:prstGeom prst="rect">
            <a:avLst/>
          </a:prstGeom>
          <a:noFill/>
          <a:ln>
            <a:noFill/>
          </a:ln>
        </p:spPr>
      </p:pic>
      <p:pic>
        <p:nvPicPr>
          <p:cNvPr id="291" name="Google Shape;291;p31"/>
          <p:cNvPicPr preferRelativeResize="0"/>
          <p:nvPr/>
        </p:nvPicPr>
        <p:blipFill>
          <a:blip r:embed="rId5">
            <a:alphaModFix/>
          </a:blip>
          <a:stretch>
            <a:fillRect/>
          </a:stretch>
        </p:blipFill>
        <p:spPr>
          <a:xfrm>
            <a:off x="4930300" y="1643825"/>
            <a:ext cx="4046850" cy="34017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575850" y="308150"/>
            <a:ext cx="77769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rgbClr val="37474F"/>
                </a:solidFill>
                <a:latin typeface="Lexend"/>
                <a:ea typeface="Lexend"/>
                <a:cs typeface="Lexend"/>
                <a:sym typeface="Lexend"/>
              </a:rPr>
              <a:t>Goal of the </a:t>
            </a:r>
            <a:r>
              <a:rPr b="1" lang="en" sz="3020">
                <a:solidFill>
                  <a:srgbClr val="37474F"/>
                </a:solidFill>
                <a:latin typeface="Lexend"/>
                <a:ea typeface="Lexend"/>
                <a:cs typeface="Lexend"/>
                <a:sym typeface="Lexend"/>
              </a:rPr>
              <a:t>Study</a:t>
            </a:r>
            <a:endParaRPr b="1" sz="3020">
              <a:latin typeface="Lexend"/>
              <a:ea typeface="Lexend"/>
              <a:cs typeface="Lexend"/>
              <a:sym typeface="Lexend"/>
            </a:endParaRPr>
          </a:p>
        </p:txBody>
      </p:sp>
      <p:sp>
        <p:nvSpPr>
          <p:cNvPr id="63" name="Google Shape;63;p14"/>
          <p:cNvSpPr txBox="1"/>
          <p:nvPr>
            <p:ph type="title"/>
          </p:nvPr>
        </p:nvSpPr>
        <p:spPr>
          <a:xfrm>
            <a:off x="719275" y="967225"/>
            <a:ext cx="6998400" cy="840300"/>
          </a:xfrm>
          <a:prstGeom prst="rect">
            <a:avLst/>
          </a:prstGeom>
        </p:spPr>
        <p:txBody>
          <a:bodyPr anchorCtr="0" anchor="t" bIns="91425" lIns="91425" spcFirstLastPara="1" rIns="91425" wrap="square" tIns="91425">
            <a:noAutofit/>
          </a:bodyPr>
          <a:lstStyle/>
          <a:p>
            <a:pPr indent="-362655" lvl="0" marL="457200" rtl="0" algn="l">
              <a:spcBef>
                <a:spcPts val="0"/>
              </a:spcBef>
              <a:spcAft>
                <a:spcPts val="0"/>
              </a:spcAft>
              <a:buClr>
                <a:srgbClr val="434343"/>
              </a:buClr>
              <a:buSzPts val="2111"/>
              <a:buFont typeface="DM Sans"/>
              <a:buChar char="●"/>
            </a:pPr>
            <a:r>
              <a:rPr lang="en" sz="2111">
                <a:solidFill>
                  <a:srgbClr val="434343"/>
                </a:solidFill>
                <a:latin typeface="DM Sans"/>
                <a:ea typeface="DM Sans"/>
                <a:cs typeface="DM Sans"/>
                <a:sym typeface="DM Sans"/>
              </a:rPr>
              <a:t>To Predict Prices of Airbnb Homestays in the city of Seattle.</a:t>
            </a:r>
            <a:endParaRPr sz="2111">
              <a:solidFill>
                <a:srgbClr val="434343"/>
              </a:solidFill>
              <a:latin typeface="DM Sans"/>
              <a:ea typeface="DM Sans"/>
              <a:cs typeface="DM Sans"/>
              <a:sym typeface="DM Sans"/>
            </a:endParaRPr>
          </a:p>
          <a:p>
            <a:pPr indent="0" lvl="0" marL="0" rtl="0" algn="l">
              <a:lnSpc>
                <a:spcPct val="115000"/>
              </a:lnSpc>
              <a:spcBef>
                <a:spcPts val="0"/>
              </a:spcBef>
              <a:spcAft>
                <a:spcPts val="0"/>
              </a:spcAft>
              <a:buNone/>
            </a:pPr>
            <a:r>
              <a:t/>
            </a:r>
            <a:endParaRPr sz="2300">
              <a:solidFill>
                <a:schemeClr val="dk2"/>
              </a:solidFill>
              <a:latin typeface="DM Sans"/>
              <a:ea typeface="DM Sans"/>
              <a:cs typeface="DM Sans"/>
              <a:sym typeface="DM Sans"/>
            </a:endParaRPr>
          </a:p>
          <a:p>
            <a:pPr indent="0" lvl="0" marL="0" rtl="0" algn="ctr">
              <a:spcBef>
                <a:spcPts val="1200"/>
              </a:spcBef>
              <a:spcAft>
                <a:spcPts val="0"/>
              </a:spcAft>
              <a:buSzPts val="990"/>
              <a:buNone/>
            </a:pPr>
            <a:r>
              <a:t/>
            </a:r>
            <a:endParaRPr sz="1811">
              <a:solidFill>
                <a:srgbClr val="434343"/>
              </a:solidFill>
              <a:latin typeface="Rubik Medium"/>
              <a:ea typeface="Rubik Medium"/>
              <a:cs typeface="Rubik Medium"/>
              <a:sym typeface="Rubik Medium"/>
            </a:endParaRPr>
          </a:p>
          <a:p>
            <a:pPr indent="457200" lvl="0" marL="457200" rtl="0" algn="l">
              <a:spcBef>
                <a:spcPts val="0"/>
              </a:spcBef>
              <a:spcAft>
                <a:spcPts val="0"/>
              </a:spcAft>
              <a:buNone/>
            </a:pPr>
            <a:r>
              <a:t/>
            </a:r>
            <a:endParaRPr sz="1911">
              <a:solidFill>
                <a:srgbClr val="434343"/>
              </a:solidFill>
              <a:latin typeface="DM Sans"/>
              <a:ea typeface="DM Sans"/>
              <a:cs typeface="DM Sans"/>
              <a:sym typeface="DM Sans"/>
            </a:endParaRPr>
          </a:p>
        </p:txBody>
      </p:sp>
      <p:sp>
        <p:nvSpPr>
          <p:cNvPr id="64" name="Google Shape;64;p14"/>
          <p:cNvSpPr txBox="1"/>
          <p:nvPr>
            <p:ph type="title"/>
          </p:nvPr>
        </p:nvSpPr>
        <p:spPr>
          <a:xfrm>
            <a:off x="575850" y="1751500"/>
            <a:ext cx="77769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rgbClr val="37474F"/>
                </a:solidFill>
                <a:latin typeface="Lexend"/>
                <a:ea typeface="Lexend"/>
                <a:cs typeface="Lexend"/>
                <a:sym typeface="Lexend"/>
              </a:rPr>
              <a:t>Getting the data</a:t>
            </a:r>
            <a:endParaRPr b="1" sz="3020">
              <a:latin typeface="Lexend"/>
              <a:ea typeface="Lexend"/>
              <a:cs typeface="Lexend"/>
              <a:sym typeface="Lexend"/>
            </a:endParaRPr>
          </a:p>
        </p:txBody>
      </p:sp>
      <p:sp>
        <p:nvSpPr>
          <p:cNvPr id="65" name="Google Shape;65;p14"/>
          <p:cNvSpPr txBox="1"/>
          <p:nvPr>
            <p:ph type="title"/>
          </p:nvPr>
        </p:nvSpPr>
        <p:spPr>
          <a:xfrm>
            <a:off x="789725" y="2431100"/>
            <a:ext cx="7563000" cy="2173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434343"/>
              </a:buClr>
              <a:buSzPts val="2100"/>
              <a:buFont typeface="DM Sans"/>
              <a:buChar char="●"/>
            </a:pPr>
            <a:r>
              <a:rPr lang="en" sz="2100">
                <a:solidFill>
                  <a:schemeClr val="dk2"/>
                </a:solidFill>
                <a:latin typeface="DM Sans"/>
                <a:ea typeface="DM Sans"/>
                <a:cs typeface="DM Sans"/>
                <a:sym typeface="DM Sans"/>
              </a:rPr>
              <a:t>Downloaded the latest quarterly listings of houses from Airbnb.</a:t>
            </a:r>
            <a:endParaRPr sz="2100">
              <a:solidFill>
                <a:schemeClr val="dk2"/>
              </a:solidFill>
              <a:latin typeface="DM Sans"/>
              <a:ea typeface="DM Sans"/>
              <a:cs typeface="DM Sans"/>
              <a:sym typeface="DM Sans"/>
            </a:endParaRPr>
          </a:p>
          <a:p>
            <a:pPr indent="-361950" lvl="0" marL="457200" rtl="0" algn="l">
              <a:lnSpc>
                <a:spcPct val="115000"/>
              </a:lnSpc>
              <a:spcBef>
                <a:spcPts val="0"/>
              </a:spcBef>
              <a:spcAft>
                <a:spcPts val="0"/>
              </a:spcAft>
              <a:buClr>
                <a:schemeClr val="dk2"/>
              </a:buClr>
              <a:buSzPts val="2100"/>
              <a:buFont typeface="DM Sans"/>
              <a:buChar char="●"/>
            </a:pPr>
            <a:r>
              <a:rPr lang="en" sz="2100">
                <a:solidFill>
                  <a:schemeClr val="dk2"/>
                </a:solidFill>
                <a:latin typeface="DM Sans"/>
                <a:ea typeface="DM Sans"/>
                <a:cs typeface="DM Sans"/>
                <a:sym typeface="DM Sans"/>
              </a:rPr>
              <a:t>Added state and city names to the dataset whilst extracting the listing of each city.</a:t>
            </a:r>
            <a:endParaRPr sz="2100">
              <a:solidFill>
                <a:schemeClr val="dk2"/>
              </a:solidFill>
              <a:latin typeface="DM Sans"/>
              <a:ea typeface="DM Sans"/>
              <a:cs typeface="DM Sans"/>
              <a:sym typeface="DM Sans"/>
            </a:endParaRPr>
          </a:p>
          <a:p>
            <a:pPr indent="-361950" lvl="0" marL="457200" rtl="0" algn="l">
              <a:lnSpc>
                <a:spcPct val="115000"/>
              </a:lnSpc>
              <a:spcBef>
                <a:spcPts val="0"/>
              </a:spcBef>
              <a:spcAft>
                <a:spcPts val="0"/>
              </a:spcAft>
              <a:buClr>
                <a:schemeClr val="dk2"/>
              </a:buClr>
              <a:buSzPts val="2100"/>
              <a:buFont typeface="DM Sans"/>
              <a:buChar char="●"/>
            </a:pPr>
            <a:r>
              <a:rPr lang="en" sz="2100">
                <a:solidFill>
                  <a:schemeClr val="dk2"/>
                </a:solidFill>
                <a:latin typeface="DM Sans"/>
                <a:ea typeface="DM Sans"/>
                <a:cs typeface="DM Sans"/>
                <a:sym typeface="DM Sans"/>
              </a:rPr>
              <a:t>Filtered the cities to Seattle to get our dataset.</a:t>
            </a:r>
            <a:endParaRPr sz="1911">
              <a:solidFill>
                <a:srgbClr val="434343"/>
              </a:solidFill>
              <a:latin typeface="DM Sans"/>
              <a:ea typeface="DM Sans"/>
              <a:cs typeface="DM Sans"/>
              <a:sym typeface="DM Sans"/>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7" name="Google Shape;67;p14"/>
          <p:cNvPicPr preferRelativeResize="0"/>
          <p:nvPr/>
        </p:nvPicPr>
        <p:blipFill>
          <a:blip r:embed="rId3">
            <a:alphaModFix/>
          </a:blip>
          <a:stretch>
            <a:fillRect/>
          </a:stretch>
        </p:blipFill>
        <p:spPr>
          <a:xfrm>
            <a:off x="8472462" y="225025"/>
            <a:ext cx="455025" cy="563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KNN</a:t>
            </a:r>
            <a:r>
              <a:rPr b="1" lang="en">
                <a:solidFill>
                  <a:srgbClr val="37474F"/>
                </a:solidFill>
                <a:latin typeface="Lexend"/>
                <a:ea typeface="Lexend"/>
                <a:cs typeface="Lexend"/>
                <a:sym typeface="Lexend"/>
              </a:rPr>
              <a:t> Tuning Parameter plot</a:t>
            </a:r>
            <a:endParaRPr b="1">
              <a:solidFill>
                <a:srgbClr val="37474F"/>
              </a:solidFill>
              <a:latin typeface="Lexend"/>
              <a:ea typeface="Lexend"/>
              <a:cs typeface="Lexend"/>
              <a:sym typeface="Lexend"/>
            </a:endParaRPr>
          </a:p>
        </p:txBody>
      </p:sp>
      <p:sp>
        <p:nvSpPr>
          <p:cNvPr id="297" name="Google Shape;2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32"/>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299" name="Google Shape;299;p32"/>
          <p:cNvCxnSpPr>
            <a:stCxn id="296" idx="2"/>
            <a:endCxn id="296"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32"/>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301" name="Google Shape;301;p32"/>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302" name="Google Shape;302;p32"/>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303" name="Google Shape;303;p32"/>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304" name="Google Shape;304;p32"/>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305" name="Google Shape;305;p32"/>
          <p:cNvPicPr preferRelativeResize="0"/>
          <p:nvPr/>
        </p:nvPicPr>
        <p:blipFill>
          <a:blip r:embed="rId4">
            <a:alphaModFix/>
          </a:blip>
          <a:stretch>
            <a:fillRect/>
          </a:stretch>
        </p:blipFill>
        <p:spPr>
          <a:xfrm>
            <a:off x="504451" y="1623250"/>
            <a:ext cx="3845701" cy="3329551"/>
          </a:xfrm>
          <a:prstGeom prst="rect">
            <a:avLst/>
          </a:prstGeom>
          <a:noFill/>
          <a:ln>
            <a:noFill/>
          </a:ln>
        </p:spPr>
      </p:pic>
      <p:pic>
        <p:nvPicPr>
          <p:cNvPr id="306" name="Google Shape;306;p32"/>
          <p:cNvPicPr preferRelativeResize="0"/>
          <p:nvPr/>
        </p:nvPicPr>
        <p:blipFill>
          <a:blip r:embed="rId5">
            <a:alphaModFix/>
          </a:blip>
          <a:stretch>
            <a:fillRect/>
          </a:stretch>
        </p:blipFill>
        <p:spPr>
          <a:xfrm>
            <a:off x="4939376" y="1623325"/>
            <a:ext cx="4045849" cy="297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Non-Linear Models: MARS</a:t>
            </a:r>
            <a:endParaRPr b="1">
              <a:solidFill>
                <a:srgbClr val="37474F"/>
              </a:solidFill>
              <a:latin typeface="Lexend"/>
              <a:ea typeface="Lexend"/>
              <a:cs typeface="Lexend"/>
              <a:sym typeface="Lexend"/>
            </a:endParaRPr>
          </a:p>
        </p:txBody>
      </p:sp>
      <p:sp>
        <p:nvSpPr>
          <p:cNvPr id="312" name="Google Shape;31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33"/>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314" name="Google Shape;314;p33"/>
          <p:cNvCxnSpPr>
            <a:stCxn id="311" idx="2"/>
            <a:endCxn id="311"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33"/>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316" name="Google Shape;316;p33"/>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317" name="Google Shape;317;p33"/>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318" name="Google Shape;318;p33"/>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319" name="Google Shape;319;p33"/>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320" name="Google Shape;320;p33"/>
          <p:cNvPicPr preferRelativeResize="0"/>
          <p:nvPr/>
        </p:nvPicPr>
        <p:blipFill>
          <a:blip r:embed="rId4">
            <a:alphaModFix/>
          </a:blip>
          <a:stretch>
            <a:fillRect/>
          </a:stretch>
        </p:blipFill>
        <p:spPr>
          <a:xfrm>
            <a:off x="197547" y="1524875"/>
            <a:ext cx="3807874" cy="3449950"/>
          </a:xfrm>
          <a:prstGeom prst="rect">
            <a:avLst/>
          </a:prstGeom>
          <a:noFill/>
          <a:ln>
            <a:noFill/>
          </a:ln>
        </p:spPr>
      </p:pic>
      <p:pic>
        <p:nvPicPr>
          <p:cNvPr id="321" name="Google Shape;321;p33"/>
          <p:cNvPicPr preferRelativeResize="0"/>
          <p:nvPr/>
        </p:nvPicPr>
        <p:blipFill>
          <a:blip r:embed="rId5">
            <a:alphaModFix/>
          </a:blip>
          <a:stretch>
            <a:fillRect/>
          </a:stretch>
        </p:blipFill>
        <p:spPr>
          <a:xfrm>
            <a:off x="5032023" y="1524883"/>
            <a:ext cx="3011374" cy="3071750"/>
          </a:xfrm>
          <a:prstGeom prst="rect">
            <a:avLst/>
          </a:prstGeom>
          <a:noFill/>
          <a:ln>
            <a:noFill/>
          </a:ln>
        </p:spPr>
      </p:pic>
      <p:pic>
        <p:nvPicPr>
          <p:cNvPr id="322" name="Google Shape;322;p33"/>
          <p:cNvPicPr preferRelativeResize="0"/>
          <p:nvPr/>
        </p:nvPicPr>
        <p:blipFill>
          <a:blip r:embed="rId6">
            <a:alphaModFix/>
          </a:blip>
          <a:stretch>
            <a:fillRect/>
          </a:stretch>
        </p:blipFill>
        <p:spPr>
          <a:xfrm>
            <a:off x="4866128" y="4689417"/>
            <a:ext cx="4175184" cy="30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MARS </a:t>
            </a:r>
            <a:r>
              <a:rPr b="1" lang="en">
                <a:solidFill>
                  <a:srgbClr val="37474F"/>
                </a:solidFill>
                <a:latin typeface="Lexend"/>
                <a:ea typeface="Lexend"/>
                <a:cs typeface="Lexend"/>
                <a:sym typeface="Lexend"/>
              </a:rPr>
              <a:t>Tuning Parameter plot</a:t>
            </a:r>
            <a:endParaRPr b="1">
              <a:solidFill>
                <a:srgbClr val="37474F"/>
              </a:solidFill>
              <a:latin typeface="Lexend"/>
              <a:ea typeface="Lexend"/>
              <a:cs typeface="Lexend"/>
              <a:sym typeface="Lexend"/>
            </a:endParaRPr>
          </a:p>
        </p:txBody>
      </p:sp>
      <p:sp>
        <p:nvSpPr>
          <p:cNvPr id="328" name="Google Shape;32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9" name="Google Shape;329;p34"/>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330" name="Google Shape;330;p34"/>
          <p:cNvCxnSpPr>
            <a:stCxn id="327" idx="2"/>
            <a:endCxn id="327"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4"/>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332" name="Google Shape;332;p34"/>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333" name="Google Shape;333;p34"/>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334" name="Google Shape;334;p34"/>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335" name="Google Shape;335;p34"/>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336" name="Google Shape;336;p34"/>
          <p:cNvPicPr preferRelativeResize="0"/>
          <p:nvPr/>
        </p:nvPicPr>
        <p:blipFill>
          <a:blip r:embed="rId4">
            <a:alphaModFix/>
          </a:blip>
          <a:stretch>
            <a:fillRect/>
          </a:stretch>
        </p:blipFill>
        <p:spPr>
          <a:xfrm>
            <a:off x="4837275" y="1760200"/>
            <a:ext cx="4306725" cy="2795249"/>
          </a:xfrm>
          <a:prstGeom prst="rect">
            <a:avLst/>
          </a:prstGeom>
          <a:noFill/>
          <a:ln>
            <a:noFill/>
          </a:ln>
        </p:spPr>
      </p:pic>
      <p:pic>
        <p:nvPicPr>
          <p:cNvPr id="337" name="Google Shape;337;p34"/>
          <p:cNvPicPr preferRelativeResize="0"/>
          <p:nvPr/>
        </p:nvPicPr>
        <p:blipFill>
          <a:blip r:embed="rId5">
            <a:alphaModFix/>
          </a:blip>
          <a:stretch>
            <a:fillRect/>
          </a:stretch>
        </p:blipFill>
        <p:spPr>
          <a:xfrm>
            <a:off x="74400" y="1999650"/>
            <a:ext cx="4569724" cy="18478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Non-Linear Models: </a:t>
            </a:r>
            <a:r>
              <a:rPr b="1" lang="en">
                <a:solidFill>
                  <a:srgbClr val="37474F"/>
                </a:solidFill>
                <a:latin typeface="Lexend"/>
                <a:ea typeface="Lexend"/>
                <a:cs typeface="Lexend"/>
                <a:sym typeface="Lexend"/>
              </a:rPr>
              <a:t>Neural Networks</a:t>
            </a:r>
            <a:endParaRPr b="1">
              <a:solidFill>
                <a:srgbClr val="37474F"/>
              </a:solidFill>
              <a:latin typeface="Lexend"/>
              <a:ea typeface="Lexend"/>
              <a:cs typeface="Lexend"/>
              <a:sym typeface="Lexend"/>
            </a:endParaRPr>
          </a:p>
        </p:txBody>
      </p:sp>
      <p:sp>
        <p:nvSpPr>
          <p:cNvPr id="343" name="Google Shape;34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4" name="Google Shape;344;p35"/>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345" name="Google Shape;345;p35"/>
          <p:cNvCxnSpPr>
            <a:stCxn id="342" idx="2"/>
            <a:endCxn id="342"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5"/>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347" name="Google Shape;347;p35"/>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348" name="Google Shape;348;p35"/>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349" name="Google Shape;349;p35"/>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350" name="Google Shape;350;p35"/>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351" name="Google Shape;351;p35"/>
          <p:cNvPicPr preferRelativeResize="0"/>
          <p:nvPr/>
        </p:nvPicPr>
        <p:blipFill>
          <a:blip r:embed="rId4">
            <a:alphaModFix/>
          </a:blip>
          <a:stretch>
            <a:fillRect/>
          </a:stretch>
        </p:blipFill>
        <p:spPr>
          <a:xfrm>
            <a:off x="145850" y="1676150"/>
            <a:ext cx="4481400" cy="3100963"/>
          </a:xfrm>
          <a:prstGeom prst="rect">
            <a:avLst/>
          </a:prstGeom>
          <a:noFill/>
          <a:ln>
            <a:noFill/>
          </a:ln>
        </p:spPr>
      </p:pic>
      <p:pic>
        <p:nvPicPr>
          <p:cNvPr id="352" name="Google Shape;352;p35"/>
          <p:cNvPicPr preferRelativeResize="0"/>
          <p:nvPr/>
        </p:nvPicPr>
        <p:blipFill>
          <a:blip r:embed="rId5">
            <a:alphaModFix/>
          </a:blip>
          <a:stretch>
            <a:fillRect/>
          </a:stretch>
        </p:blipFill>
        <p:spPr>
          <a:xfrm>
            <a:off x="5033338" y="1491453"/>
            <a:ext cx="3010050" cy="2968425"/>
          </a:xfrm>
          <a:prstGeom prst="rect">
            <a:avLst/>
          </a:prstGeom>
          <a:noFill/>
          <a:ln>
            <a:noFill/>
          </a:ln>
        </p:spPr>
      </p:pic>
      <p:pic>
        <p:nvPicPr>
          <p:cNvPr id="353" name="Google Shape;353;p35"/>
          <p:cNvPicPr preferRelativeResize="0"/>
          <p:nvPr/>
        </p:nvPicPr>
        <p:blipFill>
          <a:blip r:embed="rId6">
            <a:alphaModFix/>
          </a:blip>
          <a:stretch>
            <a:fillRect/>
          </a:stretch>
        </p:blipFill>
        <p:spPr>
          <a:xfrm>
            <a:off x="4854150" y="4663225"/>
            <a:ext cx="4250375" cy="2925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6"/>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Neural Networks </a:t>
            </a:r>
            <a:r>
              <a:rPr b="1" lang="en">
                <a:solidFill>
                  <a:srgbClr val="37474F"/>
                </a:solidFill>
                <a:latin typeface="Lexend"/>
                <a:ea typeface="Lexend"/>
                <a:cs typeface="Lexend"/>
                <a:sym typeface="Lexend"/>
              </a:rPr>
              <a:t>Tuning Parameter plot</a:t>
            </a:r>
            <a:endParaRPr b="1">
              <a:solidFill>
                <a:srgbClr val="37474F"/>
              </a:solidFill>
              <a:latin typeface="Lexend"/>
              <a:ea typeface="Lexend"/>
              <a:cs typeface="Lexend"/>
              <a:sym typeface="Lexend"/>
            </a:endParaRPr>
          </a:p>
        </p:txBody>
      </p:sp>
      <p:sp>
        <p:nvSpPr>
          <p:cNvPr id="359" name="Google Shape;35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0" name="Google Shape;360;p36"/>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361" name="Google Shape;361;p36"/>
          <p:cNvCxnSpPr>
            <a:stCxn id="358" idx="2"/>
            <a:endCxn id="358"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36"/>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363" name="Google Shape;363;p36"/>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364" name="Google Shape;364;p36"/>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365" name="Google Shape;365;p36"/>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366" name="Google Shape;366;p36"/>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367" name="Google Shape;367;p36"/>
          <p:cNvPicPr preferRelativeResize="0"/>
          <p:nvPr/>
        </p:nvPicPr>
        <p:blipFill>
          <a:blip r:embed="rId4">
            <a:alphaModFix/>
          </a:blip>
          <a:stretch>
            <a:fillRect/>
          </a:stretch>
        </p:blipFill>
        <p:spPr>
          <a:xfrm>
            <a:off x="4802975" y="1709912"/>
            <a:ext cx="4301500" cy="2791822"/>
          </a:xfrm>
          <a:prstGeom prst="rect">
            <a:avLst/>
          </a:prstGeom>
          <a:noFill/>
          <a:ln>
            <a:noFill/>
          </a:ln>
        </p:spPr>
      </p:pic>
      <p:pic>
        <p:nvPicPr>
          <p:cNvPr id="368" name="Google Shape;368;p36"/>
          <p:cNvPicPr preferRelativeResize="0"/>
          <p:nvPr/>
        </p:nvPicPr>
        <p:blipFill>
          <a:blip r:embed="rId5">
            <a:alphaModFix/>
          </a:blip>
          <a:stretch>
            <a:fillRect/>
          </a:stretch>
        </p:blipFill>
        <p:spPr>
          <a:xfrm>
            <a:off x="145850" y="1917100"/>
            <a:ext cx="4415401" cy="20283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Non-Linear Models: SVM</a:t>
            </a:r>
            <a:endParaRPr b="1">
              <a:solidFill>
                <a:srgbClr val="37474F"/>
              </a:solidFill>
              <a:latin typeface="Lexend"/>
              <a:ea typeface="Lexend"/>
              <a:cs typeface="Lexend"/>
              <a:sym typeface="Lexend"/>
            </a:endParaRPr>
          </a:p>
        </p:txBody>
      </p:sp>
      <p:sp>
        <p:nvSpPr>
          <p:cNvPr id="374" name="Google Shape;37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5" name="Google Shape;375;p37"/>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376" name="Google Shape;376;p37"/>
          <p:cNvCxnSpPr>
            <a:stCxn id="373" idx="2"/>
            <a:endCxn id="373"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37"/>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378" name="Google Shape;378;p37"/>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379" name="Google Shape;379;p37"/>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380" name="Google Shape;380;p37"/>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381" name="Google Shape;381;p37"/>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382" name="Google Shape;382;p37"/>
          <p:cNvPicPr preferRelativeResize="0"/>
          <p:nvPr/>
        </p:nvPicPr>
        <p:blipFill>
          <a:blip r:embed="rId4">
            <a:alphaModFix/>
          </a:blip>
          <a:stretch>
            <a:fillRect/>
          </a:stretch>
        </p:blipFill>
        <p:spPr>
          <a:xfrm>
            <a:off x="483213" y="1508506"/>
            <a:ext cx="3248557" cy="3548324"/>
          </a:xfrm>
          <a:prstGeom prst="rect">
            <a:avLst/>
          </a:prstGeom>
          <a:noFill/>
          <a:ln>
            <a:noFill/>
          </a:ln>
        </p:spPr>
      </p:pic>
      <p:pic>
        <p:nvPicPr>
          <p:cNvPr id="383" name="Google Shape;383;p37"/>
          <p:cNvPicPr preferRelativeResize="0"/>
          <p:nvPr/>
        </p:nvPicPr>
        <p:blipFill>
          <a:blip r:embed="rId5">
            <a:alphaModFix/>
          </a:blip>
          <a:stretch>
            <a:fillRect/>
          </a:stretch>
        </p:blipFill>
        <p:spPr>
          <a:xfrm>
            <a:off x="5085817" y="1596091"/>
            <a:ext cx="3899399" cy="3405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SVM</a:t>
            </a:r>
            <a:r>
              <a:rPr b="1" lang="en">
                <a:solidFill>
                  <a:srgbClr val="37474F"/>
                </a:solidFill>
                <a:latin typeface="Lexend"/>
                <a:ea typeface="Lexend"/>
                <a:cs typeface="Lexend"/>
                <a:sym typeface="Lexend"/>
              </a:rPr>
              <a:t> Tuning Parameter plot</a:t>
            </a:r>
            <a:endParaRPr b="1">
              <a:solidFill>
                <a:srgbClr val="37474F"/>
              </a:solidFill>
              <a:latin typeface="Lexend"/>
              <a:ea typeface="Lexend"/>
              <a:cs typeface="Lexend"/>
              <a:sym typeface="Lexend"/>
            </a:endParaRPr>
          </a:p>
        </p:txBody>
      </p:sp>
      <p:sp>
        <p:nvSpPr>
          <p:cNvPr id="389" name="Google Shape;38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0" name="Google Shape;390;p38"/>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391" name="Google Shape;391;p38"/>
          <p:cNvCxnSpPr>
            <a:stCxn id="388" idx="2"/>
            <a:endCxn id="388"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38"/>
          <p:cNvCxnSpPr/>
          <p:nvPr/>
        </p:nvCxnSpPr>
        <p:spPr>
          <a:xfrm>
            <a:off x="4734850" y="932404"/>
            <a:ext cx="11700" cy="4204200"/>
          </a:xfrm>
          <a:prstGeom prst="straightConnector1">
            <a:avLst/>
          </a:prstGeom>
          <a:noFill/>
          <a:ln cap="flat" cmpd="sng" w="19050">
            <a:solidFill>
              <a:schemeClr val="dk2"/>
            </a:solidFill>
            <a:prstDash val="solid"/>
            <a:round/>
            <a:headEnd len="med" w="med" type="none"/>
            <a:tailEnd len="med" w="med" type="none"/>
          </a:ln>
        </p:spPr>
      </p:cxnSp>
      <p:cxnSp>
        <p:nvCxnSpPr>
          <p:cNvPr id="393" name="Google Shape;393;p38"/>
          <p:cNvCxnSpPr/>
          <p:nvPr/>
        </p:nvCxnSpPr>
        <p:spPr>
          <a:xfrm>
            <a:off x="2350" y="947057"/>
            <a:ext cx="9159600" cy="0"/>
          </a:xfrm>
          <a:prstGeom prst="straightConnector1">
            <a:avLst/>
          </a:prstGeom>
          <a:noFill/>
          <a:ln cap="flat" cmpd="sng" w="19050">
            <a:solidFill>
              <a:schemeClr val="dk2"/>
            </a:solidFill>
            <a:prstDash val="solid"/>
            <a:round/>
            <a:headEnd len="med" w="med" type="none"/>
            <a:tailEnd len="med" w="med" type="none"/>
          </a:ln>
        </p:spPr>
      </p:cxnSp>
      <p:sp>
        <p:nvSpPr>
          <p:cNvPr id="394" name="Google Shape;394;p38"/>
          <p:cNvSpPr txBox="1"/>
          <p:nvPr/>
        </p:nvSpPr>
        <p:spPr>
          <a:xfrm>
            <a:off x="4746015" y="958713"/>
            <a:ext cx="4415400" cy="461700"/>
          </a:xfrm>
          <a:prstGeom prst="rect">
            <a:avLst/>
          </a:prstGeom>
          <a:solidFill>
            <a:srgbClr val="37474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DM Sans ExtraBold"/>
                <a:ea typeface="DM Sans ExtraBold"/>
                <a:cs typeface="DM Sans ExtraBold"/>
                <a:sym typeface="DM Sans ExtraBold"/>
              </a:rPr>
              <a:t>PCA:</a:t>
            </a:r>
            <a:endParaRPr sz="1800">
              <a:solidFill>
                <a:schemeClr val="lt1"/>
              </a:solidFill>
              <a:latin typeface="DM Sans ExtraBold"/>
              <a:ea typeface="DM Sans ExtraBold"/>
              <a:cs typeface="DM Sans ExtraBold"/>
              <a:sym typeface="DM Sans ExtraBold"/>
            </a:endParaRPr>
          </a:p>
        </p:txBody>
      </p:sp>
      <p:sp>
        <p:nvSpPr>
          <p:cNvPr id="395" name="Google Shape;395;p38"/>
          <p:cNvSpPr txBox="1"/>
          <p:nvPr/>
        </p:nvSpPr>
        <p:spPr>
          <a:xfrm>
            <a:off x="145850" y="972300"/>
            <a:ext cx="31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ExtraBold"/>
                <a:ea typeface="DM Sans ExtraBold"/>
                <a:cs typeface="DM Sans ExtraBold"/>
                <a:sym typeface="DM Sans ExtraBold"/>
              </a:rPr>
              <a:t>Transformed data:</a:t>
            </a:r>
            <a:endParaRPr sz="1800">
              <a:solidFill>
                <a:schemeClr val="dk2"/>
              </a:solidFill>
              <a:latin typeface="DM Sans ExtraBold"/>
              <a:ea typeface="DM Sans ExtraBold"/>
              <a:cs typeface="DM Sans ExtraBold"/>
              <a:sym typeface="DM Sans ExtraBold"/>
            </a:endParaRPr>
          </a:p>
        </p:txBody>
      </p:sp>
      <p:cxnSp>
        <p:nvCxnSpPr>
          <p:cNvPr id="396" name="Google Shape;396;p38"/>
          <p:cNvCxnSpPr/>
          <p:nvPr/>
        </p:nvCxnSpPr>
        <p:spPr>
          <a:xfrm>
            <a:off x="2350" y="1432081"/>
            <a:ext cx="9159600" cy="0"/>
          </a:xfrm>
          <a:prstGeom prst="straightConnector1">
            <a:avLst/>
          </a:prstGeom>
          <a:noFill/>
          <a:ln cap="flat" cmpd="sng" w="19050">
            <a:solidFill>
              <a:schemeClr val="dk2"/>
            </a:solidFill>
            <a:prstDash val="solid"/>
            <a:round/>
            <a:headEnd len="med" w="med" type="none"/>
            <a:tailEnd len="med" w="med" type="none"/>
          </a:ln>
        </p:spPr>
      </p:cxnSp>
      <p:pic>
        <p:nvPicPr>
          <p:cNvPr id="397" name="Google Shape;397;p38"/>
          <p:cNvPicPr preferRelativeResize="0"/>
          <p:nvPr/>
        </p:nvPicPr>
        <p:blipFill>
          <a:blip r:embed="rId4">
            <a:alphaModFix/>
          </a:blip>
          <a:stretch>
            <a:fillRect/>
          </a:stretch>
        </p:blipFill>
        <p:spPr>
          <a:xfrm>
            <a:off x="4835337" y="1666913"/>
            <a:ext cx="4236774" cy="2749825"/>
          </a:xfrm>
          <a:prstGeom prst="rect">
            <a:avLst/>
          </a:prstGeom>
          <a:noFill/>
          <a:ln>
            <a:noFill/>
          </a:ln>
        </p:spPr>
      </p:pic>
      <p:pic>
        <p:nvPicPr>
          <p:cNvPr id="398" name="Google Shape;398;p38"/>
          <p:cNvPicPr preferRelativeResize="0"/>
          <p:nvPr/>
        </p:nvPicPr>
        <p:blipFill>
          <a:blip r:embed="rId5">
            <a:alphaModFix/>
          </a:blip>
          <a:stretch>
            <a:fillRect/>
          </a:stretch>
        </p:blipFill>
        <p:spPr>
          <a:xfrm>
            <a:off x="322600" y="1528475"/>
            <a:ext cx="4077200" cy="35283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39"/>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Transformed Data Summary</a:t>
            </a:r>
            <a:endParaRPr b="1">
              <a:solidFill>
                <a:srgbClr val="37474F"/>
              </a:solidFill>
              <a:latin typeface="Lexend"/>
              <a:ea typeface="Lexend"/>
              <a:cs typeface="Lexend"/>
              <a:sym typeface="Lexend"/>
            </a:endParaRPr>
          </a:p>
        </p:txBody>
      </p:sp>
      <p:pic>
        <p:nvPicPr>
          <p:cNvPr id="405" name="Google Shape;405;p39"/>
          <p:cNvPicPr preferRelativeResize="0"/>
          <p:nvPr/>
        </p:nvPicPr>
        <p:blipFill>
          <a:blip r:embed="rId3">
            <a:alphaModFix/>
          </a:blip>
          <a:stretch>
            <a:fillRect/>
          </a:stretch>
        </p:blipFill>
        <p:spPr>
          <a:xfrm>
            <a:off x="8508375" y="145325"/>
            <a:ext cx="476850" cy="590000"/>
          </a:xfrm>
          <a:prstGeom prst="rect">
            <a:avLst/>
          </a:prstGeom>
          <a:noFill/>
          <a:ln>
            <a:noFill/>
          </a:ln>
        </p:spPr>
      </p:pic>
      <p:pic>
        <p:nvPicPr>
          <p:cNvPr id="406" name="Google Shape;406;p39"/>
          <p:cNvPicPr preferRelativeResize="0"/>
          <p:nvPr/>
        </p:nvPicPr>
        <p:blipFill>
          <a:blip r:embed="rId4">
            <a:alphaModFix/>
          </a:blip>
          <a:stretch>
            <a:fillRect/>
          </a:stretch>
        </p:blipFill>
        <p:spPr>
          <a:xfrm>
            <a:off x="110188" y="947075"/>
            <a:ext cx="8923626" cy="3956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40"/>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PCA</a:t>
            </a:r>
            <a:r>
              <a:rPr b="1" lang="en">
                <a:solidFill>
                  <a:srgbClr val="37474F"/>
                </a:solidFill>
                <a:latin typeface="Lexend"/>
                <a:ea typeface="Lexend"/>
                <a:cs typeface="Lexend"/>
                <a:sym typeface="Lexend"/>
              </a:rPr>
              <a:t> Summary</a:t>
            </a:r>
            <a:endParaRPr b="1">
              <a:solidFill>
                <a:srgbClr val="37474F"/>
              </a:solidFill>
              <a:latin typeface="Lexend"/>
              <a:ea typeface="Lexend"/>
              <a:cs typeface="Lexend"/>
              <a:sym typeface="Lexend"/>
            </a:endParaRPr>
          </a:p>
        </p:txBody>
      </p:sp>
      <p:pic>
        <p:nvPicPr>
          <p:cNvPr id="413" name="Google Shape;413;p40"/>
          <p:cNvPicPr preferRelativeResize="0"/>
          <p:nvPr/>
        </p:nvPicPr>
        <p:blipFill>
          <a:blip r:embed="rId3">
            <a:alphaModFix/>
          </a:blip>
          <a:stretch>
            <a:fillRect/>
          </a:stretch>
        </p:blipFill>
        <p:spPr>
          <a:xfrm>
            <a:off x="8508375" y="145325"/>
            <a:ext cx="476850" cy="590000"/>
          </a:xfrm>
          <a:prstGeom prst="rect">
            <a:avLst/>
          </a:prstGeom>
          <a:noFill/>
          <a:ln>
            <a:noFill/>
          </a:ln>
        </p:spPr>
      </p:pic>
      <p:pic>
        <p:nvPicPr>
          <p:cNvPr id="414" name="Google Shape;414;p40"/>
          <p:cNvPicPr preferRelativeResize="0"/>
          <p:nvPr/>
        </p:nvPicPr>
        <p:blipFill>
          <a:blip r:embed="rId4">
            <a:alphaModFix/>
          </a:blip>
          <a:stretch>
            <a:fillRect/>
          </a:stretch>
        </p:blipFill>
        <p:spPr>
          <a:xfrm>
            <a:off x="1036800" y="947075"/>
            <a:ext cx="7349278" cy="4055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41"/>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Results</a:t>
            </a:r>
            <a:endParaRPr b="1">
              <a:solidFill>
                <a:srgbClr val="37474F"/>
              </a:solidFill>
              <a:latin typeface="Lexend"/>
              <a:ea typeface="Lexend"/>
              <a:cs typeface="Lexend"/>
              <a:sym typeface="Lexend"/>
            </a:endParaRPr>
          </a:p>
        </p:txBody>
      </p:sp>
      <p:pic>
        <p:nvPicPr>
          <p:cNvPr id="421" name="Google Shape;421;p41"/>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422" name="Google Shape;422;p41"/>
          <p:cNvCxnSpPr>
            <a:stCxn id="420" idx="2"/>
            <a:endCxn id="420"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41"/>
          <p:cNvSpPr txBox="1"/>
          <p:nvPr>
            <p:ph type="title"/>
          </p:nvPr>
        </p:nvSpPr>
        <p:spPr>
          <a:xfrm>
            <a:off x="458250" y="936600"/>
            <a:ext cx="7480500" cy="3270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Both the datasets did not perform well with the models, this could be due to underlying factors such as the dataset not having the necessary predictors which are required by the response.</a:t>
            </a:r>
            <a:endParaRPr sz="1800">
              <a:solidFill>
                <a:schemeClr val="dk2"/>
              </a:solidFill>
              <a:latin typeface="DM Sans"/>
              <a:ea typeface="DM Sans"/>
              <a:cs typeface="DM Sans"/>
              <a:sym typeface="DM Sans"/>
            </a:endParaRPr>
          </a:p>
          <a:p>
            <a:pPr indent="-342900" lvl="0" marL="457200" rtl="0" algn="l">
              <a:lnSpc>
                <a:spcPct val="115000"/>
              </a:lnSpc>
              <a:spcBef>
                <a:spcPts val="100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There were no significant differences in transformed data vs PCA, the transformed data slightly performed better.</a:t>
            </a:r>
            <a:endParaRPr sz="1800">
              <a:solidFill>
                <a:schemeClr val="dk2"/>
              </a:solidFill>
              <a:latin typeface="DM Sans"/>
              <a:ea typeface="DM Sans"/>
              <a:cs typeface="DM Sans"/>
              <a:sym typeface="DM Sans"/>
            </a:endParaRPr>
          </a:p>
          <a:p>
            <a:pPr indent="-342900" lvl="0" marL="457200" rtl="0" algn="l">
              <a:lnSpc>
                <a:spcPct val="115000"/>
              </a:lnSpc>
              <a:spcBef>
                <a:spcPts val="1000"/>
              </a:spcBef>
              <a:spcAft>
                <a:spcPts val="1000"/>
              </a:spcAft>
              <a:buClr>
                <a:schemeClr val="dk2"/>
              </a:buClr>
              <a:buSzPts val="1800"/>
              <a:buFont typeface="DM Sans"/>
              <a:buChar char="●"/>
            </a:pPr>
            <a:r>
              <a:rPr lang="en" sz="1800">
                <a:solidFill>
                  <a:schemeClr val="dk2"/>
                </a:solidFill>
                <a:latin typeface="DM Sans"/>
                <a:ea typeface="DM Sans"/>
                <a:cs typeface="DM Sans"/>
                <a:sym typeface="DM Sans"/>
              </a:rPr>
              <a:t>The top two models that </a:t>
            </a:r>
            <a:r>
              <a:rPr lang="en" sz="1800">
                <a:solidFill>
                  <a:schemeClr val="dk2"/>
                </a:solidFill>
                <a:latin typeface="DM Sans"/>
                <a:ea typeface="DM Sans"/>
                <a:cs typeface="DM Sans"/>
                <a:sym typeface="DM Sans"/>
              </a:rPr>
              <a:t>performed</a:t>
            </a:r>
            <a:r>
              <a:rPr lang="en" sz="1800">
                <a:solidFill>
                  <a:schemeClr val="dk2"/>
                </a:solidFill>
                <a:latin typeface="DM Sans"/>
                <a:ea typeface="DM Sans"/>
                <a:cs typeface="DM Sans"/>
                <a:sym typeface="DM Sans"/>
              </a:rPr>
              <a:t> well on training set are SVM with transformed data and SVM with PCA.</a:t>
            </a:r>
            <a:endParaRPr sz="1800">
              <a:solidFill>
                <a:schemeClr val="dk2"/>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58250" y="185813"/>
            <a:ext cx="82275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rgbClr val="434343"/>
                </a:solidFill>
                <a:latin typeface="Lexend"/>
                <a:ea typeface="Lexend"/>
                <a:cs typeface="Lexend"/>
                <a:sym typeface="Lexend"/>
              </a:rPr>
              <a:t>About The Data</a:t>
            </a:r>
            <a:endParaRPr b="1" sz="3020">
              <a:solidFill>
                <a:srgbClr val="434343"/>
              </a:solidFill>
              <a:latin typeface="Lexend"/>
              <a:ea typeface="Lexend"/>
              <a:cs typeface="Lexend"/>
              <a:sym typeface="Lexend"/>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74" name="Google Shape;74;p15"/>
          <p:cNvGraphicFramePr/>
          <p:nvPr/>
        </p:nvGraphicFramePr>
        <p:xfrm>
          <a:off x="2422750" y="2571688"/>
          <a:ext cx="3000000" cy="3000000"/>
        </p:xfrm>
        <a:graphic>
          <a:graphicData uri="http://schemas.openxmlformats.org/drawingml/2006/table">
            <a:tbl>
              <a:tblPr>
                <a:noFill/>
                <a:tableStyleId>{96DEFBAA-1634-4488-815F-E4942A848711}</a:tableStyleId>
              </a:tblPr>
              <a:tblGrid>
                <a:gridCol w="2149250"/>
                <a:gridCol w="2149250"/>
              </a:tblGrid>
              <a:tr h="396225">
                <a:tc>
                  <a:txBody>
                    <a:bodyPr/>
                    <a:lstStyle/>
                    <a:p>
                      <a:pPr indent="0" lvl="0" marL="0" rtl="0" algn="ctr">
                        <a:spcBef>
                          <a:spcPts val="0"/>
                        </a:spcBef>
                        <a:spcAft>
                          <a:spcPts val="0"/>
                        </a:spcAft>
                        <a:buNone/>
                      </a:pPr>
                      <a:r>
                        <a:rPr b="1" lang="en">
                          <a:solidFill>
                            <a:srgbClr val="434343"/>
                          </a:solidFill>
                          <a:latin typeface="DM Sans"/>
                          <a:ea typeface="DM Sans"/>
                          <a:cs typeface="DM Sans"/>
                          <a:sym typeface="DM Sans"/>
                        </a:rPr>
                        <a:t>Predictor Type</a:t>
                      </a:r>
                      <a:endParaRPr b="1">
                        <a:solidFill>
                          <a:srgbClr val="434343"/>
                        </a:solidFill>
                        <a:latin typeface="DM Sans"/>
                        <a:ea typeface="DM Sans"/>
                        <a:cs typeface="DM Sans"/>
                        <a:sym typeface="DM Sans"/>
                      </a:endParaRPr>
                    </a:p>
                  </a:txBody>
                  <a:tcPr marT="91425" marB="91425" marR="91425" marL="91425">
                    <a:lnL cap="flat" cmpd="sng" w="19050">
                      <a:solidFill>
                        <a:schemeClr val="lt1"/>
                      </a:solidFill>
                      <a:prstDash val="solid"/>
                      <a:round/>
                      <a:headEnd len="sm" w="sm" type="none"/>
                      <a:tailEnd len="sm" w="sm" type="none"/>
                    </a:lnL>
                    <a:lnR cap="flat" cmpd="sng" w="19050">
                      <a:solidFill>
                        <a:srgbClr val="37474F"/>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rgbClr val="37474F"/>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rgbClr val="434343"/>
                          </a:solidFill>
                          <a:latin typeface="DM Sans"/>
                          <a:ea typeface="DM Sans"/>
                          <a:cs typeface="DM Sans"/>
                          <a:sym typeface="DM Sans"/>
                        </a:rPr>
                        <a:t>Count</a:t>
                      </a:r>
                      <a:endParaRPr b="1">
                        <a:solidFill>
                          <a:srgbClr val="434343"/>
                        </a:solidFill>
                        <a:latin typeface="DM Sans"/>
                        <a:ea typeface="DM Sans"/>
                        <a:cs typeface="DM Sans"/>
                        <a:sym typeface="DM Sans"/>
                      </a:endParaRPr>
                    </a:p>
                  </a:txBody>
                  <a:tcPr marT="91425" marB="91425" marR="91425" marL="91425">
                    <a:lnL cap="flat" cmpd="sng" w="19050">
                      <a:solidFill>
                        <a:srgbClr val="37474F"/>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rgbClr val="37474F"/>
                      </a:solidFill>
                      <a:prstDash val="solid"/>
                      <a:round/>
                      <a:headEnd len="sm" w="sm" type="none"/>
                      <a:tailEnd len="sm" w="sm" type="none"/>
                    </a:lnB>
                    <a:solidFill>
                      <a:srgbClr val="FFF2CC"/>
                    </a:solidFill>
                  </a:tcPr>
                </a:tc>
              </a:tr>
              <a:tr h="396225">
                <a:tc>
                  <a:txBody>
                    <a:bodyPr/>
                    <a:lstStyle/>
                    <a:p>
                      <a:pPr indent="0" lvl="0" marL="0" rtl="0" algn="ctr">
                        <a:spcBef>
                          <a:spcPts val="0"/>
                        </a:spcBef>
                        <a:spcAft>
                          <a:spcPts val="0"/>
                        </a:spcAft>
                        <a:buNone/>
                      </a:pPr>
                      <a:r>
                        <a:rPr lang="en">
                          <a:solidFill>
                            <a:srgbClr val="434343"/>
                          </a:solidFill>
                          <a:latin typeface="DM Sans"/>
                          <a:ea typeface="DM Sans"/>
                          <a:cs typeface="DM Sans"/>
                          <a:sym typeface="DM Sans"/>
                        </a:rPr>
                        <a:t>Continuous</a:t>
                      </a:r>
                      <a:endParaRPr>
                        <a:solidFill>
                          <a:srgbClr val="434343"/>
                        </a:solidFill>
                        <a:latin typeface="DM Sans"/>
                        <a:ea typeface="DM Sans"/>
                        <a:cs typeface="DM Sans"/>
                        <a:sym typeface="DM Sans"/>
                      </a:endParaRPr>
                    </a:p>
                  </a:txBody>
                  <a:tcPr marT="91425" marB="91425" marR="91425" marL="91425">
                    <a:lnL cap="flat" cmpd="sng" w="19050">
                      <a:solidFill>
                        <a:schemeClr val="lt1"/>
                      </a:solidFill>
                      <a:prstDash val="solid"/>
                      <a:round/>
                      <a:headEnd len="sm" w="sm" type="none"/>
                      <a:tailEnd len="sm" w="sm" type="none"/>
                    </a:lnL>
                    <a:lnR cap="flat" cmpd="sng" w="19050">
                      <a:solidFill>
                        <a:srgbClr val="37474F"/>
                      </a:solidFill>
                      <a:prstDash val="solid"/>
                      <a:round/>
                      <a:headEnd len="sm" w="sm" type="none"/>
                      <a:tailEnd len="sm" w="sm" type="none"/>
                    </a:lnR>
                    <a:lnT cap="flat" cmpd="sng" w="19050">
                      <a:solidFill>
                        <a:srgbClr val="37474F"/>
                      </a:solidFill>
                      <a:prstDash val="solid"/>
                      <a:round/>
                      <a:headEnd len="sm" w="sm" type="none"/>
                      <a:tailEnd len="sm" w="sm" type="none"/>
                    </a:lnT>
                    <a:lnB cap="flat" cmpd="sng" w="19050">
                      <a:solidFill>
                        <a:srgbClr val="37474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ans"/>
                          <a:ea typeface="DM Sans"/>
                          <a:cs typeface="DM Sans"/>
                          <a:sym typeface="DM Sans"/>
                        </a:rPr>
                        <a:t>38</a:t>
                      </a:r>
                      <a:endParaRPr>
                        <a:solidFill>
                          <a:srgbClr val="434343"/>
                        </a:solidFill>
                        <a:latin typeface="DM Sans"/>
                        <a:ea typeface="DM Sans"/>
                        <a:cs typeface="DM Sans"/>
                        <a:sym typeface="DM Sans"/>
                      </a:endParaRPr>
                    </a:p>
                  </a:txBody>
                  <a:tcPr marT="91425" marB="91425" marR="91425" marL="91425">
                    <a:lnL cap="flat" cmpd="sng" w="19050">
                      <a:solidFill>
                        <a:srgbClr val="37474F"/>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rgbClr val="37474F"/>
                      </a:solidFill>
                      <a:prstDash val="solid"/>
                      <a:round/>
                      <a:headEnd len="sm" w="sm" type="none"/>
                      <a:tailEnd len="sm" w="sm" type="none"/>
                    </a:lnT>
                    <a:lnB cap="flat" cmpd="sng" w="19050">
                      <a:solidFill>
                        <a:srgbClr val="37474F"/>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
                          <a:solidFill>
                            <a:srgbClr val="434343"/>
                          </a:solidFill>
                          <a:latin typeface="DM Sans"/>
                          <a:ea typeface="DM Sans"/>
                          <a:cs typeface="DM Sans"/>
                          <a:sym typeface="DM Sans"/>
                        </a:rPr>
                        <a:t>Categorical</a:t>
                      </a:r>
                      <a:endParaRPr>
                        <a:solidFill>
                          <a:srgbClr val="434343"/>
                        </a:solidFill>
                        <a:latin typeface="DM Sans"/>
                        <a:ea typeface="DM Sans"/>
                        <a:cs typeface="DM Sans"/>
                        <a:sym typeface="DM Sans"/>
                      </a:endParaRPr>
                    </a:p>
                  </a:txBody>
                  <a:tcPr marT="91425" marB="91425" marR="91425" marL="91425">
                    <a:lnL cap="flat" cmpd="sng" w="19050">
                      <a:solidFill>
                        <a:schemeClr val="lt1"/>
                      </a:solidFill>
                      <a:prstDash val="solid"/>
                      <a:round/>
                      <a:headEnd len="sm" w="sm" type="none"/>
                      <a:tailEnd len="sm" w="sm" type="none"/>
                    </a:lnL>
                    <a:lnR cap="flat" cmpd="sng" w="19050">
                      <a:solidFill>
                        <a:srgbClr val="37474F"/>
                      </a:solidFill>
                      <a:prstDash val="solid"/>
                      <a:round/>
                      <a:headEnd len="sm" w="sm" type="none"/>
                      <a:tailEnd len="sm" w="sm" type="none"/>
                    </a:lnR>
                    <a:lnT cap="flat" cmpd="sng" w="19050">
                      <a:solidFill>
                        <a:srgbClr val="37474F"/>
                      </a:solidFill>
                      <a:prstDash val="solid"/>
                      <a:round/>
                      <a:headEnd len="sm" w="sm" type="none"/>
                      <a:tailEnd len="sm" w="sm" type="none"/>
                    </a:lnT>
                    <a:lnB cap="flat" cmpd="sng" w="19050">
                      <a:solidFill>
                        <a:srgbClr val="37474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ans"/>
                          <a:ea typeface="DM Sans"/>
                          <a:cs typeface="DM Sans"/>
                          <a:sym typeface="DM Sans"/>
                        </a:rPr>
                        <a:t>27</a:t>
                      </a:r>
                      <a:endParaRPr>
                        <a:solidFill>
                          <a:srgbClr val="434343"/>
                        </a:solidFill>
                        <a:latin typeface="DM Sans"/>
                        <a:ea typeface="DM Sans"/>
                        <a:cs typeface="DM Sans"/>
                        <a:sym typeface="DM Sans"/>
                      </a:endParaRPr>
                    </a:p>
                  </a:txBody>
                  <a:tcPr marT="91425" marB="91425" marR="91425" marL="91425">
                    <a:lnL cap="flat" cmpd="sng" w="19050">
                      <a:solidFill>
                        <a:srgbClr val="37474F"/>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rgbClr val="37474F"/>
                      </a:solidFill>
                      <a:prstDash val="solid"/>
                      <a:round/>
                      <a:headEnd len="sm" w="sm" type="none"/>
                      <a:tailEnd len="sm" w="sm" type="none"/>
                    </a:lnT>
                    <a:lnB cap="flat" cmpd="sng" w="19050">
                      <a:solidFill>
                        <a:srgbClr val="37474F"/>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
                          <a:solidFill>
                            <a:srgbClr val="434343"/>
                          </a:solidFill>
                          <a:latin typeface="DM Sans"/>
                          <a:ea typeface="DM Sans"/>
                          <a:cs typeface="DM Sans"/>
                          <a:sym typeface="DM Sans"/>
                        </a:rPr>
                        <a:t>Boolean</a:t>
                      </a:r>
                      <a:endParaRPr>
                        <a:solidFill>
                          <a:srgbClr val="434343"/>
                        </a:solidFill>
                        <a:latin typeface="DM Sans"/>
                        <a:ea typeface="DM Sans"/>
                        <a:cs typeface="DM Sans"/>
                        <a:sym typeface="DM Sans"/>
                      </a:endParaRPr>
                    </a:p>
                  </a:txBody>
                  <a:tcPr marT="91425" marB="91425" marR="91425" marL="91425">
                    <a:lnL cap="flat" cmpd="sng" w="19050">
                      <a:solidFill>
                        <a:schemeClr val="lt1"/>
                      </a:solidFill>
                      <a:prstDash val="solid"/>
                      <a:round/>
                      <a:headEnd len="sm" w="sm" type="none"/>
                      <a:tailEnd len="sm" w="sm" type="none"/>
                    </a:lnL>
                    <a:lnR cap="flat" cmpd="sng" w="19050">
                      <a:solidFill>
                        <a:srgbClr val="37474F"/>
                      </a:solidFill>
                      <a:prstDash val="solid"/>
                      <a:round/>
                      <a:headEnd len="sm" w="sm" type="none"/>
                      <a:tailEnd len="sm" w="sm" type="none"/>
                    </a:lnR>
                    <a:lnT cap="flat" cmpd="sng" w="19050">
                      <a:solidFill>
                        <a:srgbClr val="37474F"/>
                      </a:solidFill>
                      <a:prstDash val="solid"/>
                      <a:round/>
                      <a:headEnd len="sm" w="sm" type="none"/>
                      <a:tailEnd len="sm" w="sm" type="none"/>
                    </a:lnT>
                    <a:lnB cap="flat" cmpd="sng" w="19050">
                      <a:solidFill>
                        <a:srgbClr val="37474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ans"/>
                          <a:ea typeface="DM Sans"/>
                          <a:cs typeface="DM Sans"/>
                          <a:sym typeface="DM Sans"/>
                        </a:rPr>
                        <a:t>6</a:t>
                      </a:r>
                      <a:endParaRPr>
                        <a:solidFill>
                          <a:srgbClr val="434343"/>
                        </a:solidFill>
                        <a:latin typeface="DM Sans"/>
                        <a:ea typeface="DM Sans"/>
                        <a:cs typeface="DM Sans"/>
                        <a:sym typeface="DM Sans"/>
                      </a:endParaRPr>
                    </a:p>
                  </a:txBody>
                  <a:tcPr marT="91425" marB="91425" marR="91425" marL="91425">
                    <a:lnL cap="flat" cmpd="sng" w="19050">
                      <a:solidFill>
                        <a:srgbClr val="37474F"/>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rgbClr val="37474F"/>
                      </a:solidFill>
                      <a:prstDash val="solid"/>
                      <a:round/>
                      <a:headEnd len="sm" w="sm" type="none"/>
                      <a:tailEnd len="sm" w="sm" type="none"/>
                    </a:lnT>
                    <a:lnB cap="flat" cmpd="sng" w="19050">
                      <a:solidFill>
                        <a:srgbClr val="37474F"/>
                      </a:solidFill>
                      <a:prstDash val="solid"/>
                      <a:round/>
                      <a:headEnd len="sm" w="sm" type="none"/>
                      <a:tailEnd len="sm" w="sm" type="none"/>
                    </a:lnB>
                  </a:tcPr>
                </a:tc>
              </a:tr>
              <a:tr h="396225">
                <a:tc>
                  <a:txBody>
                    <a:bodyPr/>
                    <a:lstStyle/>
                    <a:p>
                      <a:pPr indent="0" lvl="0" marL="0" rtl="0" algn="ctr">
                        <a:spcBef>
                          <a:spcPts val="0"/>
                        </a:spcBef>
                        <a:spcAft>
                          <a:spcPts val="0"/>
                        </a:spcAft>
                        <a:buNone/>
                      </a:pPr>
                      <a:r>
                        <a:rPr lang="en">
                          <a:solidFill>
                            <a:srgbClr val="434343"/>
                          </a:solidFill>
                          <a:latin typeface="DM Sans"/>
                          <a:ea typeface="DM Sans"/>
                          <a:cs typeface="DM Sans"/>
                          <a:sym typeface="DM Sans"/>
                        </a:rPr>
                        <a:t>Date</a:t>
                      </a:r>
                      <a:endParaRPr>
                        <a:solidFill>
                          <a:srgbClr val="434343"/>
                        </a:solidFill>
                        <a:latin typeface="DM Sans"/>
                        <a:ea typeface="DM Sans"/>
                        <a:cs typeface="DM Sans"/>
                        <a:sym typeface="DM Sans"/>
                      </a:endParaRPr>
                    </a:p>
                  </a:txBody>
                  <a:tcPr marT="91425" marB="91425" marR="91425" marL="91425">
                    <a:lnL cap="flat" cmpd="sng" w="19050">
                      <a:solidFill>
                        <a:schemeClr val="lt1"/>
                      </a:solidFill>
                      <a:prstDash val="solid"/>
                      <a:round/>
                      <a:headEnd len="sm" w="sm" type="none"/>
                      <a:tailEnd len="sm" w="sm" type="none"/>
                    </a:lnL>
                    <a:lnR cap="flat" cmpd="sng" w="19050">
                      <a:solidFill>
                        <a:srgbClr val="37474F"/>
                      </a:solidFill>
                      <a:prstDash val="solid"/>
                      <a:round/>
                      <a:headEnd len="sm" w="sm" type="none"/>
                      <a:tailEnd len="sm" w="sm" type="none"/>
                    </a:lnR>
                    <a:lnT cap="flat" cmpd="sng" w="19050">
                      <a:solidFill>
                        <a:srgbClr val="37474F"/>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ans"/>
                          <a:ea typeface="DM Sans"/>
                          <a:cs typeface="DM Sans"/>
                          <a:sym typeface="DM Sans"/>
                        </a:rPr>
                        <a:t>5</a:t>
                      </a:r>
                      <a:endParaRPr>
                        <a:solidFill>
                          <a:srgbClr val="434343"/>
                        </a:solidFill>
                        <a:latin typeface="DM Sans"/>
                        <a:ea typeface="DM Sans"/>
                        <a:cs typeface="DM Sans"/>
                        <a:sym typeface="DM Sans"/>
                      </a:endParaRPr>
                    </a:p>
                  </a:txBody>
                  <a:tcPr marT="91425" marB="91425" marR="91425" marL="91425">
                    <a:lnL cap="flat" cmpd="sng" w="19050">
                      <a:solidFill>
                        <a:srgbClr val="37474F"/>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rgbClr val="37474F"/>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75" name="Google Shape;75;p15"/>
          <p:cNvSpPr txBox="1"/>
          <p:nvPr>
            <p:ph idx="1" type="body"/>
          </p:nvPr>
        </p:nvSpPr>
        <p:spPr>
          <a:xfrm>
            <a:off x="597625" y="1102850"/>
            <a:ext cx="7108200" cy="14688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434343"/>
              </a:buClr>
              <a:buSzPts val="1800"/>
              <a:buChar char="●"/>
            </a:pPr>
            <a:r>
              <a:rPr lang="en">
                <a:solidFill>
                  <a:srgbClr val="434343"/>
                </a:solidFill>
                <a:latin typeface="DM Sans"/>
                <a:ea typeface="DM Sans"/>
                <a:cs typeface="DM Sans"/>
                <a:sym typeface="DM Sans"/>
              </a:rPr>
              <a:t>N</a:t>
            </a:r>
            <a:r>
              <a:rPr lang="en">
                <a:solidFill>
                  <a:srgbClr val="434343"/>
                </a:solidFill>
                <a:latin typeface="DM Sans"/>
                <a:ea typeface="DM Sans"/>
                <a:cs typeface="DM Sans"/>
                <a:sym typeface="DM Sans"/>
              </a:rPr>
              <a:t>umber of observations: </a:t>
            </a:r>
            <a:r>
              <a:rPr lang="en">
                <a:solidFill>
                  <a:srgbClr val="434343"/>
                </a:solidFill>
                <a:latin typeface="Lexend SemiBold"/>
                <a:ea typeface="Lexend SemiBold"/>
                <a:cs typeface="Lexend SemiBold"/>
                <a:sym typeface="Lexend SemiBold"/>
              </a:rPr>
              <a:t>6442</a:t>
            </a:r>
            <a:endParaRPr>
              <a:solidFill>
                <a:srgbClr val="434343"/>
              </a:solidFill>
              <a:latin typeface="DM Sans"/>
              <a:ea typeface="DM Sans"/>
              <a:cs typeface="DM Sans"/>
              <a:sym typeface="DM Sans"/>
            </a:endParaRPr>
          </a:p>
          <a:p>
            <a:pPr indent="-342900" lvl="0" marL="457200" rtl="0" algn="l">
              <a:lnSpc>
                <a:spcPct val="150000"/>
              </a:lnSpc>
              <a:spcBef>
                <a:spcPts val="0"/>
              </a:spcBef>
              <a:spcAft>
                <a:spcPts val="0"/>
              </a:spcAft>
              <a:buClr>
                <a:srgbClr val="434343"/>
              </a:buClr>
              <a:buSzPts val="1800"/>
              <a:buFont typeface="DM Sans"/>
              <a:buChar char="●"/>
            </a:pPr>
            <a:r>
              <a:rPr lang="en">
                <a:solidFill>
                  <a:srgbClr val="434343"/>
                </a:solidFill>
                <a:latin typeface="DM Sans"/>
                <a:ea typeface="DM Sans"/>
                <a:cs typeface="DM Sans"/>
                <a:sym typeface="DM Sans"/>
              </a:rPr>
              <a:t>Response Variable: </a:t>
            </a:r>
            <a:r>
              <a:rPr lang="en">
                <a:solidFill>
                  <a:srgbClr val="434343"/>
                </a:solidFill>
                <a:latin typeface="Lexend SemiBold"/>
                <a:ea typeface="Lexend SemiBold"/>
                <a:cs typeface="Lexend SemiBold"/>
                <a:sym typeface="Lexend SemiBold"/>
              </a:rPr>
              <a:t>Price </a:t>
            </a:r>
            <a:r>
              <a:rPr lang="en">
                <a:solidFill>
                  <a:srgbClr val="434343"/>
                </a:solidFill>
                <a:latin typeface="DM Sans"/>
                <a:ea typeface="DM Sans"/>
                <a:cs typeface="DM Sans"/>
                <a:sym typeface="DM Sans"/>
              </a:rPr>
              <a:t>(per night of stay)</a:t>
            </a:r>
            <a:endParaRPr>
              <a:solidFill>
                <a:srgbClr val="434343"/>
              </a:solidFill>
              <a:latin typeface="DM Sans"/>
              <a:ea typeface="DM Sans"/>
              <a:cs typeface="DM Sans"/>
              <a:sym typeface="DM Sans"/>
            </a:endParaRPr>
          </a:p>
          <a:p>
            <a:pPr indent="-342900" lvl="0" marL="457200" rtl="0" algn="l">
              <a:lnSpc>
                <a:spcPct val="150000"/>
              </a:lnSpc>
              <a:spcBef>
                <a:spcPts val="0"/>
              </a:spcBef>
              <a:spcAft>
                <a:spcPts val="0"/>
              </a:spcAft>
              <a:buClr>
                <a:srgbClr val="434343"/>
              </a:buClr>
              <a:buSzPts val="1800"/>
              <a:buFont typeface="DM Sans"/>
              <a:buChar char="●"/>
            </a:pPr>
            <a:r>
              <a:rPr lang="en">
                <a:solidFill>
                  <a:srgbClr val="434343"/>
                </a:solidFill>
                <a:latin typeface="DM Sans"/>
                <a:ea typeface="DM Sans"/>
                <a:cs typeface="DM Sans"/>
                <a:sym typeface="DM Sans"/>
              </a:rPr>
              <a:t>Predictor Count: </a:t>
            </a:r>
            <a:r>
              <a:rPr lang="en">
                <a:solidFill>
                  <a:srgbClr val="434343"/>
                </a:solidFill>
                <a:latin typeface="Lexend SemiBold"/>
                <a:ea typeface="Lexend SemiBold"/>
                <a:cs typeface="Lexend SemiBold"/>
                <a:sym typeface="Lexend SemiBold"/>
              </a:rPr>
              <a:t>76</a:t>
            </a:r>
            <a:endParaRPr>
              <a:solidFill>
                <a:srgbClr val="434343"/>
              </a:solidFill>
              <a:latin typeface="DM Sans"/>
              <a:ea typeface="DM Sans"/>
              <a:cs typeface="DM Sans"/>
              <a:sym typeface="DM Sans"/>
            </a:endParaRPr>
          </a:p>
        </p:txBody>
      </p:sp>
      <p:sp>
        <p:nvSpPr>
          <p:cNvPr id="76" name="Google Shape;76;p15"/>
          <p:cNvSpPr/>
          <p:nvPr/>
        </p:nvSpPr>
        <p:spPr>
          <a:xfrm>
            <a:off x="2422800" y="2571663"/>
            <a:ext cx="4298400" cy="1981200"/>
          </a:xfrm>
          <a:prstGeom prst="roundRect">
            <a:avLst>
              <a:gd fmla="val 8284" name="adj"/>
            </a:avLst>
          </a:prstGeom>
          <a:noFill/>
          <a:ln cap="flat" cmpd="sng" w="19050">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8472462" y="258000"/>
            <a:ext cx="455025" cy="563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42"/>
          <p:cNvSpPr txBox="1"/>
          <p:nvPr>
            <p:ph type="title"/>
          </p:nvPr>
        </p:nvSpPr>
        <p:spPr>
          <a:xfrm>
            <a:off x="229500" y="21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474F"/>
                </a:solidFill>
                <a:latin typeface="Lexend"/>
                <a:ea typeface="Lexend"/>
                <a:cs typeface="Lexend"/>
                <a:sym typeface="Lexend"/>
              </a:rPr>
              <a:t>Important predictors for the best model</a:t>
            </a:r>
            <a:endParaRPr b="1">
              <a:solidFill>
                <a:srgbClr val="37474F"/>
              </a:solidFill>
              <a:latin typeface="Lexend"/>
              <a:ea typeface="Lexend"/>
              <a:cs typeface="Lexend"/>
              <a:sym typeface="Lexend"/>
            </a:endParaRPr>
          </a:p>
        </p:txBody>
      </p:sp>
      <p:pic>
        <p:nvPicPr>
          <p:cNvPr id="430" name="Google Shape;430;p42"/>
          <p:cNvPicPr preferRelativeResize="0"/>
          <p:nvPr/>
        </p:nvPicPr>
        <p:blipFill>
          <a:blip r:embed="rId3">
            <a:alphaModFix/>
          </a:blip>
          <a:stretch>
            <a:fillRect/>
          </a:stretch>
        </p:blipFill>
        <p:spPr>
          <a:xfrm>
            <a:off x="8508375" y="145325"/>
            <a:ext cx="476850" cy="590000"/>
          </a:xfrm>
          <a:prstGeom prst="rect">
            <a:avLst/>
          </a:prstGeom>
          <a:noFill/>
          <a:ln>
            <a:noFill/>
          </a:ln>
        </p:spPr>
      </p:pic>
      <p:cxnSp>
        <p:nvCxnSpPr>
          <p:cNvPr id="431" name="Google Shape;431;p42"/>
          <p:cNvCxnSpPr>
            <a:stCxn id="429" idx="2"/>
            <a:endCxn id="429" idx="2"/>
          </p:cNvCxnSpPr>
          <p:nvPr/>
        </p:nvCxnSpPr>
        <p:spPr>
          <a:xfrm>
            <a:off x="4489800" y="783050"/>
            <a:ext cx="0" cy="0"/>
          </a:xfrm>
          <a:prstGeom prst="straightConnector1">
            <a:avLst/>
          </a:prstGeom>
          <a:noFill/>
          <a:ln cap="flat" cmpd="sng" w="9525">
            <a:solidFill>
              <a:schemeClr val="dk2"/>
            </a:solidFill>
            <a:prstDash val="solid"/>
            <a:round/>
            <a:headEnd len="med" w="med" type="none"/>
            <a:tailEnd len="med" w="med" type="none"/>
          </a:ln>
        </p:spPr>
      </p:cxnSp>
      <p:sp>
        <p:nvSpPr>
          <p:cNvPr id="432" name="Google Shape;432;p42"/>
          <p:cNvSpPr txBox="1"/>
          <p:nvPr>
            <p:ph type="title"/>
          </p:nvPr>
        </p:nvSpPr>
        <p:spPr>
          <a:xfrm>
            <a:off x="446625" y="1588250"/>
            <a:ext cx="3070200" cy="1709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The best model is </a:t>
            </a:r>
            <a:r>
              <a:rPr b="1" lang="en" sz="1800">
                <a:solidFill>
                  <a:schemeClr val="dk2"/>
                </a:solidFill>
                <a:latin typeface="DM Sans"/>
                <a:ea typeface="DM Sans"/>
                <a:cs typeface="DM Sans"/>
                <a:sym typeface="DM Sans"/>
              </a:rPr>
              <a:t>SVM</a:t>
            </a:r>
            <a:r>
              <a:rPr lang="en" sz="1800">
                <a:solidFill>
                  <a:schemeClr val="dk2"/>
                </a:solidFill>
                <a:latin typeface="DM Sans"/>
                <a:ea typeface="DM Sans"/>
                <a:cs typeface="DM Sans"/>
                <a:sym typeface="DM Sans"/>
              </a:rPr>
              <a:t> with Sigma = 0.00797186442832724 and C = 8 .</a:t>
            </a:r>
            <a:endParaRPr sz="1800">
              <a:solidFill>
                <a:schemeClr val="dk2"/>
              </a:solidFill>
              <a:latin typeface="DM Sans"/>
              <a:ea typeface="DM Sans"/>
              <a:cs typeface="DM Sans"/>
              <a:sym typeface="DM Sans"/>
            </a:endParaRPr>
          </a:p>
        </p:txBody>
      </p:sp>
      <p:pic>
        <p:nvPicPr>
          <p:cNvPr id="433" name="Google Shape;433;p42"/>
          <p:cNvPicPr preferRelativeResize="0"/>
          <p:nvPr/>
        </p:nvPicPr>
        <p:blipFill>
          <a:blip r:embed="rId4">
            <a:alphaModFix/>
          </a:blip>
          <a:stretch>
            <a:fillRect/>
          </a:stretch>
        </p:blipFill>
        <p:spPr>
          <a:xfrm>
            <a:off x="4043377" y="783050"/>
            <a:ext cx="4875101" cy="42625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9" name="Google Shape;439;p43"/>
          <p:cNvPicPr preferRelativeResize="0"/>
          <p:nvPr/>
        </p:nvPicPr>
        <p:blipFill>
          <a:blip r:embed="rId3">
            <a:alphaModFix/>
          </a:blip>
          <a:stretch>
            <a:fillRect/>
          </a:stretch>
        </p:blipFill>
        <p:spPr>
          <a:xfrm>
            <a:off x="177400" y="4330075"/>
            <a:ext cx="476850" cy="590000"/>
          </a:xfrm>
          <a:prstGeom prst="rect">
            <a:avLst/>
          </a:prstGeom>
          <a:noFill/>
          <a:ln>
            <a:noFill/>
          </a:ln>
        </p:spPr>
      </p:pic>
      <p:sp>
        <p:nvSpPr>
          <p:cNvPr id="440" name="Google Shape;440;p43"/>
          <p:cNvSpPr txBox="1"/>
          <p:nvPr>
            <p:ph type="title"/>
          </p:nvPr>
        </p:nvSpPr>
        <p:spPr>
          <a:xfrm>
            <a:off x="405650" y="1355550"/>
            <a:ext cx="8227500" cy="15939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434343"/>
                </a:solidFill>
                <a:latin typeface="Lexend"/>
                <a:ea typeface="Lexend"/>
                <a:cs typeface="Lexend"/>
                <a:sym typeface="Lexend"/>
              </a:rPr>
              <a:t>Thank</a:t>
            </a:r>
            <a:r>
              <a:rPr b="1" lang="en" sz="2420">
                <a:solidFill>
                  <a:srgbClr val="434343"/>
                </a:solidFill>
                <a:latin typeface="Lexend"/>
                <a:ea typeface="Lexend"/>
                <a:cs typeface="Lexend"/>
                <a:sym typeface="Lexend"/>
              </a:rPr>
              <a:t> you,</a:t>
            </a:r>
            <a:endParaRPr b="1" sz="2420">
              <a:solidFill>
                <a:srgbClr val="434343"/>
              </a:solidFill>
              <a:latin typeface="Lexend"/>
              <a:ea typeface="Lexend"/>
              <a:cs typeface="Lexend"/>
              <a:sym typeface="Lexend"/>
            </a:endParaRPr>
          </a:p>
          <a:p>
            <a:pPr indent="0" lvl="0" marL="0" rtl="0" algn="ctr">
              <a:spcBef>
                <a:spcPts val="0"/>
              </a:spcBef>
              <a:spcAft>
                <a:spcPts val="0"/>
              </a:spcAft>
              <a:buSzPts val="990"/>
              <a:buNone/>
            </a:pPr>
            <a:r>
              <a:rPr b="1" lang="en" sz="2420">
                <a:solidFill>
                  <a:srgbClr val="434343"/>
                </a:solidFill>
                <a:latin typeface="Lexend"/>
                <a:ea typeface="Lexend"/>
                <a:cs typeface="Lexend"/>
                <a:sym typeface="Lexend"/>
              </a:rPr>
              <a:t>Let us know any questions you have!</a:t>
            </a:r>
            <a:endParaRPr b="1" sz="2420">
              <a:solidFill>
                <a:srgbClr val="434343"/>
              </a:solidFill>
              <a:latin typeface="Lexend"/>
              <a:ea typeface="Lexend"/>
              <a:cs typeface="Lexend"/>
              <a:sym typeface="Lexend"/>
            </a:endParaRPr>
          </a:p>
        </p:txBody>
      </p:sp>
      <p:sp>
        <p:nvSpPr>
          <p:cNvPr id="441" name="Google Shape;441;p43"/>
          <p:cNvSpPr txBox="1"/>
          <p:nvPr/>
        </p:nvSpPr>
        <p:spPr>
          <a:xfrm>
            <a:off x="311700" y="3431700"/>
            <a:ext cx="8520600" cy="7926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lnSpc>
                <a:spcPct val="150000"/>
              </a:lnSpc>
              <a:spcBef>
                <a:spcPts val="0"/>
              </a:spcBef>
              <a:spcAft>
                <a:spcPts val="0"/>
              </a:spcAft>
              <a:buNone/>
            </a:pPr>
            <a:r>
              <a:rPr lang="en" sz="2229">
                <a:solidFill>
                  <a:srgbClr val="37474F"/>
                </a:solidFill>
                <a:latin typeface="DM Sans"/>
                <a:ea typeface="DM Sans"/>
                <a:cs typeface="DM Sans"/>
                <a:sym typeface="DM Sans"/>
              </a:rPr>
              <a:t>Karthik Garimella, Sandeep Alfred</a:t>
            </a:r>
            <a:endParaRPr sz="2229">
              <a:solidFill>
                <a:srgbClr val="37474F"/>
              </a:solidFill>
              <a:latin typeface="DM Sans"/>
              <a:ea typeface="DM Sans"/>
              <a:cs typeface="DM Sans"/>
              <a:sym typeface="DM Sans"/>
            </a:endParaRPr>
          </a:p>
          <a:p>
            <a:pPr indent="0" lvl="0" marL="0" rtl="0" algn="ctr">
              <a:lnSpc>
                <a:spcPct val="150000"/>
              </a:lnSpc>
              <a:spcBef>
                <a:spcPts val="0"/>
              </a:spcBef>
              <a:spcAft>
                <a:spcPts val="0"/>
              </a:spcAft>
              <a:buNone/>
            </a:pPr>
            <a:r>
              <a:rPr lang="en" sz="2229">
                <a:solidFill>
                  <a:srgbClr val="37474F"/>
                </a:solidFill>
                <a:latin typeface="DM Sans"/>
                <a:ea typeface="DM Sans"/>
                <a:cs typeface="DM Sans"/>
                <a:sym typeface="DM Sans"/>
              </a:rPr>
              <a:t>MA 5790 - Fall 2024 - Team 12</a:t>
            </a:r>
            <a:endParaRPr sz="2929">
              <a:solidFill>
                <a:srgbClr val="595959"/>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ph type="title"/>
          </p:nvPr>
        </p:nvSpPr>
        <p:spPr>
          <a:xfrm>
            <a:off x="540125" y="112750"/>
            <a:ext cx="82275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solidFill>
                  <a:srgbClr val="434343"/>
                </a:solidFill>
                <a:latin typeface="Lexend"/>
                <a:ea typeface="Lexend"/>
                <a:cs typeface="Lexend"/>
                <a:sym typeface="Lexend"/>
              </a:rPr>
              <a:t>Response variable Diagnostics </a:t>
            </a:r>
            <a:endParaRPr b="1" sz="2620">
              <a:solidFill>
                <a:srgbClr val="434343"/>
              </a:solidFill>
              <a:latin typeface="Lexend"/>
              <a:ea typeface="Lexend"/>
              <a:cs typeface="Lexend"/>
              <a:sym typeface="Lexend"/>
            </a:endParaRPr>
          </a:p>
        </p:txBody>
      </p:sp>
      <p:pic>
        <p:nvPicPr>
          <p:cNvPr id="84" name="Google Shape;84;p16"/>
          <p:cNvPicPr preferRelativeResize="0"/>
          <p:nvPr/>
        </p:nvPicPr>
        <p:blipFill>
          <a:blip r:embed="rId3">
            <a:alphaModFix/>
          </a:blip>
          <a:stretch>
            <a:fillRect/>
          </a:stretch>
        </p:blipFill>
        <p:spPr>
          <a:xfrm>
            <a:off x="8566137" y="112750"/>
            <a:ext cx="455025" cy="563025"/>
          </a:xfrm>
          <a:prstGeom prst="rect">
            <a:avLst/>
          </a:prstGeom>
          <a:noFill/>
          <a:ln>
            <a:noFill/>
          </a:ln>
        </p:spPr>
      </p:pic>
      <p:pic>
        <p:nvPicPr>
          <p:cNvPr id="85" name="Google Shape;85;p16"/>
          <p:cNvPicPr preferRelativeResize="0"/>
          <p:nvPr/>
        </p:nvPicPr>
        <p:blipFill rotWithShape="1">
          <a:blip r:embed="rId4">
            <a:alphaModFix/>
          </a:blip>
          <a:srcRect b="3993" l="0" r="0" t="0"/>
          <a:stretch/>
        </p:blipFill>
        <p:spPr>
          <a:xfrm>
            <a:off x="5138625" y="1362375"/>
            <a:ext cx="3333824" cy="3694451"/>
          </a:xfrm>
          <a:prstGeom prst="rect">
            <a:avLst/>
          </a:prstGeom>
          <a:noFill/>
          <a:ln>
            <a:noFill/>
          </a:ln>
        </p:spPr>
      </p:pic>
      <p:pic>
        <p:nvPicPr>
          <p:cNvPr id="86" name="Google Shape;86;p16"/>
          <p:cNvPicPr preferRelativeResize="0"/>
          <p:nvPr/>
        </p:nvPicPr>
        <p:blipFill rotWithShape="1">
          <a:blip r:embed="rId5">
            <a:alphaModFix/>
          </a:blip>
          <a:srcRect b="2267" l="0" r="0" t="0"/>
          <a:stretch/>
        </p:blipFill>
        <p:spPr>
          <a:xfrm>
            <a:off x="482400" y="1406550"/>
            <a:ext cx="4431825" cy="3736950"/>
          </a:xfrm>
          <a:prstGeom prst="rect">
            <a:avLst/>
          </a:prstGeom>
          <a:noFill/>
          <a:ln>
            <a:noFill/>
          </a:ln>
        </p:spPr>
      </p:pic>
      <p:sp>
        <p:nvSpPr>
          <p:cNvPr id="87" name="Google Shape;87;p16"/>
          <p:cNvSpPr txBox="1"/>
          <p:nvPr>
            <p:ph type="title"/>
          </p:nvPr>
        </p:nvSpPr>
        <p:spPr>
          <a:xfrm>
            <a:off x="313950" y="675775"/>
            <a:ext cx="8158500" cy="653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The response variable is continuous and seems </a:t>
            </a:r>
            <a:r>
              <a:rPr lang="en" sz="1800">
                <a:solidFill>
                  <a:schemeClr val="dk2"/>
                </a:solidFill>
                <a:latin typeface="DM Sans"/>
                <a:ea typeface="DM Sans"/>
                <a:cs typeface="DM Sans"/>
                <a:sym typeface="DM Sans"/>
              </a:rPr>
              <a:t>highly right</a:t>
            </a:r>
            <a:r>
              <a:rPr lang="en" sz="1800">
                <a:solidFill>
                  <a:schemeClr val="dk2"/>
                </a:solidFill>
                <a:latin typeface="DM Sans"/>
                <a:ea typeface="DM Sans"/>
                <a:cs typeface="DM Sans"/>
                <a:sym typeface="DM Sans"/>
              </a:rPr>
              <a:t> skewed, there are also a decent number of outliers.</a:t>
            </a:r>
            <a:endParaRPr sz="1800">
              <a:solidFill>
                <a:schemeClr val="dk2"/>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7"/>
          <p:cNvSpPr txBox="1"/>
          <p:nvPr>
            <p:ph type="title"/>
          </p:nvPr>
        </p:nvSpPr>
        <p:spPr>
          <a:xfrm>
            <a:off x="460325" y="98825"/>
            <a:ext cx="7269000" cy="69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rgbClr val="434343"/>
                </a:solidFill>
                <a:latin typeface="Lexend"/>
                <a:ea typeface="Lexend"/>
                <a:cs typeface="Lexend"/>
                <a:sym typeface="Lexend"/>
              </a:rPr>
              <a:t>Preprocessing: Managing the Predictors</a:t>
            </a:r>
            <a:endParaRPr b="1" sz="2120">
              <a:solidFill>
                <a:srgbClr val="434343"/>
              </a:solidFill>
              <a:latin typeface="Lexend"/>
              <a:ea typeface="Lexend"/>
              <a:cs typeface="Lexend"/>
              <a:sym typeface="Lexend"/>
            </a:endParaRPr>
          </a:p>
        </p:txBody>
      </p:sp>
      <p:sp>
        <p:nvSpPr>
          <p:cNvPr id="94" name="Google Shape;94;p17"/>
          <p:cNvSpPr txBox="1"/>
          <p:nvPr>
            <p:ph type="title"/>
          </p:nvPr>
        </p:nvSpPr>
        <p:spPr>
          <a:xfrm>
            <a:off x="213625" y="612325"/>
            <a:ext cx="3628500" cy="4444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DM Sans"/>
              <a:buAutoNum type="arabicPeriod"/>
            </a:pPr>
            <a:r>
              <a:rPr lang="en" sz="1500">
                <a:solidFill>
                  <a:schemeClr val="dk2"/>
                </a:solidFill>
                <a:latin typeface="DM Sans"/>
                <a:ea typeface="DM Sans"/>
                <a:cs typeface="DM Sans"/>
                <a:sym typeface="DM Sans"/>
              </a:rPr>
              <a:t>First </a:t>
            </a:r>
            <a:r>
              <a:rPr b="1" lang="en" sz="1500">
                <a:solidFill>
                  <a:schemeClr val="dk2"/>
                </a:solidFill>
                <a:latin typeface="DM Sans"/>
                <a:ea typeface="DM Sans"/>
                <a:cs typeface="DM Sans"/>
                <a:sym typeface="DM Sans"/>
              </a:rPr>
              <a:t>eliminated</a:t>
            </a:r>
            <a:r>
              <a:rPr lang="en" sz="1500">
                <a:solidFill>
                  <a:schemeClr val="dk2"/>
                </a:solidFill>
                <a:latin typeface="DM Sans"/>
                <a:ea typeface="DM Sans"/>
                <a:cs typeface="DM Sans"/>
                <a:sym typeface="DM Sans"/>
              </a:rPr>
              <a:t> the variables such as urls, description and the ones mostly containing null values and are repeated in different names, making the </a:t>
            </a:r>
            <a:r>
              <a:rPr b="1" lang="en" sz="1500">
                <a:solidFill>
                  <a:schemeClr val="dk2"/>
                </a:solidFill>
                <a:latin typeface="DM Sans"/>
                <a:ea typeface="DM Sans"/>
                <a:cs typeface="DM Sans"/>
                <a:sym typeface="DM Sans"/>
              </a:rPr>
              <a:t>predictors drop from</a:t>
            </a:r>
            <a:r>
              <a:rPr lang="en" sz="1500">
                <a:solidFill>
                  <a:schemeClr val="dk2"/>
                </a:solidFill>
                <a:latin typeface="DM Sans"/>
                <a:ea typeface="DM Sans"/>
                <a:cs typeface="DM Sans"/>
                <a:sym typeface="DM Sans"/>
              </a:rPr>
              <a:t> </a:t>
            </a:r>
            <a:r>
              <a:rPr b="1" lang="en" sz="1500">
                <a:solidFill>
                  <a:schemeClr val="dk2"/>
                </a:solidFill>
                <a:latin typeface="DM Sans"/>
                <a:ea typeface="DM Sans"/>
                <a:cs typeface="DM Sans"/>
                <a:sym typeface="DM Sans"/>
              </a:rPr>
              <a:t>76 to 28.</a:t>
            </a:r>
            <a:endParaRPr b="1" sz="1500">
              <a:solidFill>
                <a:schemeClr val="dk2"/>
              </a:solidFill>
              <a:latin typeface="DM Sans"/>
              <a:ea typeface="DM Sans"/>
              <a:cs typeface="DM Sans"/>
              <a:sym typeface="DM Sans"/>
            </a:endParaRPr>
          </a:p>
          <a:p>
            <a:pPr indent="-323850" lvl="0" marL="457200" rtl="0" algn="l">
              <a:lnSpc>
                <a:spcPct val="115000"/>
              </a:lnSpc>
              <a:spcBef>
                <a:spcPts val="1000"/>
              </a:spcBef>
              <a:spcAft>
                <a:spcPts val="0"/>
              </a:spcAft>
              <a:buClr>
                <a:schemeClr val="dk2"/>
              </a:buClr>
              <a:buSzPts val="1500"/>
              <a:buFont typeface="DM Sans"/>
              <a:buAutoNum type="arabicPeriod"/>
            </a:pPr>
            <a:r>
              <a:rPr lang="en" sz="1500">
                <a:solidFill>
                  <a:schemeClr val="dk2"/>
                </a:solidFill>
                <a:latin typeface="DM Sans"/>
                <a:ea typeface="DM Sans"/>
                <a:cs typeface="DM Sans"/>
                <a:sym typeface="DM Sans"/>
              </a:rPr>
              <a:t>Removed rows w</a:t>
            </a:r>
            <a:r>
              <a:rPr lang="en" sz="1500">
                <a:solidFill>
                  <a:schemeClr val="dk2"/>
                </a:solidFill>
                <a:latin typeface="DM Sans"/>
                <a:ea typeface="DM Sans"/>
                <a:cs typeface="DM Sans"/>
                <a:sym typeface="DM Sans"/>
              </a:rPr>
              <a:t>ith null values in the response variable</a:t>
            </a:r>
            <a:r>
              <a:rPr lang="en" sz="1500">
                <a:solidFill>
                  <a:schemeClr val="dk2"/>
                </a:solidFill>
                <a:latin typeface="DM Sans"/>
                <a:ea typeface="DM Sans"/>
                <a:cs typeface="DM Sans"/>
                <a:sym typeface="DM Sans"/>
              </a:rPr>
              <a:t>.</a:t>
            </a:r>
            <a:endParaRPr sz="1500">
              <a:solidFill>
                <a:schemeClr val="dk2"/>
              </a:solidFill>
              <a:latin typeface="DM Sans"/>
              <a:ea typeface="DM Sans"/>
              <a:cs typeface="DM Sans"/>
              <a:sym typeface="DM Sans"/>
            </a:endParaRPr>
          </a:p>
          <a:p>
            <a:pPr indent="-323850" lvl="0" marL="457200" rtl="0" algn="l">
              <a:lnSpc>
                <a:spcPct val="115000"/>
              </a:lnSpc>
              <a:spcBef>
                <a:spcPts val="1000"/>
              </a:spcBef>
              <a:spcAft>
                <a:spcPts val="0"/>
              </a:spcAft>
              <a:buClr>
                <a:schemeClr val="dk2"/>
              </a:buClr>
              <a:buSzPts val="1500"/>
              <a:buFont typeface="DM Sans"/>
              <a:buAutoNum type="arabicPeriod"/>
            </a:pPr>
            <a:r>
              <a:rPr lang="en" sz="1500">
                <a:solidFill>
                  <a:schemeClr val="dk2"/>
                </a:solidFill>
                <a:latin typeface="DM Sans"/>
                <a:ea typeface="DM Sans"/>
                <a:cs typeface="DM Sans"/>
                <a:sym typeface="DM Sans"/>
              </a:rPr>
              <a:t>Converted bedrooms, and all the month columns as categorical variables, and added the dummy variables, </a:t>
            </a:r>
            <a:r>
              <a:rPr b="1" lang="en" sz="1500">
                <a:solidFill>
                  <a:schemeClr val="dk2"/>
                </a:solidFill>
                <a:latin typeface="DM Sans"/>
                <a:ea typeface="DM Sans"/>
                <a:cs typeface="DM Sans"/>
                <a:sym typeface="DM Sans"/>
              </a:rPr>
              <a:t>increasing predictors from 28 to 71.</a:t>
            </a:r>
            <a:endParaRPr b="1" sz="1500">
              <a:solidFill>
                <a:schemeClr val="dk2"/>
              </a:solidFill>
              <a:latin typeface="DM Sans"/>
              <a:ea typeface="DM Sans"/>
              <a:cs typeface="DM Sans"/>
              <a:sym typeface="DM Sans"/>
            </a:endParaRPr>
          </a:p>
          <a:p>
            <a:pPr indent="-323850" lvl="0" marL="457200" rtl="0" algn="l">
              <a:lnSpc>
                <a:spcPct val="115000"/>
              </a:lnSpc>
              <a:spcBef>
                <a:spcPts val="1000"/>
              </a:spcBef>
              <a:spcAft>
                <a:spcPts val="1000"/>
              </a:spcAft>
              <a:buClr>
                <a:schemeClr val="dk2"/>
              </a:buClr>
              <a:buSzPts val="1500"/>
              <a:buFont typeface="DM Sans"/>
              <a:buAutoNum type="arabicPeriod"/>
            </a:pPr>
            <a:r>
              <a:rPr lang="en" sz="1500">
                <a:solidFill>
                  <a:schemeClr val="dk2"/>
                </a:solidFill>
                <a:latin typeface="DM Sans"/>
                <a:ea typeface="DM Sans"/>
                <a:cs typeface="DM Sans"/>
                <a:sym typeface="DM Sans"/>
              </a:rPr>
              <a:t>KNN imputed all the remaining missing values.</a:t>
            </a:r>
            <a:endParaRPr sz="1500">
              <a:solidFill>
                <a:schemeClr val="dk2"/>
              </a:solidFill>
              <a:latin typeface="DM Sans"/>
              <a:ea typeface="DM Sans"/>
              <a:cs typeface="DM Sans"/>
              <a:sym typeface="DM Sans"/>
            </a:endParaRPr>
          </a:p>
        </p:txBody>
      </p:sp>
      <p:pic>
        <p:nvPicPr>
          <p:cNvPr id="95" name="Google Shape;95;p17"/>
          <p:cNvPicPr preferRelativeResize="0"/>
          <p:nvPr/>
        </p:nvPicPr>
        <p:blipFill rotWithShape="1">
          <a:blip r:embed="rId3">
            <a:alphaModFix/>
          </a:blip>
          <a:srcRect b="0" l="0" r="3175" t="0"/>
          <a:stretch/>
        </p:blipFill>
        <p:spPr>
          <a:xfrm>
            <a:off x="3842125" y="676938"/>
            <a:ext cx="5179026" cy="3672150"/>
          </a:xfrm>
          <a:prstGeom prst="rect">
            <a:avLst/>
          </a:prstGeom>
          <a:noFill/>
          <a:ln>
            <a:noFill/>
          </a:ln>
        </p:spPr>
      </p:pic>
      <p:pic>
        <p:nvPicPr>
          <p:cNvPr id="96" name="Google Shape;96;p17"/>
          <p:cNvPicPr preferRelativeResize="0"/>
          <p:nvPr/>
        </p:nvPicPr>
        <p:blipFill>
          <a:blip r:embed="rId4">
            <a:alphaModFix/>
          </a:blip>
          <a:stretch>
            <a:fillRect/>
          </a:stretch>
        </p:blipFill>
        <p:spPr>
          <a:xfrm>
            <a:off x="8472450" y="163663"/>
            <a:ext cx="455025" cy="56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18"/>
          <p:cNvPicPr preferRelativeResize="0"/>
          <p:nvPr/>
        </p:nvPicPr>
        <p:blipFill>
          <a:blip r:embed="rId3">
            <a:alphaModFix/>
          </a:blip>
          <a:stretch>
            <a:fillRect/>
          </a:stretch>
        </p:blipFill>
        <p:spPr>
          <a:xfrm>
            <a:off x="230687" y="4364638"/>
            <a:ext cx="455025" cy="563025"/>
          </a:xfrm>
          <a:prstGeom prst="rect">
            <a:avLst/>
          </a:prstGeom>
          <a:noFill/>
          <a:ln>
            <a:noFill/>
          </a:ln>
        </p:spPr>
      </p:pic>
      <p:sp>
        <p:nvSpPr>
          <p:cNvPr id="103" name="Google Shape;103;p18"/>
          <p:cNvSpPr txBox="1"/>
          <p:nvPr>
            <p:ph type="title"/>
          </p:nvPr>
        </p:nvSpPr>
        <p:spPr>
          <a:xfrm>
            <a:off x="458250" y="198900"/>
            <a:ext cx="8227500" cy="69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rgbClr val="434343"/>
                </a:solidFill>
                <a:latin typeface="Lexend"/>
                <a:ea typeface="Lexend"/>
                <a:cs typeface="Lexend"/>
                <a:sym typeface="Lexend"/>
              </a:rPr>
              <a:t>Preprocessing: Near Zero Variance and Highly Correlated</a:t>
            </a:r>
            <a:endParaRPr b="1" sz="2120">
              <a:solidFill>
                <a:srgbClr val="434343"/>
              </a:solidFill>
              <a:latin typeface="Lexend"/>
              <a:ea typeface="Lexend"/>
              <a:cs typeface="Lexend"/>
              <a:sym typeface="Lexend"/>
            </a:endParaRPr>
          </a:p>
        </p:txBody>
      </p:sp>
      <p:sp>
        <p:nvSpPr>
          <p:cNvPr id="104" name="Google Shape;104;p18"/>
          <p:cNvSpPr txBox="1"/>
          <p:nvPr>
            <p:ph type="title"/>
          </p:nvPr>
        </p:nvSpPr>
        <p:spPr>
          <a:xfrm>
            <a:off x="458250" y="936600"/>
            <a:ext cx="4170900" cy="3270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DM Sans"/>
              <a:buChar char="●"/>
            </a:pPr>
            <a:r>
              <a:rPr lang="en" sz="1500">
                <a:solidFill>
                  <a:schemeClr val="dk2"/>
                </a:solidFill>
                <a:latin typeface="DM Sans"/>
                <a:ea typeface="DM Sans"/>
                <a:cs typeface="DM Sans"/>
                <a:sym typeface="DM Sans"/>
              </a:rPr>
              <a:t>Eliminated the predictors with near zero variances, making the </a:t>
            </a:r>
            <a:r>
              <a:rPr b="1" lang="en" sz="1500">
                <a:solidFill>
                  <a:schemeClr val="dk2"/>
                </a:solidFill>
                <a:latin typeface="DM Sans"/>
                <a:ea typeface="DM Sans"/>
                <a:cs typeface="DM Sans"/>
                <a:sym typeface="DM Sans"/>
              </a:rPr>
              <a:t>predictors drop from 71 to 51.</a:t>
            </a:r>
            <a:endParaRPr b="1" sz="1500">
              <a:solidFill>
                <a:schemeClr val="dk2"/>
              </a:solidFill>
              <a:latin typeface="DM Sans"/>
              <a:ea typeface="DM Sans"/>
              <a:cs typeface="DM Sans"/>
              <a:sym typeface="DM Sans"/>
            </a:endParaRPr>
          </a:p>
          <a:p>
            <a:pPr indent="-323850" lvl="0" marL="457200" rtl="0" algn="l">
              <a:lnSpc>
                <a:spcPct val="115000"/>
              </a:lnSpc>
              <a:spcBef>
                <a:spcPts val="1000"/>
              </a:spcBef>
              <a:spcAft>
                <a:spcPts val="0"/>
              </a:spcAft>
              <a:buClr>
                <a:schemeClr val="dk2"/>
              </a:buClr>
              <a:buSzPts val="1500"/>
              <a:buFont typeface="DM Sans"/>
              <a:buChar char="●"/>
            </a:pPr>
            <a:r>
              <a:rPr lang="en" sz="1500">
                <a:solidFill>
                  <a:schemeClr val="dk2"/>
                </a:solidFill>
                <a:latin typeface="DM Sans"/>
                <a:ea typeface="DM Sans"/>
                <a:cs typeface="DM Sans"/>
                <a:sym typeface="DM Sans"/>
              </a:rPr>
              <a:t>Eliminated the predictors with high correlations </a:t>
            </a:r>
            <a:r>
              <a:rPr lang="en" sz="1500">
                <a:solidFill>
                  <a:schemeClr val="dk2"/>
                </a:solidFill>
                <a:latin typeface="Consolas"/>
                <a:ea typeface="Consolas"/>
                <a:cs typeface="Consolas"/>
                <a:sym typeface="Consolas"/>
              </a:rPr>
              <a:t>(&gt;0.8),</a:t>
            </a:r>
            <a:r>
              <a:rPr lang="en" sz="1500">
                <a:solidFill>
                  <a:schemeClr val="dk2"/>
                </a:solidFill>
                <a:latin typeface="DM Sans"/>
                <a:ea typeface="DM Sans"/>
                <a:cs typeface="DM Sans"/>
                <a:sym typeface="DM Sans"/>
              </a:rPr>
              <a:t> making the </a:t>
            </a:r>
            <a:r>
              <a:rPr b="1" lang="en" sz="1500">
                <a:solidFill>
                  <a:schemeClr val="dk2"/>
                </a:solidFill>
                <a:latin typeface="DM Sans"/>
                <a:ea typeface="DM Sans"/>
                <a:cs typeface="DM Sans"/>
                <a:sym typeface="DM Sans"/>
              </a:rPr>
              <a:t>predictors drop from 51 to 48.</a:t>
            </a:r>
            <a:endParaRPr b="1" sz="1500">
              <a:solidFill>
                <a:schemeClr val="dk2"/>
              </a:solidFill>
              <a:latin typeface="DM Sans"/>
              <a:ea typeface="DM Sans"/>
              <a:cs typeface="DM Sans"/>
              <a:sym typeface="DM Sans"/>
            </a:endParaRPr>
          </a:p>
          <a:p>
            <a:pPr indent="-323850" lvl="0" marL="457200" rtl="0" algn="l">
              <a:lnSpc>
                <a:spcPct val="115000"/>
              </a:lnSpc>
              <a:spcBef>
                <a:spcPts val="1000"/>
              </a:spcBef>
              <a:spcAft>
                <a:spcPts val="1000"/>
              </a:spcAft>
              <a:buClr>
                <a:schemeClr val="dk2"/>
              </a:buClr>
              <a:buSzPts val="1500"/>
              <a:buFont typeface="DM Sans"/>
              <a:buChar char="●"/>
            </a:pPr>
            <a:r>
              <a:rPr lang="en" sz="1500">
                <a:solidFill>
                  <a:schemeClr val="dk2"/>
                </a:solidFill>
                <a:latin typeface="DM Sans"/>
                <a:ea typeface="DM Sans"/>
                <a:cs typeface="DM Sans"/>
                <a:sym typeface="DM Sans"/>
              </a:rPr>
              <a:t>The dataset without the highly correlated predictors was only used with models which cannot handle highly correlated variables.</a:t>
            </a:r>
            <a:endParaRPr sz="1500">
              <a:solidFill>
                <a:schemeClr val="dk2"/>
              </a:solidFill>
              <a:latin typeface="DM Sans"/>
              <a:ea typeface="DM Sans"/>
              <a:cs typeface="DM Sans"/>
              <a:sym typeface="DM Sans"/>
            </a:endParaRPr>
          </a:p>
        </p:txBody>
      </p:sp>
      <p:pic>
        <p:nvPicPr>
          <p:cNvPr id="105" name="Google Shape;105;p18"/>
          <p:cNvPicPr preferRelativeResize="0"/>
          <p:nvPr/>
        </p:nvPicPr>
        <p:blipFill>
          <a:blip r:embed="rId4">
            <a:alphaModFix/>
          </a:blip>
          <a:stretch>
            <a:fillRect/>
          </a:stretch>
        </p:blipFill>
        <p:spPr>
          <a:xfrm>
            <a:off x="4812600" y="936600"/>
            <a:ext cx="3931879" cy="34668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9"/>
          <p:cNvSpPr txBox="1"/>
          <p:nvPr>
            <p:ph type="title"/>
          </p:nvPr>
        </p:nvSpPr>
        <p:spPr>
          <a:xfrm>
            <a:off x="458250" y="198900"/>
            <a:ext cx="8227500" cy="69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rgbClr val="434343"/>
                </a:solidFill>
                <a:latin typeface="Lexend"/>
                <a:ea typeface="Lexend"/>
                <a:cs typeface="Lexend"/>
                <a:sym typeface="Lexend"/>
              </a:rPr>
              <a:t>Preprocessing: Transformations</a:t>
            </a:r>
            <a:endParaRPr b="1" sz="2120">
              <a:solidFill>
                <a:srgbClr val="434343"/>
              </a:solidFill>
              <a:latin typeface="Lexend"/>
              <a:ea typeface="Lexend"/>
              <a:cs typeface="Lexend"/>
              <a:sym typeface="Lexend"/>
            </a:endParaRPr>
          </a:p>
        </p:txBody>
      </p:sp>
      <p:sp>
        <p:nvSpPr>
          <p:cNvPr id="112" name="Google Shape;112;p19"/>
          <p:cNvSpPr txBox="1"/>
          <p:nvPr>
            <p:ph type="title"/>
          </p:nvPr>
        </p:nvSpPr>
        <p:spPr>
          <a:xfrm>
            <a:off x="458250" y="748700"/>
            <a:ext cx="8227500" cy="1228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DM Sans"/>
              <a:buChar char="●"/>
            </a:pPr>
            <a:r>
              <a:rPr lang="en" sz="1500">
                <a:solidFill>
                  <a:schemeClr val="dk2"/>
                </a:solidFill>
                <a:latin typeface="DM Sans"/>
                <a:ea typeface="DM Sans"/>
                <a:cs typeface="DM Sans"/>
                <a:sym typeface="DM Sans"/>
              </a:rPr>
              <a:t>Centered and scaled the data.</a:t>
            </a:r>
            <a:endParaRPr sz="1500">
              <a:solidFill>
                <a:schemeClr val="dk2"/>
              </a:solidFill>
              <a:latin typeface="DM Sans"/>
              <a:ea typeface="DM Sans"/>
              <a:cs typeface="DM Sans"/>
              <a:sym typeface="DM Sans"/>
            </a:endParaRPr>
          </a:p>
          <a:p>
            <a:pPr indent="-323850" lvl="0" marL="457200" rtl="0" algn="l">
              <a:lnSpc>
                <a:spcPct val="115000"/>
              </a:lnSpc>
              <a:spcBef>
                <a:spcPts val="0"/>
              </a:spcBef>
              <a:spcAft>
                <a:spcPts val="0"/>
              </a:spcAft>
              <a:buClr>
                <a:schemeClr val="dk2"/>
              </a:buClr>
              <a:buSzPts val="1500"/>
              <a:buFont typeface="DM Sans"/>
              <a:buChar char="●"/>
            </a:pPr>
            <a:r>
              <a:rPr lang="en" sz="1500">
                <a:solidFill>
                  <a:schemeClr val="dk2"/>
                </a:solidFill>
                <a:latin typeface="DM Sans"/>
                <a:ea typeface="DM Sans"/>
                <a:cs typeface="DM Sans"/>
                <a:sym typeface="DM Sans"/>
              </a:rPr>
              <a:t>Applied </a:t>
            </a:r>
            <a:r>
              <a:rPr b="1" lang="en" sz="1500">
                <a:solidFill>
                  <a:schemeClr val="dk2"/>
                </a:solidFill>
                <a:latin typeface="DM Sans"/>
                <a:ea typeface="DM Sans"/>
                <a:cs typeface="DM Sans"/>
                <a:sym typeface="DM Sans"/>
              </a:rPr>
              <a:t>BoxCox</a:t>
            </a:r>
            <a:r>
              <a:rPr lang="en" sz="1500">
                <a:solidFill>
                  <a:schemeClr val="dk2"/>
                </a:solidFill>
                <a:latin typeface="DM Sans"/>
                <a:ea typeface="DM Sans"/>
                <a:cs typeface="DM Sans"/>
                <a:sym typeface="DM Sans"/>
              </a:rPr>
              <a:t> transformation to improve the distributions of the predictors.</a:t>
            </a:r>
            <a:endParaRPr sz="1500">
              <a:solidFill>
                <a:schemeClr val="dk2"/>
              </a:solidFill>
              <a:latin typeface="DM Sans"/>
              <a:ea typeface="DM Sans"/>
              <a:cs typeface="DM Sans"/>
              <a:sym typeface="DM Sans"/>
            </a:endParaRPr>
          </a:p>
          <a:p>
            <a:pPr indent="-323850" lvl="0" marL="457200" rtl="0" algn="l">
              <a:lnSpc>
                <a:spcPct val="115000"/>
              </a:lnSpc>
              <a:spcBef>
                <a:spcPts val="0"/>
              </a:spcBef>
              <a:spcAft>
                <a:spcPts val="0"/>
              </a:spcAft>
              <a:buClr>
                <a:schemeClr val="dk2"/>
              </a:buClr>
              <a:buSzPts val="1500"/>
              <a:buFont typeface="DM Sans"/>
              <a:buChar char="●"/>
            </a:pPr>
            <a:r>
              <a:rPr lang="en" sz="1500">
                <a:solidFill>
                  <a:schemeClr val="dk2"/>
                </a:solidFill>
                <a:latin typeface="DM Sans"/>
                <a:ea typeface="DM Sans"/>
                <a:cs typeface="DM Sans"/>
                <a:sym typeface="DM Sans"/>
              </a:rPr>
              <a:t>Applied </a:t>
            </a:r>
            <a:r>
              <a:rPr b="1" lang="en" sz="1500">
                <a:solidFill>
                  <a:schemeClr val="dk2"/>
                </a:solidFill>
                <a:latin typeface="DM Sans"/>
                <a:ea typeface="DM Sans"/>
                <a:cs typeface="DM Sans"/>
                <a:sym typeface="DM Sans"/>
              </a:rPr>
              <a:t>spatial sign</a:t>
            </a:r>
            <a:r>
              <a:rPr lang="en" sz="1500">
                <a:solidFill>
                  <a:schemeClr val="dk2"/>
                </a:solidFill>
                <a:latin typeface="DM Sans"/>
                <a:ea typeface="DM Sans"/>
                <a:cs typeface="DM Sans"/>
                <a:sym typeface="DM Sans"/>
              </a:rPr>
              <a:t> transformation to reduce the impact of outliers.</a:t>
            </a:r>
            <a:endParaRPr sz="1500">
              <a:solidFill>
                <a:schemeClr val="dk2"/>
              </a:solidFill>
              <a:latin typeface="DM Sans"/>
              <a:ea typeface="DM Sans"/>
              <a:cs typeface="DM Sans"/>
              <a:sym typeface="DM Sans"/>
            </a:endParaRPr>
          </a:p>
        </p:txBody>
      </p:sp>
      <p:pic>
        <p:nvPicPr>
          <p:cNvPr id="113" name="Google Shape;113;p19"/>
          <p:cNvPicPr preferRelativeResize="0"/>
          <p:nvPr/>
        </p:nvPicPr>
        <p:blipFill>
          <a:blip r:embed="rId3">
            <a:alphaModFix/>
          </a:blip>
          <a:stretch>
            <a:fillRect/>
          </a:stretch>
        </p:blipFill>
        <p:spPr>
          <a:xfrm>
            <a:off x="8519300" y="185688"/>
            <a:ext cx="455025" cy="563025"/>
          </a:xfrm>
          <a:prstGeom prst="rect">
            <a:avLst/>
          </a:prstGeom>
          <a:noFill/>
          <a:ln>
            <a:noFill/>
          </a:ln>
        </p:spPr>
      </p:pic>
      <p:pic>
        <p:nvPicPr>
          <p:cNvPr id="114" name="Google Shape;114;p19"/>
          <p:cNvPicPr preferRelativeResize="0"/>
          <p:nvPr/>
        </p:nvPicPr>
        <p:blipFill rotWithShape="1">
          <a:blip r:embed="rId4">
            <a:alphaModFix/>
          </a:blip>
          <a:srcRect b="0" l="0" r="0" t="2085"/>
          <a:stretch/>
        </p:blipFill>
        <p:spPr>
          <a:xfrm>
            <a:off x="458250" y="1769175"/>
            <a:ext cx="3793375" cy="3374325"/>
          </a:xfrm>
          <a:prstGeom prst="rect">
            <a:avLst/>
          </a:prstGeom>
          <a:noFill/>
          <a:ln>
            <a:noFill/>
          </a:ln>
        </p:spPr>
      </p:pic>
      <p:cxnSp>
        <p:nvCxnSpPr>
          <p:cNvPr id="115" name="Google Shape;115;p19"/>
          <p:cNvCxnSpPr/>
          <p:nvPr/>
        </p:nvCxnSpPr>
        <p:spPr>
          <a:xfrm>
            <a:off x="4291050" y="2926750"/>
            <a:ext cx="647700" cy="0"/>
          </a:xfrm>
          <a:prstGeom prst="straightConnector1">
            <a:avLst/>
          </a:prstGeom>
          <a:noFill/>
          <a:ln cap="flat" cmpd="sng" w="38100">
            <a:solidFill>
              <a:schemeClr val="dk2"/>
            </a:solidFill>
            <a:prstDash val="solid"/>
            <a:round/>
            <a:headEnd len="med" w="med" type="none"/>
            <a:tailEnd len="med" w="med" type="triangle"/>
          </a:ln>
        </p:spPr>
      </p:cxnSp>
      <p:pic>
        <p:nvPicPr>
          <p:cNvPr id="116" name="Google Shape;116;p19"/>
          <p:cNvPicPr preferRelativeResize="0"/>
          <p:nvPr/>
        </p:nvPicPr>
        <p:blipFill rotWithShape="1">
          <a:blip r:embed="rId5">
            <a:alphaModFix/>
          </a:blip>
          <a:srcRect b="0" l="0" r="0" t="1671"/>
          <a:stretch/>
        </p:blipFill>
        <p:spPr>
          <a:xfrm>
            <a:off x="4938750" y="1754425"/>
            <a:ext cx="3793375" cy="337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0"/>
          <p:cNvSpPr txBox="1"/>
          <p:nvPr>
            <p:ph type="title"/>
          </p:nvPr>
        </p:nvSpPr>
        <p:spPr>
          <a:xfrm>
            <a:off x="458250" y="73625"/>
            <a:ext cx="8227500" cy="7074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434343"/>
                </a:solidFill>
                <a:latin typeface="Lexend"/>
                <a:ea typeface="Lexend"/>
                <a:cs typeface="Lexend"/>
                <a:sym typeface="Lexend"/>
              </a:rPr>
              <a:t>Principal Component Analysis</a:t>
            </a:r>
            <a:endParaRPr b="1" sz="2420">
              <a:solidFill>
                <a:srgbClr val="434343"/>
              </a:solidFill>
              <a:latin typeface="Lexend"/>
              <a:ea typeface="Lexend"/>
              <a:cs typeface="Lexend"/>
              <a:sym typeface="Lexend"/>
            </a:endParaRPr>
          </a:p>
        </p:txBody>
      </p:sp>
      <p:sp>
        <p:nvSpPr>
          <p:cNvPr id="123" name="Google Shape;123;p20"/>
          <p:cNvSpPr txBox="1"/>
          <p:nvPr>
            <p:ph type="title"/>
          </p:nvPr>
        </p:nvSpPr>
        <p:spPr>
          <a:xfrm>
            <a:off x="458250" y="804375"/>
            <a:ext cx="6161100" cy="590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DM Sans"/>
              <a:buChar char="●"/>
            </a:pPr>
            <a:r>
              <a:rPr lang="en" sz="1500">
                <a:solidFill>
                  <a:schemeClr val="dk2"/>
                </a:solidFill>
                <a:latin typeface="DM Sans"/>
                <a:ea typeface="DM Sans"/>
                <a:cs typeface="DM Sans"/>
                <a:sym typeface="DM Sans"/>
              </a:rPr>
              <a:t>PCA suggests 40 components to capture 95% of the variance.</a:t>
            </a:r>
            <a:endParaRPr sz="1500">
              <a:solidFill>
                <a:schemeClr val="dk2"/>
              </a:solidFill>
              <a:latin typeface="DM Sans"/>
              <a:ea typeface="DM Sans"/>
              <a:cs typeface="DM Sans"/>
              <a:sym typeface="DM Sans"/>
            </a:endParaRPr>
          </a:p>
          <a:p>
            <a:pPr indent="0" lvl="0" marL="457200" rtl="0" algn="l">
              <a:lnSpc>
                <a:spcPct val="115000"/>
              </a:lnSpc>
              <a:spcBef>
                <a:spcPts val="0"/>
              </a:spcBef>
              <a:spcAft>
                <a:spcPts val="0"/>
              </a:spcAft>
              <a:buNone/>
            </a:pPr>
            <a:r>
              <a:t/>
            </a:r>
            <a:endParaRPr sz="1500">
              <a:solidFill>
                <a:schemeClr val="dk2"/>
              </a:solidFill>
              <a:latin typeface="DM Sans"/>
              <a:ea typeface="DM Sans"/>
              <a:cs typeface="DM Sans"/>
              <a:sym typeface="DM Sans"/>
            </a:endParaRPr>
          </a:p>
        </p:txBody>
      </p:sp>
      <p:pic>
        <p:nvPicPr>
          <p:cNvPr id="124" name="Google Shape;124;p20"/>
          <p:cNvPicPr preferRelativeResize="0"/>
          <p:nvPr/>
        </p:nvPicPr>
        <p:blipFill>
          <a:blip r:embed="rId3">
            <a:alphaModFix/>
          </a:blip>
          <a:stretch>
            <a:fillRect/>
          </a:stretch>
        </p:blipFill>
        <p:spPr>
          <a:xfrm>
            <a:off x="145850" y="4466825"/>
            <a:ext cx="476850" cy="590000"/>
          </a:xfrm>
          <a:prstGeom prst="rect">
            <a:avLst/>
          </a:prstGeom>
          <a:noFill/>
          <a:ln>
            <a:noFill/>
          </a:ln>
        </p:spPr>
      </p:pic>
      <p:pic>
        <p:nvPicPr>
          <p:cNvPr id="125" name="Google Shape;125;p20"/>
          <p:cNvPicPr preferRelativeResize="0"/>
          <p:nvPr/>
        </p:nvPicPr>
        <p:blipFill>
          <a:blip r:embed="rId4">
            <a:alphaModFix/>
          </a:blip>
          <a:stretch>
            <a:fillRect/>
          </a:stretch>
        </p:blipFill>
        <p:spPr>
          <a:xfrm>
            <a:off x="751625" y="1417825"/>
            <a:ext cx="3778200" cy="1725000"/>
          </a:xfrm>
          <a:prstGeom prst="roundRect">
            <a:avLst>
              <a:gd fmla="val 5578" name="adj"/>
            </a:avLst>
          </a:prstGeom>
          <a:noFill/>
          <a:ln>
            <a:noFill/>
          </a:ln>
        </p:spPr>
      </p:pic>
      <p:pic>
        <p:nvPicPr>
          <p:cNvPr id="126" name="Google Shape;126;p20"/>
          <p:cNvPicPr preferRelativeResize="0"/>
          <p:nvPr/>
        </p:nvPicPr>
        <p:blipFill>
          <a:blip r:embed="rId5">
            <a:alphaModFix/>
          </a:blip>
          <a:stretch>
            <a:fillRect/>
          </a:stretch>
        </p:blipFill>
        <p:spPr>
          <a:xfrm>
            <a:off x="751625" y="3219000"/>
            <a:ext cx="3778200" cy="1748400"/>
          </a:xfrm>
          <a:prstGeom prst="roundRect">
            <a:avLst>
              <a:gd fmla="val 5578" name="adj"/>
            </a:avLst>
          </a:prstGeom>
          <a:noFill/>
          <a:ln>
            <a:noFill/>
          </a:ln>
        </p:spPr>
      </p:pic>
      <p:cxnSp>
        <p:nvCxnSpPr>
          <p:cNvPr id="127" name="Google Shape;127;p20"/>
          <p:cNvCxnSpPr/>
          <p:nvPr/>
        </p:nvCxnSpPr>
        <p:spPr>
          <a:xfrm>
            <a:off x="4529825" y="2153675"/>
            <a:ext cx="1291800" cy="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20"/>
          <p:cNvSpPr txBox="1"/>
          <p:nvPr/>
        </p:nvSpPr>
        <p:spPr>
          <a:xfrm>
            <a:off x="6002825" y="1645763"/>
            <a:ext cx="2400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a:ea typeface="DM Sans"/>
                <a:cs typeface="DM Sans"/>
                <a:sym typeface="DM Sans"/>
              </a:rPr>
              <a:t>Dataset containing highly correlated variables</a:t>
            </a:r>
            <a:endParaRPr sz="1800">
              <a:solidFill>
                <a:schemeClr val="dk2"/>
              </a:solidFill>
              <a:latin typeface="DM Sans"/>
              <a:ea typeface="DM Sans"/>
              <a:cs typeface="DM Sans"/>
              <a:sym typeface="DM Sans"/>
            </a:endParaRPr>
          </a:p>
        </p:txBody>
      </p:sp>
      <p:sp>
        <p:nvSpPr>
          <p:cNvPr id="129" name="Google Shape;129;p20"/>
          <p:cNvSpPr txBox="1"/>
          <p:nvPr/>
        </p:nvSpPr>
        <p:spPr>
          <a:xfrm>
            <a:off x="6002825" y="3435000"/>
            <a:ext cx="2682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DM Sans"/>
                <a:ea typeface="DM Sans"/>
                <a:cs typeface="DM Sans"/>
                <a:sym typeface="DM Sans"/>
              </a:rPr>
              <a:t>Dataset not containing highly correlated variables</a:t>
            </a:r>
            <a:endParaRPr sz="1800">
              <a:solidFill>
                <a:schemeClr val="dk2"/>
              </a:solidFill>
              <a:latin typeface="DM Sans"/>
              <a:ea typeface="DM Sans"/>
              <a:cs typeface="DM Sans"/>
              <a:sym typeface="DM Sans"/>
            </a:endParaRPr>
          </a:p>
        </p:txBody>
      </p:sp>
      <p:cxnSp>
        <p:nvCxnSpPr>
          <p:cNvPr id="130" name="Google Shape;130;p20"/>
          <p:cNvCxnSpPr/>
          <p:nvPr/>
        </p:nvCxnSpPr>
        <p:spPr>
          <a:xfrm>
            <a:off x="4529825" y="3942900"/>
            <a:ext cx="1291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1"/>
          <p:cNvSpPr txBox="1"/>
          <p:nvPr>
            <p:ph type="title"/>
          </p:nvPr>
        </p:nvSpPr>
        <p:spPr>
          <a:xfrm>
            <a:off x="194350" y="185500"/>
            <a:ext cx="2533500" cy="7074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434343"/>
                </a:solidFill>
                <a:latin typeface="Lexend"/>
                <a:ea typeface="Lexend"/>
                <a:cs typeface="Lexend"/>
                <a:sym typeface="Lexend"/>
              </a:rPr>
              <a:t>Modelling</a:t>
            </a:r>
            <a:endParaRPr b="1" sz="2420">
              <a:solidFill>
                <a:srgbClr val="434343"/>
              </a:solidFill>
              <a:latin typeface="Lexend"/>
              <a:ea typeface="Lexend"/>
              <a:cs typeface="Lexend"/>
              <a:sym typeface="Lexend"/>
            </a:endParaRPr>
          </a:p>
        </p:txBody>
      </p:sp>
      <p:pic>
        <p:nvPicPr>
          <p:cNvPr id="137" name="Google Shape;137;p21"/>
          <p:cNvPicPr preferRelativeResize="0"/>
          <p:nvPr/>
        </p:nvPicPr>
        <p:blipFill>
          <a:blip r:embed="rId3">
            <a:alphaModFix/>
          </a:blip>
          <a:stretch>
            <a:fillRect/>
          </a:stretch>
        </p:blipFill>
        <p:spPr>
          <a:xfrm>
            <a:off x="145850" y="4466825"/>
            <a:ext cx="476850" cy="590000"/>
          </a:xfrm>
          <a:prstGeom prst="rect">
            <a:avLst/>
          </a:prstGeom>
          <a:noFill/>
          <a:ln>
            <a:noFill/>
          </a:ln>
        </p:spPr>
      </p:pic>
      <p:pic>
        <p:nvPicPr>
          <p:cNvPr id="138" name="Google Shape;138;p21"/>
          <p:cNvPicPr preferRelativeResize="0"/>
          <p:nvPr/>
        </p:nvPicPr>
        <p:blipFill rotWithShape="1">
          <a:blip r:embed="rId4">
            <a:alphaModFix/>
          </a:blip>
          <a:srcRect b="0" l="0" r="0" t="4752"/>
          <a:stretch/>
        </p:blipFill>
        <p:spPr>
          <a:xfrm>
            <a:off x="3300000" y="43325"/>
            <a:ext cx="5844002" cy="5056825"/>
          </a:xfrm>
          <a:prstGeom prst="rect">
            <a:avLst/>
          </a:prstGeom>
          <a:noFill/>
          <a:ln>
            <a:noFill/>
          </a:ln>
        </p:spPr>
      </p:pic>
      <p:sp>
        <p:nvSpPr>
          <p:cNvPr id="139" name="Google Shape;139;p21"/>
          <p:cNvSpPr txBox="1"/>
          <p:nvPr>
            <p:ph type="title"/>
          </p:nvPr>
        </p:nvSpPr>
        <p:spPr>
          <a:xfrm>
            <a:off x="458250" y="936600"/>
            <a:ext cx="2841900" cy="32109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DM Sans"/>
              <a:buChar char="●"/>
            </a:pPr>
            <a:r>
              <a:rPr lang="en" sz="1500">
                <a:solidFill>
                  <a:schemeClr val="dk2"/>
                </a:solidFill>
                <a:latin typeface="DM Sans"/>
                <a:ea typeface="DM Sans"/>
                <a:cs typeface="DM Sans"/>
                <a:sym typeface="DM Sans"/>
              </a:rPr>
              <a:t>Split the data into 80% Train and 20% Test sets.</a:t>
            </a:r>
            <a:endParaRPr sz="1500">
              <a:solidFill>
                <a:schemeClr val="dk2"/>
              </a:solidFill>
              <a:latin typeface="DM Sans"/>
              <a:ea typeface="DM Sans"/>
              <a:cs typeface="DM Sans"/>
              <a:sym typeface="DM Sans"/>
            </a:endParaRPr>
          </a:p>
          <a:p>
            <a:pPr indent="-323850" lvl="0" marL="457200" rtl="0" algn="l">
              <a:lnSpc>
                <a:spcPct val="115000"/>
              </a:lnSpc>
              <a:spcBef>
                <a:spcPts val="1000"/>
              </a:spcBef>
              <a:spcAft>
                <a:spcPts val="0"/>
              </a:spcAft>
              <a:buClr>
                <a:schemeClr val="dk2"/>
              </a:buClr>
              <a:buSzPts val="1500"/>
              <a:buFont typeface="DM Sans"/>
              <a:buChar char="●"/>
            </a:pPr>
            <a:r>
              <a:rPr lang="en" sz="1500">
                <a:solidFill>
                  <a:schemeClr val="dk2"/>
                </a:solidFill>
                <a:latin typeface="DM Sans"/>
                <a:ea typeface="DM Sans"/>
                <a:cs typeface="DM Sans"/>
                <a:sym typeface="DM Sans"/>
              </a:rPr>
              <a:t>Used 10 fold Cross-Validation resampling on all the models.</a:t>
            </a:r>
            <a:endParaRPr sz="1500">
              <a:solidFill>
                <a:schemeClr val="dk2"/>
              </a:solidFill>
              <a:latin typeface="DM Sans"/>
              <a:ea typeface="DM Sans"/>
              <a:cs typeface="DM Sans"/>
              <a:sym typeface="DM Sans"/>
            </a:endParaRPr>
          </a:p>
          <a:p>
            <a:pPr indent="-323850" lvl="0" marL="457200" rtl="0" algn="l">
              <a:lnSpc>
                <a:spcPct val="115000"/>
              </a:lnSpc>
              <a:spcBef>
                <a:spcPts val="1000"/>
              </a:spcBef>
              <a:spcAft>
                <a:spcPts val="1000"/>
              </a:spcAft>
              <a:buClr>
                <a:schemeClr val="dk2"/>
              </a:buClr>
              <a:buSzPts val="1500"/>
              <a:buFont typeface="DM Sans"/>
              <a:buChar char="●"/>
            </a:pPr>
            <a:r>
              <a:rPr lang="en" sz="1500">
                <a:solidFill>
                  <a:schemeClr val="dk2"/>
                </a:solidFill>
                <a:latin typeface="DM Sans"/>
                <a:ea typeface="DM Sans"/>
                <a:cs typeface="DM Sans"/>
                <a:sym typeface="DM Sans"/>
              </a:rPr>
              <a:t>Used Rsquared as the metric to choose the best parameters.</a:t>
            </a:r>
            <a:endParaRPr sz="1500">
              <a:solidFill>
                <a:schemeClr val="dk2"/>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