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ubik Medium"/>
      <p:regular r:id="rId23"/>
      <p:bold r:id="rId24"/>
      <p:italic r:id="rId25"/>
      <p:boldItalic r:id="rId26"/>
    </p:embeddedFont>
    <p:embeddedFont>
      <p:font typeface="DM Sans Medium"/>
      <p:regular r:id="rId27"/>
      <p:bold r:id="rId28"/>
      <p:italic r:id="rId29"/>
      <p:boldItalic r:id="rId30"/>
    </p:embeddedFont>
    <p:embeddedFont>
      <p:font typeface="Lexend"/>
      <p:regular r:id="rId31"/>
      <p:bold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Medium-bold.fntdata"/><Relationship Id="rId23" Type="http://schemas.openxmlformats.org/officeDocument/2006/relationships/font" Target="fonts/Rubik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Medium-boldItalic.fntdata"/><Relationship Id="rId25" Type="http://schemas.openxmlformats.org/officeDocument/2006/relationships/font" Target="fonts/RubikMedium-italic.fntdata"/><Relationship Id="rId28" Type="http://schemas.openxmlformats.org/officeDocument/2006/relationships/font" Target="fonts/DMSansMedium-bold.fntdata"/><Relationship Id="rId27" Type="http://schemas.openxmlformats.org/officeDocument/2006/relationships/font" Target="fonts/DM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regular.fntdata"/><Relationship Id="rId30" Type="http://schemas.openxmlformats.org/officeDocument/2006/relationships/font" Target="fonts/DM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DMSans-regular.fntdata"/><Relationship Id="rId10" Type="http://schemas.openxmlformats.org/officeDocument/2006/relationships/slide" Target="slides/slide5.xml"/><Relationship Id="rId32" Type="http://schemas.openxmlformats.org/officeDocument/2006/relationships/font" Target="fonts/Lexend-bold.fntdata"/><Relationship Id="rId13" Type="http://schemas.openxmlformats.org/officeDocument/2006/relationships/slide" Target="slides/slide8.xml"/><Relationship Id="rId35" Type="http://schemas.openxmlformats.org/officeDocument/2006/relationships/font" Target="fonts/DMSans-italic.fntdata"/><Relationship Id="rId12" Type="http://schemas.openxmlformats.org/officeDocument/2006/relationships/slide" Target="slides/slide7.xml"/><Relationship Id="rId34" Type="http://schemas.openxmlformats.org/officeDocument/2006/relationships/font" Target="fonts/DM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148919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148919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c852b82a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c852b82a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0b37c7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0b37c7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0b37c7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0b37c7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0b37c7c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0b37c7c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852b82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852b82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b0b37c7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b0b37c7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1a3e2b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1a3e2b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b0b37c7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b0b37c7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0b37c7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b0b37c7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16434f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16434f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148919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148919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0b37c7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0b37c7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16434f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16434f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0b37c7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0b37c7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0b37c7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0b37c7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kaggle.com/datasets/khoongweihao/covid19-xray-dataset-train-test-sets/data" TargetMode="External"/><Relationship Id="rId5" Type="http://schemas.openxmlformats.org/officeDocument/2006/relationships/hyperlink" Target="https://github.com/ieee8023/covid-chestxray-dataset" TargetMode="External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94475" y="799225"/>
            <a:ext cx="7092900" cy="23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4800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baseline="30000" lang="en" sz="7733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Classification of Pneumonia Chest X-</a:t>
            </a:r>
            <a:r>
              <a:rPr b="1" baseline="30000" lang="en" sz="7733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ray</a:t>
            </a:r>
            <a:r>
              <a:rPr b="1" baseline="30000" lang="en" sz="7733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 among COVID-19 patients using CNN</a:t>
            </a:r>
            <a:endParaRPr b="1" baseline="30000" sz="11433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431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9">
                <a:solidFill>
                  <a:srgbClr val="37474F"/>
                </a:solidFill>
                <a:latin typeface="DM Sans"/>
                <a:ea typeface="DM Sans"/>
                <a:cs typeface="DM Sans"/>
                <a:sym typeface="DM Sans"/>
              </a:rPr>
              <a:t>Karthik Garimella, Sandeep Alfred, Sanjeev Raichur</a:t>
            </a:r>
            <a:endParaRPr sz="2229">
              <a:solidFill>
                <a:srgbClr val="37474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29">
                <a:solidFill>
                  <a:srgbClr val="37474F"/>
                </a:solidFill>
                <a:latin typeface="DM Sans"/>
                <a:ea typeface="DM Sans"/>
                <a:cs typeface="DM Sans"/>
                <a:sym typeface="DM Sans"/>
              </a:rPr>
              <a:t>SAT </a:t>
            </a:r>
            <a:r>
              <a:rPr lang="en" sz="2229">
                <a:solidFill>
                  <a:srgbClr val="37474F"/>
                </a:solidFill>
                <a:latin typeface="DM Sans"/>
                <a:ea typeface="DM Sans"/>
                <a:cs typeface="DM Sans"/>
                <a:sym typeface="DM Sans"/>
              </a:rPr>
              <a:t>5165 Intro to Big Data Analytics</a:t>
            </a:r>
            <a:r>
              <a:rPr lang="en" sz="2229">
                <a:solidFill>
                  <a:srgbClr val="37474F"/>
                </a:solidFill>
                <a:latin typeface="DM Sans"/>
                <a:ea typeface="DM Sans"/>
                <a:cs typeface="DM Sans"/>
                <a:sym typeface="DM Sans"/>
              </a:rPr>
              <a:t> - Fall 2024</a:t>
            </a:r>
            <a:endParaRPr sz="2929">
              <a:solidFill>
                <a:srgbClr val="59595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39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75" y="899575"/>
            <a:ext cx="4315782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22" y="1242988"/>
            <a:ext cx="3179526" cy="27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0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Model Performance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Model Performance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950" y="1152475"/>
            <a:ext cx="4686099" cy="37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64" y="1136949"/>
            <a:ext cx="7115674" cy="400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Model Performance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7575" y="188575"/>
            <a:ext cx="50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Transfer Learning: </a:t>
            </a: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ResNet18 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61112" t="0"/>
          <a:stretch/>
        </p:blipFill>
        <p:spPr>
          <a:xfrm>
            <a:off x="4924175" y="761275"/>
            <a:ext cx="4219831" cy="43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75" y="1108150"/>
            <a:ext cx="4486525" cy="2053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500" y="1152475"/>
            <a:ext cx="431579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00" y="1305150"/>
            <a:ext cx="407711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ResNet18 </a:t>
            </a: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Model Performance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25" y="4339875"/>
            <a:ext cx="504650" cy="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ResNet18 Model Performance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038" y="1017725"/>
            <a:ext cx="4751925" cy="375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63" y="997063"/>
            <a:ext cx="6816074" cy="372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ResNet18 </a:t>
            </a: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Performance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Pretrained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ResNet 18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model is better.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Higher Accuracy (Recall, F1-score), Lower Loss.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Better Optimized, fewer tuning efforts.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75850" y="308150"/>
            <a:ext cx="7776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Problems intended to be solved:</a:t>
            </a:r>
            <a:endParaRPr b="1" sz="302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9275" y="967225"/>
            <a:ext cx="81129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95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11"/>
              <a:buFont typeface="DM Sans"/>
              <a:buChar char="●"/>
            </a:pPr>
            <a:r>
              <a:rPr lang="en" sz="191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The main idea of this project is to leverage CNN to recognise specific patterns in Pneumonia patients.</a:t>
            </a:r>
            <a:endParaRPr sz="1911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955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11"/>
              <a:buFont typeface="DM Sans"/>
              <a:buChar char="●"/>
            </a:pPr>
            <a:r>
              <a:rPr lang="en" sz="191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The 2019 coronavirus (COVID-19) presents several unique features for </a:t>
            </a:r>
            <a:r>
              <a:rPr lang="en" sz="191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Pneumonia patients</a:t>
            </a:r>
            <a:r>
              <a:rPr lang="en" sz="191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. CNN’s image recognition capabilities can be used on the chest X-rays of patients to determine if the patient has Pneumonia.</a:t>
            </a:r>
            <a:endParaRPr sz="1911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955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11"/>
              <a:buFont typeface="DM Sans"/>
              <a:buChar char="●"/>
            </a:pPr>
            <a:r>
              <a:rPr lang="en" sz="191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 deep learning model is developed to identify pneumonia patterns on X-rays of COVID-19 patients. Spark will be used for big image data analysis in a distributed environment.</a:t>
            </a:r>
            <a:endParaRPr sz="1911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11">
              <a:solidFill>
                <a:srgbClr val="434343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69075"/>
            <a:ext cx="39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Data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800" y="283506"/>
            <a:ext cx="4631626" cy="45764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872850"/>
            <a:ext cx="41241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DM Sans Medium"/>
              <a:buChar char="●"/>
            </a:pPr>
            <a:r>
              <a:rPr lang="en" sz="1500">
                <a:solidFill>
                  <a:srgbClr val="59595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The data is taken from: </a:t>
            </a:r>
            <a:r>
              <a:rPr lang="en" sz="1500" u="sng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https://www.kaggle.com/datasets/khoongweihao/covid19-xray-dataset-train-test-sets/data</a:t>
            </a:r>
            <a:endParaRPr sz="1500">
              <a:solidFill>
                <a:schemeClr val="accen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>
                <a:solidFill>
                  <a:srgbClr val="59595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The dataset was created by </a:t>
            </a:r>
            <a:r>
              <a:rPr lang="en" sz="1500">
                <a:solidFill>
                  <a:srgbClr val="595959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Joseph Paul Cohen and Paul Morrison and Lan Dao. COVID-19 image data collection, arXiv, 2020. </a:t>
            </a:r>
            <a:r>
              <a:rPr lang="en" sz="1500">
                <a:solidFill>
                  <a:srgbClr val="595959"/>
                </a:solidFill>
                <a:highlight>
                  <a:srgbClr val="FFFFFF"/>
                </a:highlight>
                <a:uFill>
                  <a:noFill/>
                </a:uFill>
                <a:latin typeface="DM Sans Medium"/>
                <a:ea typeface="DM Sans Medium"/>
                <a:cs typeface="DM Sans Medium"/>
                <a:sym typeface="DM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https://github.com/ieee8023/covid-chestxray-dataset</a:t>
            </a:r>
            <a:r>
              <a:rPr lang="en" sz="1500">
                <a:solidFill>
                  <a:srgbClr val="59595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.  </a:t>
            </a:r>
            <a:endParaRPr sz="1500">
              <a:solidFill>
                <a:srgbClr val="59595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69075"/>
            <a:ext cx="39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2702"/>
            <a:ext cx="4082600" cy="32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16700" y="1202500"/>
            <a:ext cx="3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854950"/>
            <a:ext cx="47637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data is split into Train and Test by default, in an </a:t>
            </a:r>
            <a:r>
              <a:rPr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approximate</a:t>
            </a:r>
            <a:r>
              <a:rPr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80-20 split. The response variable is perfectly balanced.</a:t>
            </a:r>
            <a:endParaRPr sz="17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Sample size: </a:t>
            </a:r>
            <a:r>
              <a:rPr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188 images</a:t>
            </a:r>
            <a:endParaRPr sz="17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Train Frequency:</a:t>
            </a:r>
            <a:r>
              <a:rPr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74 True and 74 False</a:t>
            </a:r>
            <a:endParaRPr sz="17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Test </a:t>
            </a:r>
            <a:r>
              <a:rPr b="1"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Frequency:</a:t>
            </a:r>
            <a:r>
              <a:rPr lang="en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20 True and 20 False</a:t>
            </a:r>
            <a:endParaRPr sz="17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Data Augmentation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5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Resizing some of the images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CenterCrop images to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create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sets focused on the center of the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Normalized the images to improve pixel density.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875" y="301149"/>
            <a:ext cx="4431124" cy="454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6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CNN Architecture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2037" l="0" r="783" t="0"/>
          <a:stretch/>
        </p:blipFill>
        <p:spPr>
          <a:xfrm>
            <a:off x="1033925" y="841600"/>
            <a:ext cx="6727200" cy="4302000"/>
          </a:xfrm>
          <a:prstGeom prst="round2SameRect">
            <a:avLst>
              <a:gd fmla="val 1285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6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CNN Architecture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43425" l="0" r="0" t="25146"/>
          <a:stretch/>
        </p:blipFill>
        <p:spPr>
          <a:xfrm>
            <a:off x="2134788" y="962337"/>
            <a:ext cx="1591250" cy="38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58176"/>
          <a:stretch/>
        </p:blipFill>
        <p:spPr>
          <a:xfrm>
            <a:off x="3897964" y="656825"/>
            <a:ext cx="1348075" cy="4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025" y="391375"/>
            <a:ext cx="3726000" cy="4643400"/>
          </a:xfrm>
          <a:prstGeom prst="round2SameRect">
            <a:avLst>
              <a:gd fmla="val 3035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76253" l="0" r="0" t="0"/>
          <a:stretch/>
        </p:blipFill>
        <p:spPr>
          <a:xfrm>
            <a:off x="60288" y="991413"/>
            <a:ext cx="2074525" cy="3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Model Hyperparameters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Criterion: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CrossEntropyLoss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Batch Size: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16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Optimizer: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Adam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Learning Rate: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0.0001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Epochs: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50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Scheduler: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StepLR with Stepsize = 1, Gamma = 0.7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7" y="4484125"/>
            <a:ext cx="4628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43525" y="86975"/>
            <a:ext cx="550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Lexend"/>
                <a:ea typeface="Lexend"/>
                <a:cs typeface="Lexend"/>
                <a:sym typeface="Lexend"/>
              </a:rPr>
              <a:t>Model Training and Summary</a:t>
            </a:r>
            <a:endParaRPr b="1">
              <a:solidFill>
                <a:srgbClr val="3747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500" y="615900"/>
            <a:ext cx="4612200" cy="4527600"/>
          </a:xfrm>
          <a:prstGeom prst="round2SameRect">
            <a:avLst>
              <a:gd fmla="val 2984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4224300"/>
            <a:ext cx="548700" cy="6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