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embeddedFontLst>
    <p:embeddedFont>
      <p:font typeface="Century Schoolbook"/>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Schoolbook-bold.fntdata"/><Relationship Id="rId10" Type="http://schemas.openxmlformats.org/officeDocument/2006/relationships/slide" Target="slides/slide5.xml"/><Relationship Id="rId32" Type="http://schemas.openxmlformats.org/officeDocument/2006/relationships/font" Target="fonts/CenturySchoolbook-regular.fntdata"/><Relationship Id="rId13" Type="http://schemas.openxmlformats.org/officeDocument/2006/relationships/slide" Target="slides/slide8.xml"/><Relationship Id="rId35" Type="http://schemas.openxmlformats.org/officeDocument/2006/relationships/font" Target="fonts/CenturySchoolbook-boldItalic.fntdata"/><Relationship Id="rId12" Type="http://schemas.openxmlformats.org/officeDocument/2006/relationships/slide" Target="slides/slide7.xml"/><Relationship Id="rId34" Type="http://schemas.openxmlformats.org/officeDocument/2006/relationships/font" Target="fonts/CenturySchoolbook-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Leicester City 2015/2016</a:t>
            </a:r>
            <a:endParaRPr b="1">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600"/>
              </a:spcAft>
              <a:buClr>
                <a:schemeClr val="dk1"/>
              </a:buClr>
              <a:buSzPts val="1100"/>
              <a:buFont typeface="Arial"/>
              <a:buNone/>
            </a:pPr>
            <a:r>
              <a:rPr lang="en-US">
                <a:solidFill>
                  <a:schemeClr val="dk1"/>
                </a:solidFill>
                <a:latin typeface="Times New Roman"/>
                <a:ea typeface="Times New Roman"/>
                <a:cs typeface="Times New Roman"/>
                <a:sym typeface="Times New Roman"/>
              </a:rPr>
              <a:t>Leicester City had a 5000/1 odds to win the PL title. Leicester City had hired a new manager for this season named Claudio Ranieri. Their most used formation was 4-4-2 in which they used this formation for a total of 2974 minutes in the league. This formation was used for 83% of that total time in the league. They scored 60 of their 68 goals while using this formation. Leicester City had attempted 373 shots in open play which resulted in 47 goals. They had an xG of 49.09 from those 373 shots.  Leicester City scored 68 goals from a combined xG of 68.42 which denotes that Leicester City performed accordingly to their xG. In a game where Leicester City scored 4 goals, they only had an xG of 2.57. In some games, they underperformed their xG as well. For  instance, Leicester City did not score any goals but had an xG of 2.29.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Leicester City 2015/2016</a:t>
            </a:r>
            <a:endParaRPr b="1">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Leicester City had positive (+ve) xG in 29 games and negative (-ve) xG in 9 games. In those 9 games with negative xG, 4 games resulted in a draw, 2 in a win and 3 in a loss. Leicester City had conceded 36 goals from a total of 45.02 xG. Leicester City conceded 379 shots from open play which led to 23 goals. Those 379 shots had a combined xG of 30.6. The xGD (Expected Goal Difference) in open play is 18.49. The opposition had 88 attempts from corners of which 7 were converted of which the opposition had an xG of 9.73. In the 38 games season, Leicester City won 23, drew 12 and lost 3 which led them to gain 81 points in the end.dependent on the xG and xGA of each and every game. To conclude Leicester City's season, the team overperformed in the category of scoring goals from inside the penalty box and did not concede goals from high xG situations which can display overperformance in their overall season.</a:t>
            </a:r>
            <a:endParaRPr>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0"/>
              </a:spcAft>
              <a:buClr>
                <a:schemeClr val="dk1"/>
              </a:buClr>
              <a:buSzPts val="1100"/>
              <a:buFont typeface="Arial"/>
              <a:buNone/>
            </a:pPr>
            <a:r>
              <a:t/>
            </a:r>
            <a:endParaRPr b="1">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Chelsea 2016/2017</a:t>
            </a:r>
            <a:endParaRPr b="1">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Chelsea had just hired a new manager in Antonio Conte. The most used formation for Chelsea was 3-5-2 which was used for a total of 1919 minutes and 3-4-2-1 for 912 minutes. 3-5-2 and 3-4-2-1 are almost the same formation with the only difference coming in the midfield which includes 4 players in the 3-4-2-1 formation rather than 5 players in the 3-5-2 formation. Both these formations were used 82.7% of the total time played in the league. They scored 74 of the 85 goals in these two formations. Chelsea had attempted 421 shots in open play and scored 61 with the xG for those goals being 46.63.Chelsea overperformed massively in this department as they scored 20 goals more than probability of their shots leading to a goal.Chelsea scored 4 goals in a game where they had 1.95 xG. Chelsea scored only 1 goal where they had 3.17 xG. Chelsea overall had over performed immensely in front of goal as they had a 23.2 surge on their xG.</a:t>
            </a:r>
            <a:endParaRPr>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60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b="1" lang="en-US">
                <a:solidFill>
                  <a:schemeClr val="dk1"/>
                </a:solidFill>
                <a:latin typeface="Times New Roman"/>
                <a:ea typeface="Times New Roman"/>
                <a:cs typeface="Times New Roman"/>
                <a:sym typeface="Times New Roman"/>
              </a:rPr>
              <a:t>Chelsea 2016/2017</a:t>
            </a:r>
            <a:endParaRPr>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Chelsea had conceded 33 goals from an overall xGA of 28.62. Chelsea conceded 24 goals from open play with an xG of 20.35 where they had a 26.29 xGD. They conceded only 2 goals from corners with an xGA of 3.89 having 4.87 xGD.In 38 games, Chelsea won 30 games, drew 3 and lost 5 which helped them gain 90 points in total. Chelsea went on a 13 game winning streak from 01-10-2016 to 31-12-2016. Chelsea played a 3-5-2 formation in which the emphasis was on defensive solidity with the wing backs helping in attack as well as in defense. Chelsea scored 13 goals from corners which is 15% of the total goals scored. Chelsea had positive xG in 18 games and negative xG in 20 games. Chelsea had 2.44 points per game. Chelsea like Leicester City relied on counter attack and did not stress on possession and allowed the opposition to keep possession. Chelsea’s expected points was 75.74 but they ended up on 93 points which is 17 more than they should’ve ended up with. To conclude Chelsea’s season, they overperformed in the domain of scoring goals extraordinarily and conceded limited goals which helped them secure the title.</a:t>
            </a:r>
            <a:endParaRPr>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Manchester City 2017/2018</a:t>
            </a:r>
            <a:endParaRPr b="1">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600"/>
              </a:spcAft>
              <a:buClr>
                <a:schemeClr val="dk1"/>
              </a:buClr>
              <a:buSzPts val="1100"/>
              <a:buFont typeface="Arial"/>
              <a:buNone/>
            </a:pPr>
            <a:r>
              <a:rPr lang="en-US">
                <a:solidFill>
                  <a:schemeClr val="dk1"/>
                </a:solidFill>
                <a:latin typeface="Times New Roman"/>
                <a:ea typeface="Times New Roman"/>
                <a:cs typeface="Times New Roman"/>
                <a:sym typeface="Times New Roman"/>
              </a:rPr>
              <a:t>Manchester City won the title with most points in the PL era. Their most used formation was 4-3-3 in which they used this formation for a total of 2881 minutes in the league. This formation was used for 84.2% of that total time in the league. They scored 85 of their 106 goals while using this formation. Manchester City had attempted 512 shots in open play which resulted in 85 goals. They had an xG of 76.12 from those 512 shots. Manchester City overperformed in their xG from open play. In total, Manchester City scored 106 goals from a combined xG of 91.43 which denotes that Manchester City performed a bit over their xG.  Manchester City had positive (+ve) xG in 36 games and negative  (-ve) xG in 2 games. In those 2 games with negative xG, 1 game resulted in a draw and the other in a loss. These games did not have any significant impact in  Manchester City’s season. This displays how dominant  Manchester City were in the 2017/2018 season regarding the xG statistic</a:t>
            </a:r>
            <a:endParaRPr b="1">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Manchester City 2017/2018</a:t>
            </a:r>
            <a:endParaRPr/>
          </a:p>
          <a:p>
            <a:pPr indent="0" lvl="0" marL="0" rtl="0" algn="just">
              <a:lnSpc>
                <a:spcPct val="100000"/>
              </a:lnSpc>
              <a:spcBef>
                <a:spcPts val="600"/>
              </a:spcBef>
              <a:spcAft>
                <a:spcPts val="0"/>
              </a:spcAft>
              <a:buSzPts val="1100"/>
              <a:buNone/>
            </a:pPr>
            <a:r>
              <a:rPr lang="en-US">
                <a:solidFill>
                  <a:schemeClr val="dk1"/>
                </a:solidFill>
                <a:latin typeface="Times New Roman"/>
                <a:ea typeface="Times New Roman"/>
                <a:cs typeface="Times New Roman"/>
                <a:sym typeface="Times New Roman"/>
              </a:rPr>
              <a:t>Manchester City had conceded 27 goals from a total of 24.51 xG. Manchester City conceded 160 shots from open play which led to 23 goals. Those 160 shots had a combined xG of 18.31. The xGD in open play is 57.81. In the 38 games season, Manchester City won 32 , drew 4 and lost 2 which led them to gain 100 points which is a PL record. Manchester City went on an 18 game winning streak which came to an end after a draw with Crystal Palace. In a run of 23 games, they won 21 games, drew 1 and lost 1. Manchester City pressed constantly and always had more possession than the opponents in every game. Hence, the PPDA statistics come into play in this season as it shows how relentless Manchester City were during this season. Manchester City  had negative PPDA in 37 games and positive PPDA in only 1. The expected points for Manchester City was 91.09 while they gained 100 points at the end of the season. Manchester City had 2.63 points per game. Manchester City acquired 9 more points than the expected points as this metric is dependent on the xG and xGA of each and every game. To conclude Manchester City's season, the team overperformed in the category of scoring goals from outside the penalty box and in the penalty box as well. Manchester City were defensively sound and played a high pressing game. Manchester City’s season is the epitome of the almost perfect season.</a:t>
            </a:r>
            <a:endParaRPr>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60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Manchester City 2018/2019</a:t>
            </a:r>
            <a:endParaRPr b="1">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Manchester City were the only team to retain the title in 8 years. Their most used formation was 4-3-3 again in which they used this formation for a total of 2816 minutes in the league. This formation was used for 82.3% of that total time in the league. They scored 75 of their 95 goals while using this formation. Manchester City had attempted 536 shots in open play which resulted in 80 goals. They had an xG of 82.13 from those 536 shots.  Manchester City had positive xG in 35 matches and negative xG in 2 matches and null xG in 1 match. In those 3 matches with negative and null xG, Manchester City won 2 matches and lost 1 match. Manchester City overall had performed similarly to their xG which showed that the over reliance on shots leading to goals had decreased.</a:t>
            </a:r>
            <a:endParaRPr>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600"/>
              </a:spcAft>
              <a:buClr>
                <a:schemeClr val="dk1"/>
              </a:buClr>
              <a:buSzPts val="1100"/>
              <a:buFont typeface="Arial"/>
              <a:buNone/>
            </a:pPr>
            <a:r>
              <a:rPr lang="en-US">
                <a:solidFill>
                  <a:schemeClr val="dk1"/>
                </a:solidFill>
                <a:latin typeface="Times New Roman"/>
                <a:ea typeface="Times New Roman"/>
                <a:cs typeface="Times New Roman"/>
                <a:sym typeface="Times New Roman"/>
              </a:rPr>
              <a:t>Manchester City had conceded 23 goals from an overall xGA of 25.73. Manchester City conceded 11 goals from open play with an xG of 17.16 where they had a 64.97 xGD. They conceded 5 goals from corners with an xGA of 3.49 having 4.14 xGD.</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rPr b="1" lang="en-US">
                <a:solidFill>
                  <a:schemeClr val="dk1"/>
                </a:solidFill>
                <a:latin typeface="Times New Roman"/>
                <a:ea typeface="Times New Roman"/>
                <a:cs typeface="Times New Roman"/>
                <a:sym typeface="Times New Roman"/>
              </a:rPr>
              <a:t>Manchester City 2018/2019</a:t>
            </a:r>
            <a:endParaRPr b="1">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0"/>
              </a:spcAft>
              <a:buSzPts val="1100"/>
              <a:buNone/>
            </a:pPr>
            <a:r>
              <a:rPr lang="en-US">
                <a:solidFill>
                  <a:schemeClr val="dk1"/>
                </a:solidFill>
                <a:latin typeface="Times New Roman"/>
                <a:ea typeface="Times New Roman"/>
                <a:cs typeface="Times New Roman"/>
                <a:sym typeface="Times New Roman"/>
              </a:rPr>
              <a:t>In 38 games, Manchester City won 32 games, drew 2 and lost 4 which helped them gain 98 points in total. Manchester City went on a 14 game winning streak from at the business end of the season.  Manchester City were deployed in a 4-3-3 formation which had put its focus on retaining possession higher up the pitch instantly. Manchester City scored 80 goals from open play which is 84% of the total goals scored which exhibits minimum reliance on set pieces or penalties. Manchester City had scored 56 goals in the penalty box with an xG of 60.18. Manchester City scored 20 goals from inside the six-yard box with an xG of 26.26. They scored 15 goals from outside the box with an xG of 8.6. Manchester City were efficient in the goal scoring department without overperforming as the opponents also were fairly efficient with their chances. Manchester City had 2.57 points per game. Manchester City pressed constantly and always had more possession than the opponents in every game. Manchester City’s expected points was 90.64 but they ended up on 98 points which is 8 more than they should’ve ended up with. To conclude Manchester City’s season, they performed accurately in the domain of scoring goals and conceded limited goals which helped them secure the title.</a:t>
            </a:r>
            <a:endParaRPr>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60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Liverpool 2019/2020</a:t>
            </a:r>
            <a:endParaRPr b="1">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Liverpool won the title with 2nd most points in the PL era. Their most used formation was 4-3-3 in which they used this formation for a total of 3166 minutes in the league. This formation was used for 92.57% of that total time in the league. They scored 75 of their 85 goals while using this formation. Liverpool had attempted 456 shots in open play which resulted in 63 goals. They had an xG of 62.03 from those 456 shots. In a game where  Liverpool scored 5 goals, they only had an xG of 1.45. In some games, they underperformed their xG as well. For instance,  Liverpool scored only 2 goals but had an xG of 3.75. Liverpool had positive (+ve) xG in 31 games and negative  (-ve) xG in 6 games and null xG in 1 game. In those 6 games with negative xG, 5 games resulted in a win and the other in a loss.These games did have a significant impact in  Liverpool’s season. This displays how Liverpool overperformed in the 2019/2020 season regarding the xG statistic.The overall xG was lower than the goals scored.</a:t>
            </a:r>
            <a:endParaRPr>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60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Liverpool 2019/2020</a:t>
            </a:r>
            <a:endParaRPr/>
          </a:p>
          <a:p>
            <a:pPr indent="0" lvl="0" marL="0" rtl="0" algn="just">
              <a:lnSpc>
                <a:spcPct val="100000"/>
              </a:lnSpc>
              <a:spcBef>
                <a:spcPts val="600"/>
              </a:spcBef>
              <a:spcAft>
                <a:spcPts val="0"/>
              </a:spcAft>
              <a:buSzPts val="1100"/>
              <a:buNone/>
            </a:pPr>
            <a:r>
              <a:rPr lang="en-US">
                <a:solidFill>
                  <a:schemeClr val="dk1"/>
                </a:solidFill>
                <a:latin typeface="Times New Roman"/>
                <a:ea typeface="Times New Roman"/>
                <a:cs typeface="Times New Roman"/>
                <a:sym typeface="Times New Roman"/>
              </a:rPr>
              <a:t>Liverpool had conceded 33 goals from a total of 39.57 xGA. Liverpool conceded 268 shots from open play which led to 26 goals. Those 268 shots had a combined xG of 33.17. The xGD in open play is 28.86 but the difference in goals was 37. In the 38 games season, Liverpool won 32 , drew 3 and lost 3 which led them to gain 99 points. Liverpool went on a 18 game streak which came to an end after a loss against Watford. In a run of 27 games, they won 26 games and drew 1. Liverpool were deployed in a 4-3-3 formation which had put its focus on retaining possession higher up the pitch instantly. The PPDA statistics come into play in this season as it shows how relentless Liverpool were during this season regarding possession retention. Liverpool  had negative PPDA in 35 games and positive PPDA in only 3. The expected points for Liverpool was 74.28 while they gained 99 points at the end of the season which is plenty greater than the probable points Liverpool were supposed to earn. Liverpool had 2.60 points per game. Liverpool acquired 24.72 more points than the expected points. Liverpool were defensively sound with the opponents not taking their chances against them. Liverpool always played a high pressing game with the full backs setting records for most goal contributions by full backs in a PL season. Liverpool’s season was drastically different to what a normal PL title winning squad would be as the overperformance in the goal scoring department is really reliant on the scorers being overly efficient which is not sustainable and cannot be replicated every season.</a:t>
            </a:r>
            <a:endParaRPr>
              <a:solidFill>
                <a:schemeClr val="dk1"/>
              </a:solidFill>
              <a:latin typeface="Times New Roman"/>
              <a:ea typeface="Times New Roman"/>
              <a:cs typeface="Times New Roman"/>
              <a:sym typeface="Times New Roman"/>
            </a:endParaRPr>
          </a:p>
          <a:p>
            <a:pPr indent="0" lvl="0" marL="0" rtl="0" algn="just">
              <a:lnSpc>
                <a:spcPct val="100000"/>
              </a:lnSpc>
              <a:spcBef>
                <a:spcPts val="600"/>
              </a:spcBef>
              <a:spcAft>
                <a:spcPts val="60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13.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doi.org/10.14198/jhse.2020.151.17"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0.jpg"/><Relationship Id="rId4" Type="http://schemas.openxmlformats.org/officeDocument/2006/relationships/image" Target="../media/image2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Prerequisites for Winning the League</a:t>
            </a:r>
            <a:endParaRPr/>
          </a:p>
        </p:txBody>
      </p:sp>
      <p:sp>
        <p:nvSpPr>
          <p:cNvPr id="85" name="Google Shape;85;p13"/>
          <p:cNvSpPr txBox="1"/>
          <p:nvPr>
            <p:ph idx="1" type="subTitle"/>
          </p:nvPr>
        </p:nvSpPr>
        <p:spPr>
          <a:xfrm>
            <a:off x="1371600" y="4114800"/>
            <a:ext cx="6400800" cy="198120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00000"/>
              </a:lnSpc>
              <a:spcBef>
                <a:spcPts val="0"/>
              </a:spcBef>
              <a:spcAft>
                <a:spcPts val="0"/>
              </a:spcAft>
              <a:buClr>
                <a:srgbClr val="888888"/>
              </a:buClr>
              <a:buSzPct val="108108"/>
              <a:buNone/>
            </a:pPr>
            <a:r>
              <a:rPr lang="en-US"/>
              <a:t>Student  Reg No: </a:t>
            </a:r>
            <a:r>
              <a:rPr b="1" lang="en-US"/>
              <a:t>RA1711003010280</a:t>
            </a:r>
            <a:endParaRPr b="1"/>
          </a:p>
          <a:p>
            <a:pPr indent="0" lvl="0" marL="0" rtl="0" algn="ctr">
              <a:lnSpc>
                <a:spcPct val="100000"/>
              </a:lnSpc>
              <a:spcBef>
                <a:spcPts val="0"/>
              </a:spcBef>
              <a:spcAft>
                <a:spcPts val="0"/>
              </a:spcAft>
              <a:buClr>
                <a:srgbClr val="888888"/>
              </a:buClr>
              <a:buSzPct val="108108"/>
              <a:buNone/>
            </a:pPr>
            <a:r>
              <a:rPr b="1" lang="en-US"/>
              <a:t>                             RA1711003010296 </a:t>
            </a:r>
            <a:r>
              <a:rPr lang="en-US"/>
              <a:t>         </a:t>
            </a:r>
            <a:endParaRPr/>
          </a:p>
          <a:p>
            <a:pPr indent="0" lvl="0" marL="0" rtl="0" algn="l">
              <a:lnSpc>
                <a:spcPct val="100000"/>
              </a:lnSpc>
              <a:spcBef>
                <a:spcPts val="640"/>
              </a:spcBef>
              <a:spcAft>
                <a:spcPts val="0"/>
              </a:spcAft>
              <a:buClr>
                <a:srgbClr val="888888"/>
              </a:buClr>
              <a:buSzPct val="108108"/>
              <a:buNone/>
            </a:pPr>
            <a:r>
              <a:rPr lang="en-US"/>
              <a:t>Guide name and Designation: </a:t>
            </a:r>
            <a:endParaRPr/>
          </a:p>
          <a:p>
            <a:pPr indent="0" lvl="0" marL="0" rtl="0" algn="l">
              <a:lnSpc>
                <a:spcPct val="100000"/>
              </a:lnSpc>
              <a:spcBef>
                <a:spcPts val="640"/>
              </a:spcBef>
              <a:spcAft>
                <a:spcPts val="0"/>
              </a:spcAft>
              <a:buClr>
                <a:srgbClr val="888888"/>
              </a:buClr>
              <a:buSzPct val="108108"/>
              <a:buNone/>
            </a:pPr>
            <a:r>
              <a:rPr b="1" lang="en-US"/>
              <a:t>Dr. Kalaiselvi (Assistant Professor)</a:t>
            </a:r>
            <a:endParaRPr b="1"/>
          </a:p>
        </p:txBody>
      </p:sp>
      <p:sp>
        <p:nvSpPr>
          <p:cNvPr id="86" name="Google Shape;86;p13"/>
          <p:cNvSpPr/>
          <p:nvPr/>
        </p:nvSpPr>
        <p:spPr>
          <a:xfrm>
            <a:off x="2055300" y="274650"/>
            <a:ext cx="6172200" cy="1200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SRM INSTITUTE OF SCIENCE AND TECHNOLOGY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FACULTY OF ENGINEERING AND TECHNOLOGY</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DEPARTMENT OF COMPUTER SCIENCE AND ENGINEERING</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CS2050 PROJECT  PHASE  II</a:t>
            </a:r>
            <a:endParaRPr b="0" i="0" sz="1800" u="none" cap="none" strike="noStrike">
              <a:solidFill>
                <a:schemeClr val="dk1"/>
              </a:solidFill>
              <a:latin typeface="Calibri"/>
              <a:ea typeface="Calibri"/>
              <a:cs typeface="Calibri"/>
              <a:sym typeface="Calibri"/>
            </a:endParaRPr>
          </a:p>
        </p:txBody>
      </p:sp>
      <p:pic>
        <p:nvPicPr>
          <p:cNvPr id="87" name="Google Shape;87;p13"/>
          <p:cNvPicPr preferRelativeResize="0"/>
          <p:nvPr/>
        </p:nvPicPr>
        <p:blipFill rotWithShape="1">
          <a:blip r:embed="rId3">
            <a:alphaModFix/>
          </a:blip>
          <a:srcRect b="0" l="0" r="0" t="0"/>
          <a:stretch/>
        </p:blipFill>
        <p:spPr>
          <a:xfrm>
            <a:off x="172000" y="274650"/>
            <a:ext cx="1450525" cy="555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990"/>
              <a:buFont typeface="Arial"/>
              <a:buNone/>
            </a:pPr>
            <a:r>
              <a:rPr lang="en-US"/>
              <a:t>ARCHITECTURE DIAGRAM</a:t>
            </a:r>
            <a:endParaRPr/>
          </a:p>
          <a:p>
            <a:pPr indent="0" lvl="0" marL="0" rtl="0" algn="ctr">
              <a:lnSpc>
                <a:spcPct val="100000"/>
              </a:lnSpc>
              <a:spcBef>
                <a:spcPts val="0"/>
              </a:spcBef>
              <a:spcAft>
                <a:spcPts val="0"/>
              </a:spcAft>
              <a:buSzPts val="1800"/>
              <a:buNone/>
            </a:pPr>
            <a:r>
              <a:t/>
            </a:r>
            <a:endParaRPr/>
          </a:p>
        </p:txBody>
      </p:sp>
      <p:sp>
        <p:nvSpPr>
          <p:cNvPr id="149" name="Google Shape;149;p2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a:t> </a:t>
            </a:r>
            <a:endParaRPr/>
          </a:p>
        </p:txBody>
      </p:sp>
      <p:pic>
        <p:nvPicPr>
          <p:cNvPr id="150" name="Google Shape;150;p22"/>
          <p:cNvPicPr preferRelativeResize="0"/>
          <p:nvPr/>
        </p:nvPicPr>
        <p:blipFill rotWithShape="1">
          <a:blip r:embed="rId3">
            <a:alphaModFix/>
          </a:blip>
          <a:srcRect b="-4350" l="-5552" r="0" t="0"/>
          <a:stretch/>
        </p:blipFill>
        <p:spPr>
          <a:xfrm>
            <a:off x="457200" y="1600200"/>
            <a:ext cx="8229601" cy="4526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IMPLEMENTATION 15/16</a:t>
            </a:r>
            <a:endParaRPr/>
          </a:p>
        </p:txBody>
      </p:sp>
      <p:sp>
        <p:nvSpPr>
          <p:cNvPr id="156" name="Google Shape;156;p2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457200" rtl="0" algn="just">
              <a:lnSpc>
                <a:spcPct val="94000"/>
              </a:lnSpc>
              <a:spcBef>
                <a:spcPts val="0"/>
              </a:spcBef>
              <a:spcAft>
                <a:spcPts val="0"/>
              </a:spcAft>
              <a:buSzPts val="1800"/>
              <a:buNone/>
            </a:pPr>
            <a:r>
              <a:rPr lang="en-US"/>
              <a:t>   </a:t>
            </a:r>
            <a:endParaRPr/>
          </a:p>
        </p:txBody>
      </p:sp>
      <p:pic>
        <p:nvPicPr>
          <p:cNvPr id="157" name="Google Shape;157;p23"/>
          <p:cNvPicPr preferRelativeResize="0"/>
          <p:nvPr/>
        </p:nvPicPr>
        <p:blipFill rotWithShape="1">
          <a:blip r:embed="rId3">
            <a:alphaModFix/>
          </a:blip>
          <a:srcRect b="0" l="0" r="0" t="0"/>
          <a:stretch/>
        </p:blipFill>
        <p:spPr>
          <a:xfrm>
            <a:off x="172000" y="274650"/>
            <a:ext cx="1450525" cy="555475"/>
          </a:xfrm>
          <a:prstGeom prst="rect">
            <a:avLst/>
          </a:prstGeom>
          <a:noFill/>
          <a:ln>
            <a:noFill/>
          </a:ln>
        </p:spPr>
      </p:pic>
      <p:pic>
        <p:nvPicPr>
          <p:cNvPr id="158" name="Google Shape;158;p23"/>
          <p:cNvPicPr preferRelativeResize="0"/>
          <p:nvPr/>
        </p:nvPicPr>
        <p:blipFill rotWithShape="1">
          <a:blip r:embed="rId4">
            <a:alphaModFix/>
          </a:blip>
          <a:srcRect b="-10688" l="-104649" r="104649" t="10690"/>
          <a:stretch/>
        </p:blipFill>
        <p:spPr>
          <a:xfrm>
            <a:off x="457200" y="1600200"/>
            <a:ext cx="3190875" cy="2828925"/>
          </a:xfrm>
          <a:prstGeom prst="rect">
            <a:avLst/>
          </a:prstGeom>
          <a:noFill/>
          <a:ln>
            <a:noFill/>
          </a:ln>
        </p:spPr>
      </p:pic>
      <p:pic>
        <p:nvPicPr>
          <p:cNvPr id="159" name="Google Shape;159;p23"/>
          <p:cNvPicPr preferRelativeResize="0"/>
          <p:nvPr/>
        </p:nvPicPr>
        <p:blipFill rotWithShape="1">
          <a:blip r:embed="rId5">
            <a:alphaModFix/>
          </a:blip>
          <a:srcRect b="0" l="0" r="0" t="0"/>
          <a:stretch/>
        </p:blipFill>
        <p:spPr>
          <a:xfrm>
            <a:off x="395375" y="1600200"/>
            <a:ext cx="3190875" cy="2828925"/>
          </a:xfrm>
          <a:prstGeom prst="rect">
            <a:avLst/>
          </a:prstGeom>
          <a:noFill/>
          <a:ln>
            <a:noFill/>
          </a:ln>
        </p:spPr>
      </p:pic>
      <p:pic>
        <p:nvPicPr>
          <p:cNvPr id="160" name="Google Shape;160;p23"/>
          <p:cNvPicPr preferRelativeResize="0"/>
          <p:nvPr/>
        </p:nvPicPr>
        <p:blipFill rotWithShape="1">
          <a:blip r:embed="rId6">
            <a:alphaModFix/>
          </a:blip>
          <a:srcRect b="0" l="0" r="0" t="0"/>
          <a:stretch/>
        </p:blipFill>
        <p:spPr>
          <a:xfrm>
            <a:off x="1925525" y="4338300"/>
            <a:ext cx="5203000" cy="2519700"/>
          </a:xfrm>
          <a:prstGeom prst="rect">
            <a:avLst/>
          </a:prstGeom>
          <a:noFill/>
          <a:ln>
            <a:noFill/>
          </a:ln>
        </p:spPr>
      </p:pic>
      <p:pic>
        <p:nvPicPr>
          <p:cNvPr id="161" name="Google Shape;161;p23"/>
          <p:cNvPicPr preferRelativeResize="0"/>
          <p:nvPr/>
        </p:nvPicPr>
        <p:blipFill rotWithShape="1">
          <a:blip r:embed="rId4">
            <a:alphaModFix/>
          </a:blip>
          <a:srcRect b="0" l="0" r="0" t="0"/>
          <a:stretch/>
        </p:blipFill>
        <p:spPr>
          <a:xfrm>
            <a:off x="5326150" y="1417650"/>
            <a:ext cx="3190875" cy="2828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15/16</a:t>
            </a:r>
            <a:endParaRPr/>
          </a:p>
        </p:txBody>
      </p:sp>
      <p:sp>
        <p:nvSpPr>
          <p:cNvPr id="167" name="Google Shape;167;p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a:t>   </a:t>
            </a:r>
            <a:endParaRPr/>
          </a:p>
        </p:txBody>
      </p:sp>
      <p:pic>
        <p:nvPicPr>
          <p:cNvPr id="168" name="Google Shape;168;p24"/>
          <p:cNvPicPr preferRelativeResize="0"/>
          <p:nvPr/>
        </p:nvPicPr>
        <p:blipFill rotWithShape="1">
          <a:blip r:embed="rId3">
            <a:alphaModFix/>
          </a:blip>
          <a:srcRect b="0" l="0" r="0" t="0"/>
          <a:stretch/>
        </p:blipFill>
        <p:spPr>
          <a:xfrm>
            <a:off x="746300" y="1517663"/>
            <a:ext cx="2695575" cy="2628900"/>
          </a:xfrm>
          <a:prstGeom prst="rect">
            <a:avLst/>
          </a:prstGeom>
          <a:noFill/>
          <a:ln>
            <a:noFill/>
          </a:ln>
        </p:spPr>
      </p:pic>
      <p:pic>
        <p:nvPicPr>
          <p:cNvPr id="169" name="Google Shape;169;p24"/>
          <p:cNvPicPr preferRelativeResize="0"/>
          <p:nvPr/>
        </p:nvPicPr>
        <p:blipFill rotWithShape="1">
          <a:blip r:embed="rId4">
            <a:alphaModFix/>
          </a:blip>
          <a:srcRect b="0" l="0" r="0" t="0"/>
          <a:stretch/>
        </p:blipFill>
        <p:spPr>
          <a:xfrm>
            <a:off x="5243200" y="1417650"/>
            <a:ext cx="3190875" cy="3209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16/17</a:t>
            </a:r>
            <a:endParaRPr/>
          </a:p>
        </p:txBody>
      </p:sp>
      <p:sp>
        <p:nvSpPr>
          <p:cNvPr id="175" name="Google Shape;175;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a:t>   </a:t>
            </a:r>
            <a:endParaRPr/>
          </a:p>
        </p:txBody>
      </p:sp>
      <p:pic>
        <p:nvPicPr>
          <p:cNvPr id="176" name="Google Shape;176;p25"/>
          <p:cNvPicPr preferRelativeResize="0"/>
          <p:nvPr/>
        </p:nvPicPr>
        <p:blipFill rotWithShape="1">
          <a:blip r:embed="rId3">
            <a:alphaModFix/>
          </a:blip>
          <a:srcRect b="0" l="0" r="0" t="0"/>
          <a:stretch/>
        </p:blipFill>
        <p:spPr>
          <a:xfrm>
            <a:off x="457200" y="1585913"/>
            <a:ext cx="3190875" cy="1933575"/>
          </a:xfrm>
          <a:prstGeom prst="rect">
            <a:avLst/>
          </a:prstGeom>
          <a:noFill/>
          <a:ln>
            <a:noFill/>
          </a:ln>
        </p:spPr>
      </p:pic>
      <p:pic>
        <p:nvPicPr>
          <p:cNvPr id="177" name="Google Shape;177;p25"/>
          <p:cNvPicPr preferRelativeResize="0"/>
          <p:nvPr/>
        </p:nvPicPr>
        <p:blipFill rotWithShape="1">
          <a:blip r:embed="rId4">
            <a:alphaModFix/>
          </a:blip>
          <a:srcRect b="0" l="0" r="0" t="0"/>
          <a:stretch/>
        </p:blipFill>
        <p:spPr>
          <a:xfrm>
            <a:off x="5048075" y="1600213"/>
            <a:ext cx="3190875" cy="1905000"/>
          </a:xfrm>
          <a:prstGeom prst="rect">
            <a:avLst/>
          </a:prstGeom>
          <a:noFill/>
          <a:ln>
            <a:noFill/>
          </a:ln>
        </p:spPr>
      </p:pic>
      <p:pic>
        <p:nvPicPr>
          <p:cNvPr id="178" name="Google Shape;178;p25"/>
          <p:cNvPicPr preferRelativeResize="0"/>
          <p:nvPr/>
        </p:nvPicPr>
        <p:blipFill rotWithShape="1">
          <a:blip r:embed="rId5">
            <a:alphaModFix/>
          </a:blip>
          <a:srcRect b="0" l="0" r="0" t="0"/>
          <a:stretch/>
        </p:blipFill>
        <p:spPr>
          <a:xfrm>
            <a:off x="457200" y="4028200"/>
            <a:ext cx="3190875" cy="2247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16/17</a:t>
            </a:r>
            <a:endParaRPr/>
          </a:p>
        </p:txBody>
      </p:sp>
      <p:sp>
        <p:nvSpPr>
          <p:cNvPr id="184" name="Google Shape;184;p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a:t>      </a:t>
            </a:r>
            <a:endParaRPr/>
          </a:p>
        </p:txBody>
      </p:sp>
      <p:pic>
        <p:nvPicPr>
          <p:cNvPr id="185" name="Google Shape;185;p26"/>
          <p:cNvPicPr preferRelativeResize="0"/>
          <p:nvPr/>
        </p:nvPicPr>
        <p:blipFill rotWithShape="1">
          <a:blip r:embed="rId3">
            <a:alphaModFix/>
          </a:blip>
          <a:srcRect b="0" l="0" r="0" t="0"/>
          <a:stretch/>
        </p:blipFill>
        <p:spPr>
          <a:xfrm>
            <a:off x="322850" y="1600200"/>
            <a:ext cx="3190875" cy="2247900"/>
          </a:xfrm>
          <a:prstGeom prst="rect">
            <a:avLst/>
          </a:prstGeom>
          <a:noFill/>
          <a:ln>
            <a:noFill/>
          </a:ln>
        </p:spPr>
      </p:pic>
      <p:pic>
        <p:nvPicPr>
          <p:cNvPr id="186" name="Google Shape;186;p26"/>
          <p:cNvPicPr preferRelativeResize="0"/>
          <p:nvPr/>
        </p:nvPicPr>
        <p:blipFill rotWithShape="1">
          <a:blip r:embed="rId4">
            <a:alphaModFix/>
          </a:blip>
          <a:srcRect b="0" l="0" r="0" t="0"/>
          <a:stretch/>
        </p:blipFill>
        <p:spPr>
          <a:xfrm>
            <a:off x="5363725" y="1600200"/>
            <a:ext cx="2695575" cy="262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17/18</a:t>
            </a:r>
            <a:endParaRPr/>
          </a:p>
        </p:txBody>
      </p:sp>
      <p:sp>
        <p:nvSpPr>
          <p:cNvPr id="192" name="Google Shape;192;p2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a:t>     </a:t>
            </a:r>
            <a:endParaRPr/>
          </a:p>
        </p:txBody>
      </p:sp>
      <p:pic>
        <p:nvPicPr>
          <p:cNvPr id="193" name="Google Shape;193;p27"/>
          <p:cNvPicPr preferRelativeResize="0"/>
          <p:nvPr/>
        </p:nvPicPr>
        <p:blipFill rotWithShape="1">
          <a:blip r:embed="rId3">
            <a:alphaModFix/>
          </a:blip>
          <a:srcRect b="0" l="0" r="0" t="0"/>
          <a:stretch/>
        </p:blipFill>
        <p:spPr>
          <a:xfrm>
            <a:off x="725975" y="1600200"/>
            <a:ext cx="3190875" cy="1171575"/>
          </a:xfrm>
          <a:prstGeom prst="rect">
            <a:avLst/>
          </a:prstGeom>
          <a:noFill/>
          <a:ln>
            <a:noFill/>
          </a:ln>
        </p:spPr>
      </p:pic>
      <p:pic>
        <p:nvPicPr>
          <p:cNvPr id="194" name="Google Shape;194;p27"/>
          <p:cNvPicPr preferRelativeResize="0"/>
          <p:nvPr/>
        </p:nvPicPr>
        <p:blipFill rotWithShape="1">
          <a:blip r:embed="rId4">
            <a:alphaModFix/>
          </a:blip>
          <a:srcRect b="0" l="0" r="0" t="0"/>
          <a:stretch/>
        </p:blipFill>
        <p:spPr>
          <a:xfrm>
            <a:off x="5333775" y="1417650"/>
            <a:ext cx="3190875" cy="3190875"/>
          </a:xfrm>
          <a:prstGeom prst="rect">
            <a:avLst/>
          </a:prstGeom>
          <a:noFill/>
          <a:ln>
            <a:noFill/>
          </a:ln>
        </p:spPr>
      </p:pic>
      <p:pic>
        <p:nvPicPr>
          <p:cNvPr id="195" name="Google Shape;195;p27"/>
          <p:cNvPicPr preferRelativeResize="0"/>
          <p:nvPr/>
        </p:nvPicPr>
        <p:blipFill rotWithShape="1">
          <a:blip r:embed="rId5">
            <a:alphaModFix/>
          </a:blip>
          <a:srcRect b="0" l="0" r="0" t="0"/>
          <a:stretch/>
        </p:blipFill>
        <p:spPr>
          <a:xfrm>
            <a:off x="725975" y="3736475"/>
            <a:ext cx="3190875" cy="274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17/18</a:t>
            </a:r>
            <a:endParaRPr/>
          </a:p>
        </p:txBody>
      </p:sp>
      <p:sp>
        <p:nvSpPr>
          <p:cNvPr id="201" name="Google Shape;201;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a:t>     </a:t>
            </a:r>
            <a:endParaRPr/>
          </a:p>
        </p:txBody>
      </p:sp>
      <p:pic>
        <p:nvPicPr>
          <p:cNvPr id="202" name="Google Shape;202;p28"/>
          <p:cNvPicPr preferRelativeResize="0"/>
          <p:nvPr/>
        </p:nvPicPr>
        <p:blipFill rotWithShape="1">
          <a:blip r:embed="rId3">
            <a:alphaModFix/>
          </a:blip>
          <a:srcRect b="0" l="0" r="0" t="0"/>
          <a:stretch/>
        </p:blipFill>
        <p:spPr>
          <a:xfrm>
            <a:off x="928450" y="1600200"/>
            <a:ext cx="3190875" cy="1323975"/>
          </a:xfrm>
          <a:prstGeom prst="rect">
            <a:avLst/>
          </a:prstGeom>
          <a:noFill/>
          <a:ln>
            <a:noFill/>
          </a:ln>
        </p:spPr>
      </p:pic>
      <p:pic>
        <p:nvPicPr>
          <p:cNvPr id="203" name="Google Shape;203;p28"/>
          <p:cNvPicPr preferRelativeResize="0"/>
          <p:nvPr/>
        </p:nvPicPr>
        <p:blipFill rotWithShape="1">
          <a:blip r:embed="rId4">
            <a:alphaModFix/>
          </a:blip>
          <a:srcRect b="0" l="0" r="0" t="0"/>
          <a:stretch/>
        </p:blipFill>
        <p:spPr>
          <a:xfrm>
            <a:off x="5196975" y="1600200"/>
            <a:ext cx="3190875" cy="2200275"/>
          </a:xfrm>
          <a:prstGeom prst="rect">
            <a:avLst/>
          </a:prstGeom>
          <a:noFill/>
          <a:ln>
            <a:noFill/>
          </a:ln>
        </p:spPr>
      </p:pic>
      <p:pic>
        <p:nvPicPr>
          <p:cNvPr id="204" name="Google Shape;204;p28"/>
          <p:cNvPicPr preferRelativeResize="0"/>
          <p:nvPr/>
        </p:nvPicPr>
        <p:blipFill rotWithShape="1">
          <a:blip r:embed="rId5">
            <a:alphaModFix/>
          </a:blip>
          <a:srcRect b="0" l="0" r="0" t="0"/>
          <a:stretch/>
        </p:blipFill>
        <p:spPr>
          <a:xfrm>
            <a:off x="928450" y="4067175"/>
            <a:ext cx="3190875" cy="2095500"/>
          </a:xfrm>
          <a:prstGeom prst="rect">
            <a:avLst/>
          </a:prstGeom>
          <a:noFill/>
          <a:ln>
            <a:noFill/>
          </a:ln>
        </p:spPr>
      </p:pic>
      <p:pic>
        <p:nvPicPr>
          <p:cNvPr id="205" name="Google Shape;205;p28"/>
          <p:cNvPicPr preferRelativeResize="0"/>
          <p:nvPr/>
        </p:nvPicPr>
        <p:blipFill rotWithShape="1">
          <a:blip r:embed="rId6">
            <a:alphaModFix/>
          </a:blip>
          <a:srcRect b="0" l="0" r="0" t="0"/>
          <a:stretch/>
        </p:blipFill>
        <p:spPr>
          <a:xfrm>
            <a:off x="5444625" y="3800475"/>
            <a:ext cx="2695575" cy="262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18/19</a:t>
            </a:r>
            <a:endParaRPr/>
          </a:p>
        </p:txBody>
      </p:sp>
      <p:sp>
        <p:nvSpPr>
          <p:cNvPr id="211" name="Google Shape;211;p2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a:t>     </a:t>
            </a:r>
            <a:endParaRPr/>
          </a:p>
        </p:txBody>
      </p:sp>
      <p:pic>
        <p:nvPicPr>
          <p:cNvPr id="212" name="Google Shape;212;p29"/>
          <p:cNvPicPr preferRelativeResize="0"/>
          <p:nvPr/>
        </p:nvPicPr>
        <p:blipFill rotWithShape="1">
          <a:blip r:embed="rId3">
            <a:alphaModFix/>
          </a:blip>
          <a:srcRect b="0" l="0" r="0" t="0"/>
          <a:stretch/>
        </p:blipFill>
        <p:spPr>
          <a:xfrm>
            <a:off x="573800" y="1228725"/>
            <a:ext cx="3190875" cy="2200275"/>
          </a:xfrm>
          <a:prstGeom prst="rect">
            <a:avLst/>
          </a:prstGeom>
          <a:noFill/>
          <a:ln>
            <a:noFill/>
          </a:ln>
        </p:spPr>
      </p:pic>
      <p:pic>
        <p:nvPicPr>
          <p:cNvPr id="213" name="Google Shape;213;p29"/>
          <p:cNvPicPr preferRelativeResize="0"/>
          <p:nvPr/>
        </p:nvPicPr>
        <p:blipFill rotWithShape="1">
          <a:blip r:embed="rId4">
            <a:alphaModFix/>
          </a:blip>
          <a:srcRect b="0" l="0" r="0" t="0"/>
          <a:stretch/>
        </p:blipFill>
        <p:spPr>
          <a:xfrm>
            <a:off x="5107925" y="1228725"/>
            <a:ext cx="3190875" cy="3190875"/>
          </a:xfrm>
          <a:prstGeom prst="rect">
            <a:avLst/>
          </a:prstGeom>
          <a:noFill/>
          <a:ln>
            <a:noFill/>
          </a:ln>
        </p:spPr>
      </p:pic>
      <p:pic>
        <p:nvPicPr>
          <p:cNvPr id="214" name="Google Shape;214;p29"/>
          <p:cNvPicPr preferRelativeResize="0"/>
          <p:nvPr/>
        </p:nvPicPr>
        <p:blipFill rotWithShape="1">
          <a:blip r:embed="rId5">
            <a:alphaModFix/>
          </a:blip>
          <a:srcRect b="0" l="0" r="0" t="0"/>
          <a:stretch/>
        </p:blipFill>
        <p:spPr>
          <a:xfrm>
            <a:off x="573800" y="4012825"/>
            <a:ext cx="3190875" cy="2238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18/19</a:t>
            </a:r>
            <a:endParaRPr/>
          </a:p>
        </p:txBody>
      </p:sp>
      <p:sp>
        <p:nvSpPr>
          <p:cNvPr id="220" name="Google Shape;220;p3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a:t>     </a:t>
            </a:r>
            <a:endParaRPr/>
          </a:p>
        </p:txBody>
      </p:sp>
      <p:pic>
        <p:nvPicPr>
          <p:cNvPr id="221" name="Google Shape;221;p30"/>
          <p:cNvPicPr preferRelativeResize="0"/>
          <p:nvPr/>
        </p:nvPicPr>
        <p:blipFill rotWithShape="1">
          <a:blip r:embed="rId3">
            <a:alphaModFix/>
          </a:blip>
          <a:srcRect b="0" l="0" r="0" t="0"/>
          <a:stretch/>
        </p:blipFill>
        <p:spPr>
          <a:xfrm>
            <a:off x="5636900" y="1515850"/>
            <a:ext cx="2695575" cy="2628900"/>
          </a:xfrm>
          <a:prstGeom prst="rect">
            <a:avLst/>
          </a:prstGeom>
          <a:noFill/>
          <a:ln>
            <a:noFill/>
          </a:ln>
        </p:spPr>
      </p:pic>
      <p:pic>
        <p:nvPicPr>
          <p:cNvPr id="222" name="Google Shape;222;p30"/>
          <p:cNvPicPr preferRelativeResize="0"/>
          <p:nvPr/>
        </p:nvPicPr>
        <p:blipFill rotWithShape="1">
          <a:blip r:embed="rId4">
            <a:alphaModFix/>
          </a:blip>
          <a:srcRect b="0" l="0" r="0" t="0"/>
          <a:stretch/>
        </p:blipFill>
        <p:spPr>
          <a:xfrm>
            <a:off x="649100" y="1515850"/>
            <a:ext cx="3190875" cy="2247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19/20</a:t>
            </a:r>
            <a:endParaRPr/>
          </a:p>
        </p:txBody>
      </p:sp>
      <p:sp>
        <p:nvSpPr>
          <p:cNvPr id="228" name="Google Shape;228;p3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a:t>    </a:t>
            </a:r>
            <a:endParaRPr/>
          </a:p>
        </p:txBody>
      </p:sp>
      <p:pic>
        <p:nvPicPr>
          <p:cNvPr id="229" name="Google Shape;229;p31"/>
          <p:cNvPicPr preferRelativeResize="0"/>
          <p:nvPr/>
        </p:nvPicPr>
        <p:blipFill rotWithShape="1">
          <a:blip r:embed="rId3">
            <a:alphaModFix/>
          </a:blip>
          <a:srcRect b="0" l="0" r="0" t="0"/>
          <a:stretch/>
        </p:blipFill>
        <p:spPr>
          <a:xfrm>
            <a:off x="635750" y="1417650"/>
            <a:ext cx="3190875" cy="3190875"/>
          </a:xfrm>
          <a:prstGeom prst="rect">
            <a:avLst/>
          </a:prstGeom>
          <a:noFill/>
          <a:ln>
            <a:noFill/>
          </a:ln>
        </p:spPr>
      </p:pic>
      <p:pic>
        <p:nvPicPr>
          <p:cNvPr id="230" name="Google Shape;230;p31"/>
          <p:cNvPicPr preferRelativeResize="0"/>
          <p:nvPr/>
        </p:nvPicPr>
        <p:blipFill rotWithShape="1">
          <a:blip r:embed="rId4">
            <a:alphaModFix/>
          </a:blip>
          <a:srcRect b="0" l="0" r="0" t="0"/>
          <a:stretch/>
        </p:blipFill>
        <p:spPr>
          <a:xfrm>
            <a:off x="5083325" y="1417650"/>
            <a:ext cx="3190875" cy="3190875"/>
          </a:xfrm>
          <a:prstGeom prst="rect">
            <a:avLst/>
          </a:prstGeom>
          <a:noFill/>
          <a:ln>
            <a:noFill/>
          </a:ln>
        </p:spPr>
      </p:pic>
      <p:pic>
        <p:nvPicPr>
          <p:cNvPr id="231" name="Google Shape;231;p31"/>
          <p:cNvPicPr preferRelativeResize="0"/>
          <p:nvPr/>
        </p:nvPicPr>
        <p:blipFill rotWithShape="1">
          <a:blip r:embed="rId5">
            <a:alphaModFix/>
          </a:blip>
          <a:srcRect b="0" l="0" r="0" t="0"/>
          <a:stretch/>
        </p:blipFill>
        <p:spPr>
          <a:xfrm>
            <a:off x="914925" y="4869825"/>
            <a:ext cx="3190875" cy="1362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TABLE OF CONTENTS</a:t>
            </a:r>
            <a:endParaRPr/>
          </a:p>
        </p:txBody>
      </p:sp>
      <p:sp>
        <p:nvSpPr>
          <p:cNvPr id="93" name="Google Shape;9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t>                        </a:t>
            </a:r>
            <a:endParaRPr/>
          </a:p>
          <a:p>
            <a:pPr indent="-257175" lvl="0" marL="342900" rtl="0" algn="l">
              <a:lnSpc>
                <a:spcPct val="100000"/>
              </a:lnSpc>
              <a:spcBef>
                <a:spcPts val="640"/>
              </a:spcBef>
              <a:spcAft>
                <a:spcPts val="0"/>
              </a:spcAft>
              <a:buClr>
                <a:schemeClr val="dk1"/>
              </a:buClr>
              <a:buSzPts val="2000"/>
              <a:buChar char="•"/>
            </a:pPr>
            <a:r>
              <a:rPr lang="en-US" sz="2000"/>
              <a:t>Abstract</a:t>
            </a:r>
            <a:endParaRPr sz="2000"/>
          </a:p>
          <a:p>
            <a:pPr indent="-257175" lvl="0" marL="342900" rtl="0" algn="l">
              <a:lnSpc>
                <a:spcPct val="100000"/>
              </a:lnSpc>
              <a:spcBef>
                <a:spcPts val="640"/>
              </a:spcBef>
              <a:spcAft>
                <a:spcPts val="0"/>
              </a:spcAft>
              <a:buClr>
                <a:schemeClr val="dk1"/>
              </a:buClr>
              <a:buSzPts val="2000"/>
              <a:buChar char="•"/>
            </a:pPr>
            <a:r>
              <a:rPr lang="en-US" sz="2000"/>
              <a:t>Introduction</a:t>
            </a:r>
            <a:endParaRPr sz="2000"/>
          </a:p>
          <a:p>
            <a:pPr indent="-257175" lvl="0" marL="342900" rtl="0" algn="l">
              <a:lnSpc>
                <a:spcPct val="100000"/>
              </a:lnSpc>
              <a:spcBef>
                <a:spcPts val="640"/>
              </a:spcBef>
              <a:spcAft>
                <a:spcPts val="0"/>
              </a:spcAft>
              <a:buClr>
                <a:schemeClr val="dk1"/>
              </a:buClr>
              <a:buSzPts val="2000"/>
              <a:buChar char="•"/>
            </a:pPr>
            <a:r>
              <a:rPr lang="en-US" sz="2000"/>
              <a:t>Literature survey</a:t>
            </a:r>
            <a:endParaRPr sz="2000"/>
          </a:p>
          <a:p>
            <a:pPr indent="-257175" lvl="0" marL="342900" rtl="0" algn="l">
              <a:lnSpc>
                <a:spcPct val="100000"/>
              </a:lnSpc>
              <a:spcBef>
                <a:spcPts val="640"/>
              </a:spcBef>
              <a:spcAft>
                <a:spcPts val="0"/>
              </a:spcAft>
              <a:buClr>
                <a:schemeClr val="dk1"/>
              </a:buClr>
              <a:buSzPts val="2000"/>
              <a:buChar char="•"/>
            </a:pPr>
            <a:r>
              <a:rPr lang="en-US" sz="2000"/>
              <a:t>Inference from the Survey</a:t>
            </a:r>
            <a:endParaRPr sz="2000"/>
          </a:p>
          <a:p>
            <a:pPr indent="-257175" lvl="0" marL="342900" rtl="0" algn="l">
              <a:lnSpc>
                <a:spcPct val="100000"/>
              </a:lnSpc>
              <a:spcBef>
                <a:spcPts val="640"/>
              </a:spcBef>
              <a:spcAft>
                <a:spcPts val="0"/>
              </a:spcAft>
              <a:buClr>
                <a:schemeClr val="dk1"/>
              </a:buClr>
              <a:buSzPts val="2000"/>
              <a:buChar char="•"/>
            </a:pPr>
            <a:r>
              <a:rPr lang="en-US" sz="2000"/>
              <a:t>Objective of the Research Work</a:t>
            </a:r>
            <a:endParaRPr sz="2000"/>
          </a:p>
          <a:p>
            <a:pPr indent="-257175" lvl="0" marL="342900" rtl="0" algn="l">
              <a:lnSpc>
                <a:spcPct val="100000"/>
              </a:lnSpc>
              <a:spcBef>
                <a:spcPts val="640"/>
              </a:spcBef>
              <a:spcAft>
                <a:spcPts val="0"/>
              </a:spcAft>
              <a:buClr>
                <a:schemeClr val="dk1"/>
              </a:buClr>
              <a:buSzPts val="2000"/>
              <a:buChar char="•"/>
            </a:pPr>
            <a:r>
              <a:rPr lang="en-US" sz="2000"/>
              <a:t>Scope </a:t>
            </a:r>
            <a:endParaRPr sz="2000"/>
          </a:p>
          <a:p>
            <a:pPr indent="-257175" lvl="0" marL="342900" rtl="0" algn="l">
              <a:lnSpc>
                <a:spcPct val="100000"/>
              </a:lnSpc>
              <a:spcBef>
                <a:spcPts val="640"/>
              </a:spcBef>
              <a:spcAft>
                <a:spcPts val="0"/>
              </a:spcAft>
              <a:buSzPts val="2000"/>
              <a:buChar char="•"/>
            </a:pPr>
            <a:r>
              <a:rPr lang="en-US" sz="2000"/>
              <a:t>Architecture Diagram</a:t>
            </a:r>
            <a:endParaRPr sz="2000"/>
          </a:p>
          <a:p>
            <a:pPr indent="-257175" lvl="0" marL="342900" rtl="0" algn="l">
              <a:lnSpc>
                <a:spcPct val="100000"/>
              </a:lnSpc>
              <a:spcBef>
                <a:spcPts val="640"/>
              </a:spcBef>
              <a:spcAft>
                <a:spcPts val="0"/>
              </a:spcAft>
              <a:buClr>
                <a:schemeClr val="dk1"/>
              </a:buClr>
              <a:buSzPts val="2000"/>
              <a:buChar char="•"/>
            </a:pPr>
            <a:r>
              <a:rPr lang="en-US" sz="2000"/>
              <a:t>Implementation</a:t>
            </a:r>
            <a:endParaRPr sz="2000"/>
          </a:p>
          <a:p>
            <a:pPr indent="-257175" lvl="0" marL="342900" rtl="0" algn="l">
              <a:lnSpc>
                <a:spcPct val="100000"/>
              </a:lnSpc>
              <a:spcBef>
                <a:spcPts val="640"/>
              </a:spcBef>
              <a:spcAft>
                <a:spcPts val="0"/>
              </a:spcAft>
              <a:buSzPts val="2000"/>
              <a:buChar char="•"/>
            </a:pPr>
            <a:r>
              <a:rPr lang="en-US" sz="2000"/>
              <a:t>Result and Discussion</a:t>
            </a:r>
            <a:endParaRPr sz="2000"/>
          </a:p>
          <a:p>
            <a:pPr indent="-257175" lvl="0" marL="342900" rtl="0" algn="l">
              <a:lnSpc>
                <a:spcPct val="100000"/>
              </a:lnSpc>
              <a:spcBef>
                <a:spcPts val="640"/>
              </a:spcBef>
              <a:spcAft>
                <a:spcPts val="0"/>
              </a:spcAft>
              <a:buSzPts val="2000"/>
              <a:buChar char="•"/>
            </a:pPr>
            <a:r>
              <a:rPr lang="en-US" sz="2000"/>
              <a:t>References</a:t>
            </a:r>
            <a:endParaRPr sz="2000"/>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p:txBody>
      </p:sp>
      <p:pic>
        <p:nvPicPr>
          <p:cNvPr id="94" name="Google Shape;94;p14"/>
          <p:cNvPicPr preferRelativeResize="0"/>
          <p:nvPr/>
        </p:nvPicPr>
        <p:blipFill rotWithShape="1">
          <a:blip r:embed="rId3">
            <a:alphaModFix/>
          </a:blip>
          <a:srcRect b="0" l="0" r="0" t="0"/>
          <a:stretch/>
        </p:blipFill>
        <p:spPr>
          <a:xfrm>
            <a:off x="172000" y="274650"/>
            <a:ext cx="1450525" cy="555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19/20</a:t>
            </a:r>
            <a:endParaRPr/>
          </a:p>
        </p:txBody>
      </p:sp>
      <p:sp>
        <p:nvSpPr>
          <p:cNvPr id="237" name="Google Shape;237;p3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a:t>    </a:t>
            </a:r>
            <a:endParaRPr/>
          </a:p>
        </p:txBody>
      </p:sp>
      <p:pic>
        <p:nvPicPr>
          <p:cNvPr id="238" name="Google Shape;238;p32"/>
          <p:cNvPicPr preferRelativeResize="0"/>
          <p:nvPr/>
        </p:nvPicPr>
        <p:blipFill rotWithShape="1">
          <a:blip r:embed="rId3">
            <a:alphaModFix/>
          </a:blip>
          <a:srcRect b="0" l="0" r="0" t="0"/>
          <a:stretch/>
        </p:blipFill>
        <p:spPr>
          <a:xfrm>
            <a:off x="693825" y="1417650"/>
            <a:ext cx="3190875" cy="3152775"/>
          </a:xfrm>
          <a:prstGeom prst="rect">
            <a:avLst/>
          </a:prstGeom>
          <a:noFill/>
          <a:ln>
            <a:noFill/>
          </a:ln>
        </p:spPr>
      </p:pic>
      <p:pic>
        <p:nvPicPr>
          <p:cNvPr id="239" name="Google Shape;239;p32"/>
          <p:cNvPicPr preferRelativeResize="0"/>
          <p:nvPr/>
        </p:nvPicPr>
        <p:blipFill rotWithShape="1">
          <a:blip r:embed="rId4">
            <a:alphaModFix/>
          </a:blip>
          <a:srcRect b="0" l="0" r="0" t="0"/>
          <a:stretch/>
        </p:blipFill>
        <p:spPr>
          <a:xfrm>
            <a:off x="5358375" y="1417650"/>
            <a:ext cx="2695575" cy="262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RESULT AND DISCUSSION</a:t>
            </a:r>
            <a:endParaRPr/>
          </a:p>
        </p:txBody>
      </p:sp>
      <p:sp>
        <p:nvSpPr>
          <p:cNvPr id="245" name="Google Shape;245;p3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04800" lvl="0" marL="457200" rtl="0" algn="just">
              <a:lnSpc>
                <a:spcPct val="100000"/>
              </a:lnSpc>
              <a:spcBef>
                <a:spcPts val="0"/>
              </a:spcBef>
              <a:spcAft>
                <a:spcPts val="0"/>
              </a:spcAft>
              <a:buSzPts val="1200"/>
              <a:buFont typeface="Calibri"/>
              <a:buChar char="•"/>
            </a:pPr>
            <a:r>
              <a:rPr lang="en-US" sz="1200"/>
              <a:t>The title winning teams have resorted to the same playing style be it gegenpressing, counter attack or possession throughout the season. </a:t>
            </a:r>
            <a:endParaRPr sz="1200"/>
          </a:p>
          <a:p>
            <a:pPr indent="-304800" lvl="0" marL="457200" rtl="0" algn="just">
              <a:lnSpc>
                <a:spcPct val="100000"/>
              </a:lnSpc>
              <a:spcBef>
                <a:spcPts val="0"/>
              </a:spcBef>
              <a:spcAft>
                <a:spcPts val="0"/>
              </a:spcAft>
              <a:buSzPts val="1200"/>
              <a:buFont typeface="Calibri"/>
              <a:buChar char="•"/>
            </a:pPr>
            <a:r>
              <a:rPr lang="en-US" sz="1200"/>
              <a:t>There have been performances that are unsustainable in the long run which shows how teams fell off the next season. </a:t>
            </a:r>
            <a:endParaRPr sz="1200"/>
          </a:p>
          <a:p>
            <a:pPr indent="-304800" lvl="0" marL="457200" rtl="0" algn="just">
              <a:lnSpc>
                <a:spcPct val="100000"/>
              </a:lnSpc>
              <a:spcBef>
                <a:spcPts val="0"/>
              </a:spcBef>
              <a:spcAft>
                <a:spcPts val="0"/>
              </a:spcAft>
              <a:buSzPts val="1200"/>
              <a:buFont typeface="Calibri"/>
              <a:buChar char="•"/>
            </a:pPr>
            <a:r>
              <a:rPr lang="en-US" sz="1200"/>
              <a:t>Only Manchester City were able to retain the title in those 5 years. </a:t>
            </a:r>
            <a:endParaRPr sz="1200"/>
          </a:p>
          <a:p>
            <a:pPr indent="-304800" lvl="0" marL="457200" rtl="0" algn="just">
              <a:lnSpc>
                <a:spcPct val="100000"/>
              </a:lnSpc>
              <a:spcBef>
                <a:spcPts val="0"/>
              </a:spcBef>
              <a:spcAft>
                <a:spcPts val="0"/>
              </a:spcAft>
              <a:buSzPts val="1200"/>
              <a:buFont typeface="Calibri"/>
              <a:buChar char="•"/>
            </a:pPr>
            <a:r>
              <a:rPr lang="en-US" sz="1200"/>
              <a:t>The average goals scored over 5 seasons is 87.8 and per match is 2.304. </a:t>
            </a:r>
            <a:endParaRPr sz="1200"/>
          </a:p>
          <a:p>
            <a:pPr indent="-304800" lvl="0" marL="457200" rtl="0" algn="just">
              <a:lnSpc>
                <a:spcPct val="100000"/>
              </a:lnSpc>
              <a:spcBef>
                <a:spcPts val="0"/>
              </a:spcBef>
              <a:spcAft>
                <a:spcPts val="0"/>
              </a:spcAft>
              <a:buSzPts val="1200"/>
              <a:buFont typeface="Calibri"/>
              <a:buChar char="•"/>
            </a:pPr>
            <a:r>
              <a:rPr lang="en-US" sz="1200"/>
              <a:t>The average goals conceded is 30.4 and per match over 5 seasons is 0.799. </a:t>
            </a:r>
            <a:endParaRPr sz="1200"/>
          </a:p>
          <a:p>
            <a:pPr indent="-304800" lvl="0" marL="457200" rtl="0" algn="just">
              <a:lnSpc>
                <a:spcPct val="100000"/>
              </a:lnSpc>
              <a:spcBef>
                <a:spcPts val="0"/>
              </a:spcBef>
              <a:spcAft>
                <a:spcPts val="0"/>
              </a:spcAft>
              <a:buSzPts val="1200"/>
              <a:buFont typeface="Calibri"/>
              <a:buChar char="•"/>
            </a:pPr>
            <a:r>
              <a:rPr lang="en-US" sz="1200"/>
              <a:t>The average xG over 5 seasons per match is 2.038 and the average xGA is 0.837. </a:t>
            </a:r>
            <a:endParaRPr sz="1200"/>
          </a:p>
          <a:p>
            <a:pPr indent="-304800" lvl="0" marL="457200" rtl="0" algn="just">
              <a:lnSpc>
                <a:spcPct val="100000"/>
              </a:lnSpc>
              <a:spcBef>
                <a:spcPts val="0"/>
              </a:spcBef>
              <a:spcAft>
                <a:spcPts val="0"/>
              </a:spcAft>
              <a:buSzPts val="1200"/>
              <a:buFont typeface="Calibri"/>
              <a:buChar char="•"/>
            </a:pPr>
            <a:r>
              <a:rPr lang="en-US" sz="1200"/>
              <a:t>The prerequisites for winning a title not only depends on producing the numbers, playing a certain style of football, having quality players but also on teams overperforming in the department of scoring goals with regards to their xG or conceding with regards to their xGA. </a:t>
            </a:r>
            <a:endParaRPr sz="1200"/>
          </a:p>
          <a:p>
            <a:pPr indent="-304800" lvl="0" marL="457200" rtl="0" algn="just">
              <a:lnSpc>
                <a:spcPct val="100000"/>
              </a:lnSpc>
              <a:spcBef>
                <a:spcPts val="0"/>
              </a:spcBef>
              <a:spcAft>
                <a:spcPts val="0"/>
              </a:spcAft>
              <a:buSzPts val="1200"/>
              <a:buFont typeface="Calibri"/>
              <a:buChar char="•"/>
            </a:pPr>
            <a:r>
              <a:rPr lang="en-US" sz="1200"/>
              <a:t>The persistence on PPDA has increased since the 2017/2018 season which has given an edge to the teams on dominating possession, pressing in the opponent’s half to force mistakes so that offensive advantage can be taken. </a:t>
            </a:r>
            <a:endParaRPr sz="1200"/>
          </a:p>
          <a:p>
            <a:pPr indent="-304800" lvl="0" marL="457200" rtl="0" algn="just">
              <a:lnSpc>
                <a:spcPct val="100000"/>
              </a:lnSpc>
              <a:spcBef>
                <a:spcPts val="0"/>
              </a:spcBef>
              <a:spcAft>
                <a:spcPts val="0"/>
              </a:spcAft>
              <a:buSzPts val="1200"/>
              <a:buFont typeface="Calibri"/>
              <a:buChar char="•"/>
            </a:pPr>
            <a:r>
              <a:rPr lang="en-US" sz="1200"/>
              <a:t>Almost every team that has won the title has gained more points than the Expected Points which can show the overperformance in some department of the game. </a:t>
            </a:r>
            <a:endParaRPr sz="1200"/>
          </a:p>
          <a:p>
            <a:pPr indent="-304800" lvl="0" marL="457200" rtl="0" algn="just">
              <a:lnSpc>
                <a:spcPct val="100000"/>
              </a:lnSpc>
              <a:spcBef>
                <a:spcPts val="0"/>
              </a:spcBef>
              <a:spcAft>
                <a:spcPts val="0"/>
              </a:spcAft>
              <a:buSzPts val="1200"/>
              <a:buFont typeface="Calibri"/>
              <a:buChar char="•"/>
            </a:pPr>
            <a:r>
              <a:rPr lang="en-US" sz="1200"/>
              <a:t>All title winning teams went on consecutive winning runs which helps in steaming away from the competition. </a:t>
            </a:r>
            <a:endParaRPr sz="1200"/>
          </a:p>
          <a:p>
            <a:pPr indent="-304800" lvl="0" marL="457200" rtl="0" algn="just">
              <a:lnSpc>
                <a:spcPct val="100000"/>
              </a:lnSpc>
              <a:spcBef>
                <a:spcPts val="0"/>
              </a:spcBef>
              <a:spcAft>
                <a:spcPts val="0"/>
              </a:spcAft>
              <a:buSzPts val="1200"/>
              <a:buFont typeface="Calibri"/>
              <a:buChar char="•"/>
            </a:pPr>
            <a:r>
              <a:rPr lang="en-US" sz="1200"/>
              <a:t>Winning 30 games in a season seems to be the prerequisite with the number of losses wavering between 3 or 4 in a season.</a:t>
            </a:r>
            <a:endParaRPr sz="1200"/>
          </a:p>
          <a:p>
            <a:pPr indent="-304800" lvl="0" marL="457200" rtl="0" algn="just">
              <a:lnSpc>
                <a:spcPct val="100000"/>
              </a:lnSpc>
              <a:spcBef>
                <a:spcPts val="0"/>
              </a:spcBef>
              <a:spcAft>
                <a:spcPts val="0"/>
              </a:spcAft>
              <a:buSzPts val="1200"/>
              <a:buFont typeface="Calibri"/>
              <a:buChar char="•"/>
            </a:pPr>
            <a:r>
              <a:rPr lang="en-US" sz="1200"/>
              <a:t> Drawing games have been rare because the teams have performed exceptionally winning games that turn games into wins. </a:t>
            </a:r>
            <a:endParaRPr sz="1200"/>
          </a:p>
          <a:p>
            <a:pPr indent="-304800" lvl="0" marL="457200" rtl="0" algn="just">
              <a:lnSpc>
                <a:spcPct val="100000"/>
              </a:lnSpc>
              <a:spcBef>
                <a:spcPts val="0"/>
              </a:spcBef>
              <a:spcAft>
                <a:spcPts val="0"/>
              </a:spcAft>
              <a:buSzPts val="1200"/>
              <a:buFont typeface="Calibri"/>
              <a:buChar char="•"/>
            </a:pPr>
            <a:r>
              <a:rPr lang="en-US" sz="1200"/>
              <a:t>There is no demand for having high xG in every game as clinical efficiency in front of goal is an obligation in such games. </a:t>
            </a:r>
            <a:endParaRPr sz="1200"/>
          </a:p>
          <a:p>
            <a:pPr indent="-304800" lvl="0" marL="457200" rtl="0" algn="just">
              <a:lnSpc>
                <a:spcPct val="100000"/>
              </a:lnSpc>
              <a:spcBef>
                <a:spcPts val="0"/>
              </a:spcBef>
              <a:spcAft>
                <a:spcPts val="0"/>
              </a:spcAft>
              <a:buSzPts val="1200"/>
              <a:buFont typeface="Calibri"/>
              <a:buChar char="•"/>
            </a:pPr>
            <a:r>
              <a:rPr lang="en-US" sz="1200"/>
              <a:t>The defensive structure has to be solid as conceding more than 0.799 goals per match can eliminate possibilities of winning the title. </a:t>
            </a:r>
            <a:endParaRPr sz="1200"/>
          </a:p>
          <a:p>
            <a:pPr indent="-304800" lvl="0" marL="457200" rtl="0" algn="just">
              <a:lnSpc>
                <a:spcPct val="100000"/>
              </a:lnSpc>
              <a:spcBef>
                <a:spcPts val="0"/>
              </a:spcBef>
              <a:spcAft>
                <a:spcPts val="0"/>
              </a:spcAft>
              <a:buSzPts val="1200"/>
              <a:buFont typeface="Calibri"/>
              <a:buChar char="•"/>
            </a:pPr>
            <a:r>
              <a:rPr lang="en-US" sz="1200"/>
              <a:t>There is an imperative for teams to have certain players playing at the top level throughout the whole season. </a:t>
            </a:r>
            <a:endParaRPr sz="1200"/>
          </a:p>
          <a:p>
            <a:pPr indent="-304800" lvl="0" marL="457200" rtl="0" algn="just">
              <a:lnSpc>
                <a:spcPct val="100000"/>
              </a:lnSpc>
              <a:spcBef>
                <a:spcPts val="0"/>
              </a:spcBef>
              <a:spcAft>
                <a:spcPts val="0"/>
              </a:spcAft>
              <a:buSzPts val="1200"/>
              <a:buFont typeface="Calibri"/>
              <a:buChar char="•"/>
            </a:pPr>
            <a:r>
              <a:rPr lang="en-US" sz="1200"/>
              <a:t>This is vital in terms of scoring goals and defending the goal. </a:t>
            </a:r>
            <a:endParaRPr sz="1200"/>
          </a:p>
          <a:p>
            <a:pPr indent="0" lvl="0" marL="0" rtl="0" algn="l">
              <a:lnSpc>
                <a:spcPct val="100000"/>
              </a:lnSpc>
              <a:spcBef>
                <a:spcPts val="360"/>
              </a:spcBef>
              <a:spcAft>
                <a:spcPts val="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REFERENCES</a:t>
            </a:r>
            <a:endParaRPr/>
          </a:p>
        </p:txBody>
      </p:sp>
      <p:sp>
        <p:nvSpPr>
          <p:cNvPr id="251" name="Google Shape;251;p3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30200" lvl="0" marL="457200" rtl="0" algn="l">
              <a:lnSpc>
                <a:spcPct val="100000"/>
              </a:lnSpc>
              <a:spcBef>
                <a:spcPts val="900"/>
              </a:spcBef>
              <a:spcAft>
                <a:spcPts val="0"/>
              </a:spcAft>
              <a:buSzPts val="1600"/>
              <a:buFont typeface="Calibri"/>
              <a:buChar char="•"/>
            </a:pPr>
            <a:r>
              <a:rPr lang="en-US" sz="1800" cap="small"/>
              <a:t>[1] </a:t>
            </a:r>
            <a:r>
              <a:rPr lang="en-US" sz="1800"/>
              <a:t>Patrice Marek and František Vávra. MathSport International 2017 Conference Proceedings</a:t>
            </a:r>
            <a:endParaRPr sz="1800"/>
          </a:p>
          <a:p>
            <a:pPr indent="-330200" lvl="0" marL="457200" rtl="0" algn="l">
              <a:lnSpc>
                <a:spcPct val="115000"/>
              </a:lnSpc>
              <a:spcBef>
                <a:spcPts val="300"/>
              </a:spcBef>
              <a:spcAft>
                <a:spcPts val="0"/>
              </a:spcAft>
              <a:buSzPts val="1600"/>
              <a:buFont typeface="Calibri"/>
              <a:buChar char="•"/>
            </a:pPr>
            <a:r>
              <a:rPr lang="en-US" sz="1800"/>
              <a:t>[2] Memmert D , Rein R. Dtsch Z Sportmed. 2018; 69: 65-72.</a:t>
            </a:r>
            <a:endParaRPr sz="1800"/>
          </a:p>
          <a:p>
            <a:pPr indent="-330200" lvl="0" marL="457200" rtl="0" algn="l">
              <a:lnSpc>
                <a:spcPct val="115000"/>
              </a:lnSpc>
              <a:spcBef>
                <a:spcPts val="0"/>
              </a:spcBef>
              <a:spcAft>
                <a:spcPts val="0"/>
              </a:spcAft>
              <a:buSzPts val="1600"/>
              <a:buFont typeface="Calibri"/>
              <a:buChar char="•"/>
            </a:pPr>
            <a:r>
              <a:rPr lang="en-US" sz="1800"/>
              <a:t>[3] Roger Penn &amp; Damon Berridge., European Journal for Sport and Society, DOI:</a:t>
            </a:r>
            <a:endParaRPr sz="1800"/>
          </a:p>
          <a:p>
            <a:pPr indent="0" lvl="0" marL="457200" rtl="0" algn="l">
              <a:lnSpc>
                <a:spcPct val="115000"/>
              </a:lnSpc>
              <a:spcBef>
                <a:spcPts val="0"/>
              </a:spcBef>
              <a:spcAft>
                <a:spcPts val="0"/>
              </a:spcAft>
              <a:buClr>
                <a:schemeClr val="dk1"/>
              </a:buClr>
              <a:buSzPts val="1100"/>
              <a:buFont typeface="Arial"/>
              <a:buNone/>
            </a:pPr>
            <a:r>
              <a:rPr lang="en-US" sz="1800"/>
              <a:t>10.1080/16138171.2019.1577329 </a:t>
            </a:r>
            <a:endParaRPr sz="1800"/>
          </a:p>
          <a:p>
            <a:pPr indent="-330200" lvl="0" marL="457200" rtl="0" algn="l">
              <a:lnSpc>
                <a:spcPct val="115000"/>
              </a:lnSpc>
              <a:spcBef>
                <a:spcPts val="0"/>
              </a:spcBef>
              <a:spcAft>
                <a:spcPts val="0"/>
              </a:spcAft>
              <a:buSzPts val="1600"/>
              <a:buFont typeface="Calibri"/>
              <a:buChar char="•"/>
            </a:pPr>
            <a:r>
              <a:rPr lang="en-US" sz="1800"/>
              <a:t>[4] Javier Fernandez-Navarro, Luis Fraduab , Asier Zubillagac , Paul R. Forda and Allistair P. McRoberta. 17 March 2016,  Journal of Sports Sciences</a:t>
            </a:r>
            <a:endParaRPr sz="1800"/>
          </a:p>
          <a:p>
            <a:pPr indent="-330200" lvl="0" marL="457200" rtl="0" algn="l">
              <a:lnSpc>
                <a:spcPct val="115000"/>
              </a:lnSpc>
              <a:spcBef>
                <a:spcPts val="0"/>
              </a:spcBef>
              <a:spcAft>
                <a:spcPts val="0"/>
              </a:spcAft>
              <a:buSzPts val="1600"/>
              <a:buFont typeface="Calibri"/>
              <a:buChar char="•"/>
            </a:pPr>
            <a:r>
              <a:rPr lang="en-US" sz="1800"/>
              <a:t>[5] Krzysztof Durlik , Paweł Bieniek. May,2014,Journal of Health Sciences.</a:t>
            </a:r>
            <a:endParaRPr sz="1800"/>
          </a:p>
          <a:p>
            <a:pPr indent="-330200" lvl="0" marL="457200" rtl="0" algn="l">
              <a:lnSpc>
                <a:spcPct val="115000"/>
              </a:lnSpc>
              <a:spcBef>
                <a:spcPts val="0"/>
              </a:spcBef>
              <a:spcAft>
                <a:spcPts val="0"/>
              </a:spcAft>
              <a:buSzPts val="1600"/>
              <a:buFont typeface="Calibri"/>
              <a:buChar char="•"/>
            </a:pPr>
            <a:r>
              <a:rPr lang="en-US" sz="1800"/>
              <a:t>[6] González-Ródenas, J., López-Bondia, I., Aranda-Malavés, R., Tudela, A., Sanz-Ramírez, E., &amp; Aranda, R. (2020). Technical, tactical and spatial indicators related to goal scoring in European elite soccer. Journal of Human Sport and Exercise, 15(1), 186-201. doi:</a:t>
            </a:r>
            <a:r>
              <a:rPr lang="en-US" sz="1800" u="sng">
                <a:solidFill>
                  <a:schemeClr val="hlink"/>
                </a:solidFill>
                <a:hlinkClick r:id="rId3"/>
              </a:rPr>
              <a:t>https://doi.org/10.14198/jhse.2020.151.17</a:t>
            </a:r>
            <a:endParaRPr sz="2500"/>
          </a:p>
          <a:p>
            <a:pPr indent="0" lvl="0" marL="457200" rtl="0" algn="l">
              <a:lnSpc>
                <a:spcPct val="100000"/>
              </a:lnSpc>
              <a:spcBef>
                <a:spcPts val="288"/>
              </a:spcBef>
              <a:spcAft>
                <a:spcPts val="0"/>
              </a:spcAft>
              <a:buSzPts val="1800"/>
              <a:buNone/>
            </a:pPr>
            <a:r>
              <a:t/>
            </a:r>
            <a:endParaRPr sz="1600"/>
          </a:p>
          <a:p>
            <a:pPr indent="0" lvl="0" marL="0" rtl="0" algn="l">
              <a:lnSpc>
                <a:spcPct val="100000"/>
              </a:lnSpc>
              <a:spcBef>
                <a:spcPts val="360"/>
              </a:spcBef>
              <a:spcAft>
                <a:spcPts val="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41237"/>
              <a:buNone/>
            </a:pPr>
            <a:r>
              <a:t/>
            </a:r>
            <a:endParaRPr sz="4850"/>
          </a:p>
          <a:p>
            <a:pPr indent="0" lvl="0" marL="0" rtl="0" algn="ctr">
              <a:lnSpc>
                <a:spcPct val="100000"/>
              </a:lnSpc>
              <a:spcBef>
                <a:spcPts val="0"/>
              </a:spcBef>
              <a:spcAft>
                <a:spcPts val="0"/>
              </a:spcAft>
              <a:buClr>
                <a:schemeClr val="dk1"/>
              </a:buClr>
              <a:buSzPts val="990"/>
              <a:buFont typeface="Arial"/>
              <a:buNone/>
            </a:pPr>
            <a:r>
              <a:rPr lang="en-US" sz="4850"/>
              <a:t>REFERENCES</a:t>
            </a:r>
            <a:endParaRPr sz="4850"/>
          </a:p>
          <a:p>
            <a:pPr indent="0" lvl="0" marL="0" rtl="0" algn="ctr">
              <a:lnSpc>
                <a:spcPct val="100000"/>
              </a:lnSpc>
              <a:spcBef>
                <a:spcPts val="0"/>
              </a:spcBef>
              <a:spcAft>
                <a:spcPts val="0"/>
              </a:spcAft>
              <a:buSzPct val="45454"/>
              <a:buNone/>
            </a:pPr>
            <a:r>
              <a:t/>
            </a:r>
            <a:endParaRPr/>
          </a:p>
        </p:txBody>
      </p:sp>
      <p:sp>
        <p:nvSpPr>
          <p:cNvPr id="257" name="Google Shape;257;p3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30200" lvl="0" marL="457200" rtl="0" algn="l">
              <a:lnSpc>
                <a:spcPct val="115000"/>
              </a:lnSpc>
              <a:spcBef>
                <a:spcPts val="0"/>
              </a:spcBef>
              <a:spcAft>
                <a:spcPts val="0"/>
              </a:spcAft>
              <a:buSzPts val="1600"/>
              <a:buFont typeface="Calibri"/>
              <a:buChar char="•"/>
            </a:pPr>
            <a:r>
              <a:rPr lang="en-US" sz="1800"/>
              <a:t>[7] Yiannakos, A., Armatas, V.  International Journal of Performance Analysis in Sport · June 2006 DOI: 10.1080/24748668.2006.11868366 </a:t>
            </a:r>
            <a:endParaRPr sz="1800"/>
          </a:p>
          <a:p>
            <a:pPr indent="-330200" lvl="0" marL="457200" rtl="0" algn="l">
              <a:lnSpc>
                <a:spcPct val="115000"/>
              </a:lnSpc>
              <a:spcBef>
                <a:spcPts val="0"/>
              </a:spcBef>
              <a:spcAft>
                <a:spcPts val="0"/>
              </a:spcAft>
              <a:buSzPts val="1600"/>
              <a:buFont typeface="Calibri"/>
              <a:buChar char="•"/>
            </a:pPr>
            <a:r>
              <a:rPr lang="en-US" sz="1800"/>
              <a:t>[8]  Carlos Ruiz-Ruiz , Luis Fradua , Ángel Fernández-GarcÍa &amp; Asier Zubillaga (2013) Analysis of entries into the penalty area as a performance indicator in soccer, European Journal of Sport Science, 13:3, 241-248, DOI: 10.1080/17461391.2011.606834</a:t>
            </a:r>
            <a:endParaRPr sz="1800"/>
          </a:p>
          <a:p>
            <a:pPr indent="-330200" lvl="0" marL="457200" rtl="0" algn="l">
              <a:lnSpc>
                <a:spcPct val="115000"/>
              </a:lnSpc>
              <a:spcBef>
                <a:spcPts val="0"/>
              </a:spcBef>
              <a:spcAft>
                <a:spcPts val="0"/>
              </a:spcAft>
              <a:buSzPts val="1600"/>
              <a:buFont typeface="Calibri"/>
              <a:buChar char="•"/>
            </a:pPr>
            <a:r>
              <a:rPr lang="en-US" sz="1800"/>
              <a:t>[9] Giampietro Alberti , F. Marcello Iaia , Enrico Arcelli , Luca Cavaggioni , Ermanno Rampinini.Sport Sci Health (2013) 9:151-153 DOI 10.1007/s11332-013-0154-9</a:t>
            </a:r>
            <a:endParaRPr sz="1800"/>
          </a:p>
          <a:p>
            <a:pPr indent="-330200" lvl="0" marL="457200" rtl="0" algn="l">
              <a:lnSpc>
                <a:spcPct val="115000"/>
              </a:lnSpc>
              <a:spcBef>
                <a:spcPts val="0"/>
              </a:spcBef>
              <a:spcAft>
                <a:spcPts val="0"/>
              </a:spcAft>
              <a:buSzPts val="1600"/>
              <a:buFont typeface="Calibri"/>
              <a:buChar char="•"/>
            </a:pPr>
            <a:r>
              <a:rPr lang="en-US" sz="1800"/>
              <a:t>[10] </a:t>
            </a:r>
            <a:r>
              <a:rPr lang="en-US" sz="1800">
                <a:highlight>
                  <a:schemeClr val="lt1"/>
                </a:highlight>
              </a:rPr>
              <a:t>Alliance Kubayi. Published online 2020 Jan 31. doi: 10.2478/hukin-2019-0084</a:t>
            </a:r>
            <a:endParaRPr sz="1800">
              <a:highlight>
                <a:schemeClr val="lt1"/>
              </a:highlight>
            </a:endParaRPr>
          </a:p>
          <a:p>
            <a:pPr indent="-330200" lvl="0" marL="457200" rtl="0" algn="l">
              <a:lnSpc>
                <a:spcPct val="115000"/>
              </a:lnSpc>
              <a:spcBef>
                <a:spcPts val="0"/>
              </a:spcBef>
              <a:spcAft>
                <a:spcPts val="0"/>
              </a:spcAft>
              <a:buSzPts val="1600"/>
              <a:buFont typeface="Calibri"/>
              <a:buChar char="•"/>
            </a:pPr>
            <a:r>
              <a:rPr lang="en-US" sz="1800">
                <a:highlight>
                  <a:schemeClr val="lt1"/>
                </a:highlight>
              </a:rPr>
              <a:t>[11] P. D. Jones, N. James and S. D. Mellalieu.n  International Journal of Performance Analysis in Sport · August 2004 </a:t>
            </a:r>
            <a:endParaRPr sz="1800"/>
          </a:p>
          <a:p>
            <a:pPr indent="0" lvl="0" marL="0" rtl="0" algn="l">
              <a:lnSpc>
                <a:spcPct val="100000"/>
              </a:lnSpc>
              <a:spcBef>
                <a:spcPts val="360"/>
              </a:spcBef>
              <a:spcAft>
                <a:spcPts val="0"/>
              </a:spcAft>
              <a:buSzPts val="1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PUBLICATION STATUS</a:t>
            </a:r>
            <a:endParaRPr/>
          </a:p>
        </p:txBody>
      </p:sp>
      <p:sp>
        <p:nvSpPr>
          <p:cNvPr id="263" name="Google Shape;263;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Clr>
                <a:schemeClr val="dk1"/>
              </a:buClr>
              <a:buSzPts val="1800"/>
              <a:buChar char="•"/>
            </a:pPr>
            <a:r>
              <a:rPr lang="en-US"/>
              <a:t>Was presented in the ICCET 2021 conference held on 10</a:t>
            </a:r>
            <a:r>
              <a:rPr baseline="30000" lang="en-US"/>
              <a:t>th</a:t>
            </a:r>
            <a:r>
              <a:rPr lang="en-US"/>
              <a:t> April, 2021</a:t>
            </a:r>
            <a:endParaRPr/>
          </a:p>
          <a:p>
            <a:pPr indent="-342900" lvl="0" marL="457200" rtl="0" algn="l">
              <a:lnSpc>
                <a:spcPct val="100000"/>
              </a:lnSpc>
              <a:spcBef>
                <a:spcPts val="360"/>
              </a:spcBef>
              <a:spcAft>
                <a:spcPts val="0"/>
              </a:spcAft>
              <a:buClr>
                <a:schemeClr val="dk1"/>
              </a:buClr>
              <a:buSzPts val="1800"/>
              <a:buChar char="•"/>
            </a:pPr>
            <a:r>
              <a:rPr lang="en-US"/>
              <a:t>Paper has been applied for publication through the ICCET conference and will get accepted within a week</a:t>
            </a:r>
            <a:endParaRPr/>
          </a:p>
          <a:p>
            <a:pPr indent="0" lvl="0" marL="114300" rtl="0" algn="l">
              <a:lnSpc>
                <a:spcPct val="100000"/>
              </a:lnSpc>
              <a:spcBef>
                <a:spcPts val="360"/>
              </a:spcBef>
              <a:spcAft>
                <a:spcPts val="0"/>
              </a:spcAft>
              <a:buSzPts val="1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PUBLICATION STATUS</a:t>
            </a:r>
            <a:endParaRPr/>
          </a:p>
        </p:txBody>
      </p:sp>
      <p:sp>
        <p:nvSpPr>
          <p:cNvPr id="269" name="Google Shape;269;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114300" rtl="0" algn="l">
              <a:lnSpc>
                <a:spcPct val="100000"/>
              </a:lnSpc>
              <a:spcBef>
                <a:spcPts val="360"/>
              </a:spcBef>
              <a:spcAft>
                <a:spcPts val="0"/>
              </a:spcAft>
              <a:buSzPts val="1800"/>
              <a:buNone/>
            </a:pPr>
            <a:r>
              <a:t/>
            </a:r>
            <a:endParaRPr/>
          </a:p>
        </p:txBody>
      </p:sp>
      <p:pic>
        <p:nvPicPr>
          <p:cNvPr id="270" name="Google Shape;270;p37"/>
          <p:cNvPicPr preferRelativeResize="0"/>
          <p:nvPr/>
        </p:nvPicPr>
        <p:blipFill rotWithShape="1">
          <a:blip r:embed="rId3">
            <a:alphaModFix/>
          </a:blip>
          <a:srcRect b="0" l="0" r="0" t="0"/>
          <a:stretch/>
        </p:blipFill>
        <p:spPr>
          <a:xfrm>
            <a:off x="4659923" y="1749669"/>
            <a:ext cx="4088423" cy="4376494"/>
          </a:xfrm>
          <a:prstGeom prst="rect">
            <a:avLst/>
          </a:prstGeom>
          <a:noFill/>
          <a:ln>
            <a:noFill/>
          </a:ln>
        </p:spPr>
      </p:pic>
      <p:pic>
        <p:nvPicPr>
          <p:cNvPr id="271" name="Google Shape;271;p37"/>
          <p:cNvPicPr preferRelativeResize="0"/>
          <p:nvPr/>
        </p:nvPicPr>
        <p:blipFill rotWithShape="1">
          <a:blip r:embed="rId4">
            <a:alphaModFix/>
          </a:blip>
          <a:srcRect b="0" l="0" r="0" t="0"/>
          <a:stretch/>
        </p:blipFill>
        <p:spPr>
          <a:xfrm>
            <a:off x="518746" y="1749670"/>
            <a:ext cx="4141177" cy="437649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457200" y="274646"/>
            <a:ext cx="8229600" cy="6206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ABSTRACT</a:t>
            </a:r>
            <a:endParaRPr/>
          </a:p>
        </p:txBody>
      </p:sp>
      <p:sp>
        <p:nvSpPr>
          <p:cNvPr id="100" name="Google Shape;100;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SzPts val="2400"/>
              <a:buFont typeface="Calibri"/>
              <a:buChar char="•"/>
            </a:pPr>
            <a:r>
              <a:rPr lang="en-US" sz="2000">
                <a:solidFill>
                  <a:srgbClr val="422E2E"/>
                </a:solidFill>
              </a:rPr>
              <a:t>Over the past decade, Data Analytics has been increasingly utilized for the purpose of predicting how a team sets itself up, how it scores goals and how it concedes goals.</a:t>
            </a:r>
            <a:endParaRPr sz="2000">
              <a:solidFill>
                <a:srgbClr val="422E2E"/>
              </a:solidFill>
            </a:endParaRPr>
          </a:p>
          <a:p>
            <a:pPr indent="0" lvl="0" marL="457200" rtl="0" algn="l">
              <a:lnSpc>
                <a:spcPct val="90000"/>
              </a:lnSpc>
              <a:spcBef>
                <a:spcPts val="0"/>
              </a:spcBef>
              <a:spcAft>
                <a:spcPts val="0"/>
              </a:spcAft>
              <a:buClr>
                <a:schemeClr val="dk1"/>
              </a:buClr>
              <a:buSzPts val="1100"/>
              <a:buFont typeface="Arial"/>
              <a:buNone/>
            </a:pPr>
            <a:r>
              <a:t/>
            </a:r>
            <a:endParaRPr sz="2000">
              <a:solidFill>
                <a:srgbClr val="422E2E"/>
              </a:solidFill>
            </a:endParaRPr>
          </a:p>
          <a:p>
            <a:pPr indent="-381000" lvl="0" marL="457200" rtl="0" algn="l">
              <a:lnSpc>
                <a:spcPct val="90000"/>
              </a:lnSpc>
              <a:spcBef>
                <a:spcPts val="0"/>
              </a:spcBef>
              <a:spcAft>
                <a:spcPts val="0"/>
              </a:spcAft>
              <a:buSzPts val="2400"/>
              <a:buFont typeface="Calibri"/>
              <a:buChar char="•"/>
            </a:pPr>
            <a:r>
              <a:rPr lang="en-US" sz="2000">
                <a:solidFill>
                  <a:srgbClr val="422E2E"/>
                </a:solidFill>
              </a:rPr>
              <a:t>Many football clubs use such techniques to improve their game and play better against opposition. Our research highlights how football has changed over the years i.e. which type of playing style has bestowed success upon teams. </a:t>
            </a:r>
            <a:endParaRPr sz="2000">
              <a:solidFill>
                <a:srgbClr val="422E2E"/>
              </a:solidFill>
            </a:endParaRPr>
          </a:p>
          <a:p>
            <a:pPr indent="0" lvl="0" marL="0" rtl="0" algn="l">
              <a:lnSpc>
                <a:spcPct val="90000"/>
              </a:lnSpc>
              <a:spcBef>
                <a:spcPts val="0"/>
              </a:spcBef>
              <a:spcAft>
                <a:spcPts val="0"/>
              </a:spcAft>
              <a:buClr>
                <a:schemeClr val="dk1"/>
              </a:buClr>
              <a:buSzPts val="1100"/>
              <a:buFont typeface="Arial"/>
              <a:buNone/>
            </a:pPr>
            <a:r>
              <a:t/>
            </a:r>
            <a:endParaRPr sz="2000">
              <a:solidFill>
                <a:srgbClr val="422E2E"/>
              </a:solidFill>
            </a:endParaRPr>
          </a:p>
          <a:p>
            <a:pPr indent="-342900" lvl="0" marL="342900" rtl="0" algn="just">
              <a:lnSpc>
                <a:spcPct val="94000"/>
              </a:lnSpc>
              <a:spcBef>
                <a:spcPts val="0"/>
              </a:spcBef>
              <a:spcAft>
                <a:spcPts val="0"/>
              </a:spcAft>
              <a:buSzPts val="2400"/>
              <a:buFont typeface="Times New Roman"/>
              <a:buChar char="•"/>
            </a:pPr>
            <a:r>
              <a:rPr lang="en-US" sz="2000">
                <a:solidFill>
                  <a:srgbClr val="422E2E"/>
                </a:solidFill>
              </a:rPr>
              <a:t>The research would exhibit many trends such as in passing accuracy, defensive tackles, etc. which will be demonstrated using regression analysis,time-series analysis, statistical analysis. Finally, our study uncovers common themes required for the football club to win the league.</a:t>
            </a:r>
            <a:endParaRPr/>
          </a:p>
        </p:txBody>
      </p:sp>
      <p:pic>
        <p:nvPicPr>
          <p:cNvPr id="101" name="Google Shape;101;p15"/>
          <p:cNvPicPr preferRelativeResize="0"/>
          <p:nvPr/>
        </p:nvPicPr>
        <p:blipFill rotWithShape="1">
          <a:blip r:embed="rId3">
            <a:alphaModFix/>
          </a:blip>
          <a:srcRect b="0" l="0" r="0" t="0"/>
          <a:stretch/>
        </p:blipFill>
        <p:spPr>
          <a:xfrm>
            <a:off x="172000" y="274650"/>
            <a:ext cx="1450525" cy="555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INTRODUCTION</a:t>
            </a:r>
            <a:endParaRPr/>
          </a:p>
        </p:txBody>
      </p:sp>
      <p:sp>
        <p:nvSpPr>
          <p:cNvPr id="107" name="Google Shape;107;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85000" lnSpcReduction="10000"/>
          </a:bodyPr>
          <a:lstStyle/>
          <a:p>
            <a:pPr indent="-334327" lvl="0" marL="457200" rtl="0" algn="l">
              <a:lnSpc>
                <a:spcPct val="218181"/>
              </a:lnSpc>
              <a:spcBef>
                <a:spcPts val="2400"/>
              </a:spcBef>
              <a:spcAft>
                <a:spcPts val="0"/>
              </a:spcAft>
              <a:buClr>
                <a:srgbClr val="292929"/>
              </a:buClr>
              <a:buSzPct val="100000"/>
              <a:buFont typeface="Calibri"/>
              <a:buChar char="●"/>
            </a:pPr>
            <a:r>
              <a:rPr i="1" lang="en-US" sz="1800">
                <a:solidFill>
                  <a:srgbClr val="292929"/>
                </a:solidFill>
                <a:highlight>
                  <a:schemeClr val="lt1"/>
                </a:highlight>
              </a:rPr>
              <a:t> Football</a:t>
            </a:r>
            <a:r>
              <a:rPr lang="en-US" sz="1800">
                <a:solidFill>
                  <a:srgbClr val="292929"/>
                </a:solidFill>
                <a:highlight>
                  <a:schemeClr val="lt1"/>
                </a:highlight>
              </a:rPr>
              <a:t>. The most popular sport in the world.A concentrate of passion, hope and romanticism. </a:t>
            </a:r>
            <a:endParaRPr sz="1800">
              <a:solidFill>
                <a:srgbClr val="292929"/>
              </a:solidFill>
              <a:highlight>
                <a:schemeClr val="lt1"/>
              </a:highlight>
            </a:endParaRPr>
          </a:p>
          <a:p>
            <a:pPr indent="-334327" lvl="0" marL="457200" rtl="0" algn="l">
              <a:lnSpc>
                <a:spcPct val="218181"/>
              </a:lnSpc>
              <a:spcBef>
                <a:spcPts val="0"/>
              </a:spcBef>
              <a:spcAft>
                <a:spcPts val="0"/>
              </a:spcAft>
              <a:buClr>
                <a:srgbClr val="292929"/>
              </a:buClr>
              <a:buSzPct val="100000"/>
              <a:buFont typeface="Calibri"/>
              <a:buChar char="●"/>
            </a:pPr>
            <a:r>
              <a:rPr lang="en-US" sz="1800">
                <a:solidFill>
                  <a:srgbClr val="292929"/>
                </a:solidFill>
                <a:highlight>
                  <a:schemeClr val="lt1"/>
                </a:highlight>
              </a:rPr>
              <a:t>Every year thousands and thousands of teams compete in their leagues with different purposes.</a:t>
            </a:r>
            <a:endParaRPr sz="1800">
              <a:solidFill>
                <a:srgbClr val="292929"/>
              </a:solidFill>
              <a:highlight>
                <a:schemeClr val="lt1"/>
              </a:highlight>
            </a:endParaRPr>
          </a:p>
          <a:p>
            <a:pPr indent="-334327" lvl="0" marL="457200" rtl="0" algn="l">
              <a:lnSpc>
                <a:spcPct val="218181"/>
              </a:lnSpc>
              <a:spcBef>
                <a:spcPts val="0"/>
              </a:spcBef>
              <a:spcAft>
                <a:spcPts val="0"/>
              </a:spcAft>
              <a:buClr>
                <a:srgbClr val="292929"/>
              </a:buClr>
              <a:buSzPct val="100000"/>
              <a:buFont typeface="Calibri"/>
              <a:buChar char="●"/>
            </a:pPr>
            <a:r>
              <a:rPr lang="en-US" sz="1800">
                <a:solidFill>
                  <a:srgbClr val="292929"/>
                </a:solidFill>
                <a:highlight>
                  <a:schemeClr val="lt1"/>
                </a:highlight>
              </a:rPr>
              <a:t>Some of them are built to win the title.Others just don’t want relegation.</a:t>
            </a:r>
            <a:endParaRPr sz="2400"/>
          </a:p>
          <a:p>
            <a:pPr indent="-334327" lvl="0" marL="457200" rtl="0" algn="l">
              <a:lnSpc>
                <a:spcPct val="218181"/>
              </a:lnSpc>
              <a:spcBef>
                <a:spcPts val="0"/>
              </a:spcBef>
              <a:spcAft>
                <a:spcPts val="0"/>
              </a:spcAft>
              <a:buClr>
                <a:srgbClr val="292929"/>
              </a:buClr>
              <a:buSzPct val="100000"/>
              <a:buFont typeface="Calibri"/>
              <a:buChar char="●"/>
            </a:pPr>
            <a:r>
              <a:rPr lang="en-US" sz="1800">
                <a:solidFill>
                  <a:srgbClr val="292929"/>
                </a:solidFill>
                <a:highlight>
                  <a:schemeClr val="lt1"/>
                </a:highlight>
              </a:rPr>
              <a:t>But the answer to their hopes always relies on the same thing:Numbers.</a:t>
            </a:r>
            <a:endParaRPr sz="1400"/>
          </a:p>
          <a:p>
            <a:pPr indent="-334327" lvl="0" marL="457200" rtl="0" algn="l">
              <a:lnSpc>
                <a:spcPct val="218181"/>
              </a:lnSpc>
              <a:spcBef>
                <a:spcPts val="0"/>
              </a:spcBef>
              <a:spcAft>
                <a:spcPts val="0"/>
              </a:spcAft>
              <a:buClr>
                <a:srgbClr val="292929"/>
              </a:buClr>
              <a:buSzPct val="100000"/>
              <a:buFont typeface="Calibri"/>
              <a:buChar char="●"/>
            </a:pPr>
            <a:r>
              <a:rPr lang="en-US" sz="1800">
                <a:solidFill>
                  <a:srgbClr val="292929"/>
                </a:solidFill>
                <a:highlight>
                  <a:schemeClr val="lt1"/>
                </a:highlight>
              </a:rPr>
              <a:t>One point more and you succeed. One point less and it’s a failure. </a:t>
            </a:r>
            <a:endParaRPr sz="1800">
              <a:solidFill>
                <a:srgbClr val="292929"/>
              </a:solidFill>
              <a:highlight>
                <a:schemeClr val="lt1"/>
              </a:highlight>
            </a:endParaRPr>
          </a:p>
          <a:p>
            <a:pPr indent="-334327" lvl="0" marL="457200" rtl="0" algn="l">
              <a:lnSpc>
                <a:spcPct val="218181"/>
              </a:lnSpc>
              <a:spcBef>
                <a:spcPts val="0"/>
              </a:spcBef>
              <a:spcAft>
                <a:spcPts val="0"/>
              </a:spcAft>
              <a:buClr>
                <a:srgbClr val="292929"/>
              </a:buClr>
              <a:buSzPct val="100000"/>
              <a:buFont typeface="Calibri"/>
              <a:buChar char="●"/>
            </a:pPr>
            <a:r>
              <a:rPr lang="en-US" sz="1800">
                <a:solidFill>
                  <a:srgbClr val="292929"/>
                </a:solidFill>
                <a:highlight>
                  <a:schemeClr val="lt1"/>
                </a:highlight>
              </a:rPr>
              <a:t>One goal more and you are the champion. </a:t>
            </a:r>
            <a:endParaRPr sz="1800">
              <a:solidFill>
                <a:srgbClr val="292929"/>
              </a:solidFill>
              <a:highlight>
                <a:schemeClr val="lt1"/>
              </a:highlight>
            </a:endParaRPr>
          </a:p>
          <a:p>
            <a:pPr indent="-334327" lvl="0" marL="457200" rtl="0" algn="l">
              <a:lnSpc>
                <a:spcPct val="218181"/>
              </a:lnSpc>
              <a:spcBef>
                <a:spcPts val="0"/>
              </a:spcBef>
              <a:spcAft>
                <a:spcPts val="0"/>
              </a:spcAft>
              <a:buClr>
                <a:srgbClr val="292929"/>
              </a:buClr>
              <a:buSzPct val="100000"/>
              <a:buFont typeface="Calibri"/>
              <a:buChar char="●"/>
            </a:pPr>
            <a:r>
              <a:rPr lang="en-US" sz="1800">
                <a:solidFill>
                  <a:srgbClr val="292929"/>
                </a:solidFill>
                <a:highlight>
                  <a:schemeClr val="lt1"/>
                </a:highlight>
              </a:rPr>
              <a:t>One goal less and you throw away the all season.</a:t>
            </a:r>
            <a:endParaRPr/>
          </a:p>
        </p:txBody>
      </p:sp>
      <p:pic>
        <p:nvPicPr>
          <p:cNvPr id="108" name="Google Shape;108;p16"/>
          <p:cNvPicPr preferRelativeResize="0"/>
          <p:nvPr/>
        </p:nvPicPr>
        <p:blipFill rotWithShape="1">
          <a:blip r:embed="rId3">
            <a:alphaModFix/>
          </a:blip>
          <a:srcRect b="0" l="0" r="0" t="0"/>
          <a:stretch/>
        </p:blipFill>
        <p:spPr>
          <a:xfrm>
            <a:off x="172000" y="274650"/>
            <a:ext cx="1450525" cy="55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Font typeface="Arial"/>
              <a:buNone/>
            </a:pPr>
            <a:r>
              <a:rPr lang="en-US">
                <a:solidFill>
                  <a:srgbClr val="000000"/>
                </a:solidFill>
              </a:rPr>
              <a:t>LITERATURE SURVEY</a:t>
            </a:r>
            <a:endParaRPr sz="5200">
              <a:solidFill>
                <a:srgbClr val="000000"/>
              </a:solidFill>
            </a:endParaRPr>
          </a:p>
        </p:txBody>
      </p:sp>
      <p:sp>
        <p:nvSpPr>
          <p:cNvPr id="114" name="Google Shape;114;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39725" lvl="0" marL="341312" rtl="0" algn="l">
              <a:lnSpc>
                <a:spcPct val="100000"/>
              </a:lnSpc>
              <a:spcBef>
                <a:spcPts val="0"/>
              </a:spcBef>
              <a:spcAft>
                <a:spcPts val="0"/>
              </a:spcAft>
              <a:buClr>
                <a:srgbClr val="00B050"/>
              </a:buClr>
              <a:buSzPts val="2000"/>
              <a:buFont typeface="Calibri"/>
              <a:buChar char="🞆"/>
            </a:pPr>
            <a:r>
              <a:rPr lang="en-US" sz="2000">
                <a:solidFill>
                  <a:srgbClr val="00B050"/>
                </a:solidFill>
              </a:rPr>
              <a:t>Year     </a:t>
            </a:r>
            <a:r>
              <a:rPr lang="en-US" sz="2000"/>
              <a:t>:</a:t>
            </a:r>
            <a:r>
              <a:rPr lang="en-US" sz="2000">
                <a:solidFill>
                  <a:srgbClr val="00B050"/>
                </a:solidFill>
              </a:rPr>
              <a:t> </a:t>
            </a:r>
            <a:r>
              <a:rPr lang="en-US" sz="2000"/>
              <a:t>2014</a:t>
            </a:r>
            <a:endParaRPr sz="1400"/>
          </a:p>
          <a:p>
            <a:pPr indent="-339725" lvl="0" marL="341312" rtl="0" algn="l">
              <a:lnSpc>
                <a:spcPct val="100000"/>
              </a:lnSpc>
              <a:spcBef>
                <a:spcPts val="438"/>
              </a:spcBef>
              <a:spcAft>
                <a:spcPts val="0"/>
              </a:spcAft>
              <a:buClr>
                <a:srgbClr val="00B050"/>
              </a:buClr>
              <a:buSzPts val="2000"/>
              <a:buFont typeface="Calibri"/>
              <a:buChar char="🞆"/>
            </a:pPr>
            <a:r>
              <a:rPr lang="en-US" sz="2000">
                <a:solidFill>
                  <a:srgbClr val="00B050"/>
                </a:solidFill>
              </a:rPr>
              <a:t>Author </a:t>
            </a:r>
            <a:r>
              <a:rPr lang="en-US" sz="2000"/>
              <a:t>:</a:t>
            </a:r>
            <a:r>
              <a:rPr lang="en-US" sz="2000">
                <a:solidFill>
                  <a:srgbClr val="00B050"/>
                </a:solidFill>
              </a:rPr>
              <a:t> </a:t>
            </a:r>
            <a:r>
              <a:rPr lang="en-US" sz="1800"/>
              <a:t>Krzysztof Durlik , Paweł Bieniek</a:t>
            </a:r>
            <a:endParaRPr sz="1400"/>
          </a:p>
          <a:p>
            <a:pPr indent="-339725" lvl="0" marL="341312" rtl="0" algn="l">
              <a:lnSpc>
                <a:spcPct val="100000"/>
              </a:lnSpc>
              <a:spcBef>
                <a:spcPts val="438"/>
              </a:spcBef>
              <a:spcAft>
                <a:spcPts val="0"/>
              </a:spcAft>
              <a:buClr>
                <a:srgbClr val="00B050"/>
              </a:buClr>
              <a:buSzPts val="2000"/>
              <a:buFont typeface="Calibri"/>
              <a:buChar char="🞆"/>
            </a:pPr>
            <a:r>
              <a:rPr lang="en-US" sz="2000">
                <a:solidFill>
                  <a:srgbClr val="00B050"/>
                </a:solidFill>
              </a:rPr>
              <a:t>Title     </a:t>
            </a:r>
            <a:r>
              <a:rPr lang="en-US" sz="2000"/>
              <a:t>:</a:t>
            </a:r>
            <a:r>
              <a:rPr lang="en-US" sz="2000">
                <a:solidFill>
                  <a:srgbClr val="00B050"/>
                </a:solidFill>
              </a:rPr>
              <a:t> </a:t>
            </a:r>
            <a:r>
              <a:rPr lang="en-US" sz="1800"/>
              <a:t>Analysis of goals and assists diversity in English Premier League </a:t>
            </a:r>
            <a:endParaRPr sz="2000"/>
          </a:p>
          <a:p>
            <a:pPr indent="0" lvl="2" marL="857250" rtl="0" algn="l">
              <a:lnSpc>
                <a:spcPct val="150000"/>
              </a:lnSpc>
              <a:spcBef>
                <a:spcPts val="400"/>
              </a:spcBef>
              <a:spcAft>
                <a:spcPts val="0"/>
              </a:spcAft>
              <a:buClr>
                <a:schemeClr val="dk1"/>
              </a:buClr>
              <a:buSzPts val="1800"/>
              <a:buFont typeface="Arial"/>
              <a:buNone/>
            </a:pPr>
            <a:r>
              <a:rPr lang="en-US" sz="2000">
                <a:solidFill>
                  <a:srgbClr val="558ED5"/>
                </a:solidFill>
              </a:rPr>
              <a:t>Advantages:</a:t>
            </a:r>
            <a:r>
              <a:rPr lang="en-US" sz="2000"/>
              <a:t> </a:t>
            </a:r>
            <a:endParaRPr sz="1400"/>
          </a:p>
          <a:p>
            <a:pPr indent="-284162" lvl="2" marL="1141412" rtl="0" algn="l">
              <a:lnSpc>
                <a:spcPct val="150000"/>
              </a:lnSpc>
              <a:spcBef>
                <a:spcPts val="400"/>
              </a:spcBef>
              <a:spcAft>
                <a:spcPts val="0"/>
              </a:spcAft>
              <a:buClr>
                <a:srgbClr val="558ED5"/>
              </a:buClr>
              <a:buSzPts val="2000"/>
              <a:buFont typeface="Calibri"/>
              <a:buAutoNum type="arabicPeriod"/>
            </a:pPr>
            <a:r>
              <a:rPr lang="en-US" sz="2000"/>
              <a:t>Goals scoring pattern in both halves .</a:t>
            </a:r>
            <a:endParaRPr sz="1400"/>
          </a:p>
          <a:p>
            <a:pPr indent="-284162" lvl="2" marL="1141412" rtl="0" algn="l">
              <a:lnSpc>
                <a:spcPct val="150000"/>
              </a:lnSpc>
              <a:spcBef>
                <a:spcPts val="400"/>
              </a:spcBef>
              <a:spcAft>
                <a:spcPts val="0"/>
              </a:spcAft>
              <a:buClr>
                <a:srgbClr val="558ED5"/>
              </a:buClr>
              <a:buSzPts val="2000"/>
              <a:buFont typeface="Calibri"/>
              <a:buAutoNum type="arabicPeriod"/>
            </a:pPr>
            <a:r>
              <a:rPr lang="en-US" sz="2000"/>
              <a:t>How many goals were scored in a certain period of the 90 mins.                                                                </a:t>
            </a:r>
            <a:r>
              <a:rPr lang="en-US" sz="700"/>
              <a:t>.                                        </a:t>
            </a:r>
            <a:endParaRPr sz="700"/>
          </a:p>
          <a:p>
            <a:pPr indent="-280987" lvl="2" marL="1141412" rtl="0" algn="l">
              <a:lnSpc>
                <a:spcPct val="150000"/>
              </a:lnSpc>
              <a:spcBef>
                <a:spcPts val="400"/>
              </a:spcBef>
              <a:spcAft>
                <a:spcPts val="0"/>
              </a:spcAft>
              <a:buClr>
                <a:srgbClr val="558ED5"/>
              </a:buClr>
              <a:buSzPts val="2000"/>
              <a:buFont typeface="Times New Roman"/>
              <a:buNone/>
            </a:pPr>
            <a:r>
              <a:rPr lang="en-US" sz="2000">
                <a:solidFill>
                  <a:srgbClr val="558ED5"/>
                </a:solidFill>
              </a:rPr>
              <a:t> Drawbacks: </a:t>
            </a:r>
            <a:endParaRPr sz="2000">
              <a:solidFill>
                <a:srgbClr val="558ED5"/>
              </a:solidFill>
            </a:endParaRPr>
          </a:p>
          <a:p>
            <a:pPr indent="-284162" lvl="2" marL="1141412" rtl="0" algn="l">
              <a:lnSpc>
                <a:spcPct val="150000"/>
              </a:lnSpc>
              <a:spcBef>
                <a:spcPts val="400"/>
              </a:spcBef>
              <a:spcAft>
                <a:spcPts val="0"/>
              </a:spcAft>
              <a:buClr>
                <a:srgbClr val="558ED5"/>
              </a:buClr>
              <a:buSzPts val="2000"/>
              <a:buFont typeface="Calibri"/>
              <a:buAutoNum type="arabicPeriod"/>
            </a:pPr>
            <a:r>
              <a:rPr lang="en-US" sz="2000"/>
              <a:t>Only 1 season (2008/09) season of the PL was analysed</a:t>
            </a:r>
            <a:endParaRPr sz="1400"/>
          </a:p>
          <a:p>
            <a:pPr indent="0" lvl="2" marL="857250" rtl="0" algn="l">
              <a:lnSpc>
                <a:spcPct val="150000"/>
              </a:lnSpc>
              <a:spcBef>
                <a:spcPts val="400"/>
              </a:spcBef>
              <a:spcAft>
                <a:spcPts val="0"/>
              </a:spcAft>
              <a:buClr>
                <a:srgbClr val="558ED5"/>
              </a:buClr>
              <a:buSzPts val="2000"/>
              <a:buFont typeface="Century Schoolbook"/>
              <a:buNone/>
            </a:pPr>
            <a:r>
              <a:t/>
            </a:r>
            <a:endParaRPr sz="2000"/>
          </a:p>
          <a:p>
            <a:pPr indent="0" lvl="0" marL="0" rtl="0" algn="l">
              <a:lnSpc>
                <a:spcPct val="100000"/>
              </a:lnSpc>
              <a:spcBef>
                <a:spcPts val="360"/>
              </a:spcBef>
              <a:spcAft>
                <a:spcPts val="0"/>
              </a:spcAft>
              <a:buSzPts val="1800"/>
              <a:buNone/>
            </a:pPr>
            <a:r>
              <a:t/>
            </a:r>
            <a:endParaRPr/>
          </a:p>
        </p:txBody>
      </p:sp>
      <p:pic>
        <p:nvPicPr>
          <p:cNvPr id="115" name="Google Shape;115;p17"/>
          <p:cNvPicPr preferRelativeResize="0"/>
          <p:nvPr/>
        </p:nvPicPr>
        <p:blipFill rotWithShape="1">
          <a:blip r:embed="rId3">
            <a:alphaModFix/>
          </a:blip>
          <a:srcRect b="0" l="0" r="0" t="0"/>
          <a:stretch/>
        </p:blipFill>
        <p:spPr>
          <a:xfrm>
            <a:off x="115400" y="274650"/>
            <a:ext cx="1554301" cy="564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41237"/>
              <a:buFont typeface="Arial"/>
              <a:buNone/>
            </a:pPr>
            <a:r>
              <a:t/>
            </a:r>
            <a:endParaRPr sz="4850"/>
          </a:p>
          <a:p>
            <a:pPr indent="0" lvl="0" marL="0" rtl="0" algn="ctr">
              <a:lnSpc>
                <a:spcPct val="100000"/>
              </a:lnSpc>
              <a:spcBef>
                <a:spcPts val="0"/>
              </a:spcBef>
              <a:spcAft>
                <a:spcPts val="0"/>
              </a:spcAft>
              <a:buClr>
                <a:schemeClr val="dk1"/>
              </a:buClr>
              <a:buSzPct val="41237"/>
              <a:buFont typeface="Arial"/>
              <a:buNone/>
            </a:pPr>
            <a:r>
              <a:rPr lang="en-US" sz="4850"/>
              <a:t>LITERATURE SURVEY</a:t>
            </a:r>
            <a:endParaRPr sz="4850"/>
          </a:p>
          <a:p>
            <a:pPr indent="0" lvl="0" marL="0" rtl="0" algn="ctr">
              <a:lnSpc>
                <a:spcPct val="100000"/>
              </a:lnSpc>
              <a:spcBef>
                <a:spcPts val="0"/>
              </a:spcBef>
              <a:spcAft>
                <a:spcPts val="0"/>
              </a:spcAft>
              <a:buClr>
                <a:schemeClr val="dk1"/>
              </a:buClr>
              <a:buSzPct val="30554"/>
              <a:buFont typeface="Arial"/>
              <a:buNone/>
            </a:pPr>
            <a:r>
              <a:t/>
            </a:r>
            <a:endParaRPr b="1" sz="3600">
              <a:solidFill>
                <a:schemeClr val="dk2"/>
              </a:solidFill>
              <a:latin typeface="Century Schoolbook"/>
              <a:ea typeface="Century Schoolbook"/>
              <a:cs typeface="Century Schoolbook"/>
              <a:sym typeface="Century Schoolbook"/>
            </a:endParaRPr>
          </a:p>
        </p:txBody>
      </p:sp>
      <p:sp>
        <p:nvSpPr>
          <p:cNvPr id="121" name="Google Shape;121;p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10000"/>
          </a:bodyPr>
          <a:lstStyle/>
          <a:p>
            <a:pPr indent="-339725" lvl="0" marL="341312" rtl="0" algn="l">
              <a:lnSpc>
                <a:spcPct val="100000"/>
              </a:lnSpc>
              <a:spcBef>
                <a:spcPts val="0"/>
              </a:spcBef>
              <a:spcAft>
                <a:spcPts val="0"/>
              </a:spcAft>
              <a:buClr>
                <a:srgbClr val="00B050"/>
              </a:buClr>
              <a:buSzPts val="2000"/>
              <a:buFont typeface="Calibri"/>
              <a:buChar char="🞆"/>
            </a:pPr>
            <a:r>
              <a:rPr lang="en-US" sz="2000">
                <a:solidFill>
                  <a:srgbClr val="00B050"/>
                </a:solidFill>
              </a:rPr>
              <a:t>Year     </a:t>
            </a:r>
            <a:r>
              <a:rPr lang="en-US" sz="2000"/>
              <a:t>:</a:t>
            </a:r>
            <a:r>
              <a:rPr lang="en-US" sz="2000">
                <a:solidFill>
                  <a:srgbClr val="00B050"/>
                </a:solidFill>
              </a:rPr>
              <a:t> </a:t>
            </a:r>
            <a:r>
              <a:rPr lang="en-US" sz="2000"/>
              <a:t>2020</a:t>
            </a:r>
            <a:endParaRPr sz="1400"/>
          </a:p>
          <a:p>
            <a:pPr indent="-339725" lvl="0" marL="341312" rtl="0" algn="l">
              <a:lnSpc>
                <a:spcPct val="100000"/>
              </a:lnSpc>
              <a:spcBef>
                <a:spcPts val="438"/>
              </a:spcBef>
              <a:spcAft>
                <a:spcPts val="0"/>
              </a:spcAft>
              <a:buClr>
                <a:srgbClr val="00B050"/>
              </a:buClr>
              <a:buSzPts val="2000"/>
              <a:buFont typeface="Calibri"/>
              <a:buChar char="🞆"/>
            </a:pPr>
            <a:r>
              <a:rPr lang="en-US" sz="2000">
                <a:solidFill>
                  <a:srgbClr val="00B050"/>
                </a:solidFill>
              </a:rPr>
              <a:t>Author </a:t>
            </a:r>
            <a:r>
              <a:rPr lang="en-US" sz="2000"/>
              <a:t>:</a:t>
            </a:r>
            <a:r>
              <a:rPr lang="en-US" sz="2000">
                <a:solidFill>
                  <a:srgbClr val="00B050"/>
                </a:solidFill>
              </a:rPr>
              <a:t> </a:t>
            </a:r>
            <a:r>
              <a:rPr lang="en-US" sz="1800">
                <a:highlight>
                  <a:schemeClr val="lt1"/>
                </a:highlight>
              </a:rPr>
              <a:t>Alliance Kubayi</a:t>
            </a:r>
            <a:endParaRPr sz="1400"/>
          </a:p>
          <a:p>
            <a:pPr indent="-339725" lvl="0" marL="341312" rtl="0" algn="l">
              <a:lnSpc>
                <a:spcPct val="100000"/>
              </a:lnSpc>
              <a:spcBef>
                <a:spcPts val="438"/>
              </a:spcBef>
              <a:spcAft>
                <a:spcPts val="0"/>
              </a:spcAft>
              <a:buClr>
                <a:srgbClr val="00B050"/>
              </a:buClr>
              <a:buSzPts val="2000"/>
              <a:buFont typeface="Calibri"/>
              <a:buChar char="🞆"/>
            </a:pPr>
            <a:r>
              <a:rPr lang="en-US" sz="2000">
                <a:solidFill>
                  <a:srgbClr val="00B050"/>
                </a:solidFill>
              </a:rPr>
              <a:t>Title     </a:t>
            </a:r>
            <a:r>
              <a:rPr lang="en-US" sz="2000"/>
              <a:t>:</a:t>
            </a:r>
            <a:r>
              <a:rPr lang="en-US" sz="2000">
                <a:solidFill>
                  <a:srgbClr val="00B050"/>
                </a:solidFill>
              </a:rPr>
              <a:t> </a:t>
            </a:r>
            <a:r>
              <a:rPr lang="en-US" sz="1800">
                <a:solidFill>
                  <a:srgbClr val="111111"/>
                </a:solidFill>
                <a:highlight>
                  <a:schemeClr val="lt1"/>
                </a:highlight>
              </a:rPr>
              <a:t>Analysis of Goal Scoring Patterns in the 2018 FIFA World Cup </a:t>
            </a:r>
            <a:endParaRPr sz="1800">
              <a:solidFill>
                <a:srgbClr val="111111"/>
              </a:solidFill>
              <a:highlight>
                <a:schemeClr val="lt1"/>
              </a:highlight>
            </a:endParaRPr>
          </a:p>
          <a:p>
            <a:pPr indent="0" lvl="0" marL="457200" rtl="0" algn="l">
              <a:lnSpc>
                <a:spcPct val="100000"/>
              </a:lnSpc>
              <a:spcBef>
                <a:spcPts val="438"/>
              </a:spcBef>
              <a:spcAft>
                <a:spcPts val="0"/>
              </a:spcAft>
              <a:buClr>
                <a:schemeClr val="dk1"/>
              </a:buClr>
              <a:buSzPts val="1100"/>
              <a:buFont typeface="Arial"/>
              <a:buNone/>
            </a:pPr>
            <a:r>
              <a:rPr lang="en-US" sz="2000"/>
              <a:t> </a:t>
            </a:r>
            <a:endParaRPr sz="2000"/>
          </a:p>
          <a:p>
            <a:pPr indent="0" lvl="0" marL="457200" rtl="0" algn="l">
              <a:lnSpc>
                <a:spcPct val="100000"/>
              </a:lnSpc>
              <a:spcBef>
                <a:spcPts val="438"/>
              </a:spcBef>
              <a:spcAft>
                <a:spcPts val="0"/>
              </a:spcAft>
              <a:buClr>
                <a:schemeClr val="dk1"/>
              </a:buClr>
              <a:buSzPts val="1100"/>
              <a:buFont typeface="Arial"/>
              <a:buNone/>
            </a:pPr>
            <a:r>
              <a:rPr lang="en-US" sz="2000">
                <a:solidFill>
                  <a:srgbClr val="558ED5"/>
                </a:solidFill>
              </a:rPr>
              <a:t>      Advantages: </a:t>
            </a:r>
            <a:endParaRPr sz="1400"/>
          </a:p>
          <a:p>
            <a:pPr indent="-284162" lvl="2" marL="1141412" rtl="0" algn="l">
              <a:lnSpc>
                <a:spcPct val="150000"/>
              </a:lnSpc>
              <a:spcBef>
                <a:spcPts val="400"/>
              </a:spcBef>
              <a:spcAft>
                <a:spcPts val="0"/>
              </a:spcAft>
              <a:buClr>
                <a:srgbClr val="558ED5"/>
              </a:buClr>
              <a:buSzPts val="2000"/>
              <a:buFont typeface="Calibri"/>
              <a:buAutoNum type="arabicPeriod"/>
            </a:pPr>
            <a:r>
              <a:rPr lang="en-US" sz="2000"/>
              <a:t>Short ball possession yielded a higher number of goals.</a:t>
            </a:r>
            <a:endParaRPr sz="2000"/>
          </a:p>
          <a:p>
            <a:pPr indent="-284162" lvl="2" marL="1141412" rtl="0" algn="l">
              <a:lnSpc>
                <a:spcPct val="150000"/>
              </a:lnSpc>
              <a:spcBef>
                <a:spcPts val="400"/>
              </a:spcBef>
              <a:spcAft>
                <a:spcPts val="0"/>
              </a:spcAft>
              <a:buClr>
                <a:srgbClr val="558ED5"/>
              </a:buClr>
              <a:buSzPts val="2000"/>
              <a:buFont typeface="Calibri"/>
              <a:buAutoNum type="arabicPeriod"/>
            </a:pPr>
            <a:r>
              <a:rPr lang="en-US" sz="2000"/>
              <a:t>VAR ( video assistant referee) was used which resulted in more penalties.</a:t>
            </a:r>
            <a:endParaRPr sz="1400"/>
          </a:p>
          <a:p>
            <a:pPr indent="0" lvl="2" marL="857250" rtl="0" algn="l">
              <a:lnSpc>
                <a:spcPct val="150000"/>
              </a:lnSpc>
              <a:spcBef>
                <a:spcPts val="400"/>
              </a:spcBef>
              <a:spcAft>
                <a:spcPts val="0"/>
              </a:spcAft>
              <a:buClr>
                <a:schemeClr val="dk1"/>
              </a:buClr>
              <a:buSzPts val="1800"/>
              <a:buFont typeface="Arial"/>
              <a:buNone/>
            </a:pPr>
            <a:r>
              <a:rPr lang="en-US" sz="2000">
                <a:solidFill>
                  <a:srgbClr val="558ED5"/>
                </a:solidFill>
              </a:rPr>
              <a:t>Drawbacks</a:t>
            </a:r>
            <a:r>
              <a:rPr lang="en-US" sz="2000">
                <a:solidFill>
                  <a:srgbClr val="00B0F0"/>
                </a:solidFill>
              </a:rPr>
              <a:t>: </a:t>
            </a:r>
            <a:endParaRPr sz="2000">
              <a:solidFill>
                <a:srgbClr val="00B0F0"/>
              </a:solidFill>
            </a:endParaRPr>
          </a:p>
          <a:p>
            <a:pPr indent="-284162" lvl="2" marL="1141412" rtl="0" algn="l">
              <a:lnSpc>
                <a:spcPct val="150000"/>
              </a:lnSpc>
              <a:spcBef>
                <a:spcPts val="400"/>
              </a:spcBef>
              <a:spcAft>
                <a:spcPts val="0"/>
              </a:spcAft>
              <a:buClr>
                <a:srgbClr val="558ED5"/>
              </a:buClr>
              <a:buSzPts val="2000"/>
              <a:buFont typeface="Calibri"/>
              <a:buAutoNum type="arabicPeriod"/>
            </a:pPr>
            <a:r>
              <a:rPr lang="en-US" sz="2000"/>
              <a:t>Only 1 tournament was analysed.</a:t>
            </a:r>
            <a:endParaRPr sz="2000"/>
          </a:p>
          <a:p>
            <a:pPr indent="-284162" lvl="2" marL="1141412" rtl="0" algn="l">
              <a:lnSpc>
                <a:spcPct val="150000"/>
              </a:lnSpc>
              <a:spcBef>
                <a:spcPts val="400"/>
              </a:spcBef>
              <a:spcAft>
                <a:spcPts val="0"/>
              </a:spcAft>
              <a:buSzPts val="2000"/>
              <a:buFont typeface="Calibri"/>
              <a:buAutoNum type="arabicPeriod"/>
            </a:pPr>
            <a:r>
              <a:rPr lang="en-US" sz="2000"/>
              <a:t>PPDA , xG, xA were not taken into account.</a:t>
            </a:r>
            <a:endParaRPr/>
          </a:p>
        </p:txBody>
      </p:sp>
      <p:pic>
        <p:nvPicPr>
          <p:cNvPr id="122" name="Google Shape;122;p18"/>
          <p:cNvPicPr preferRelativeResize="0"/>
          <p:nvPr/>
        </p:nvPicPr>
        <p:blipFill rotWithShape="1">
          <a:blip r:embed="rId3">
            <a:alphaModFix/>
          </a:blip>
          <a:srcRect b="0" l="0" r="0" t="0"/>
          <a:stretch/>
        </p:blipFill>
        <p:spPr>
          <a:xfrm>
            <a:off x="172000" y="274650"/>
            <a:ext cx="1450525" cy="55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37037"/>
              <a:buNone/>
            </a:pPr>
            <a:r>
              <a:t/>
            </a:r>
            <a:endParaRPr sz="5400">
              <a:latin typeface="Times New Roman"/>
              <a:ea typeface="Times New Roman"/>
              <a:cs typeface="Times New Roman"/>
              <a:sym typeface="Times New Roman"/>
            </a:endParaRPr>
          </a:p>
          <a:p>
            <a:pPr indent="0" lvl="0" marL="0" rtl="0" algn="l">
              <a:lnSpc>
                <a:spcPct val="90000"/>
              </a:lnSpc>
              <a:spcBef>
                <a:spcPts val="0"/>
              </a:spcBef>
              <a:spcAft>
                <a:spcPts val="0"/>
              </a:spcAft>
              <a:buSzPct val="41237"/>
              <a:buNone/>
            </a:pPr>
            <a:r>
              <a:rPr lang="en-US" sz="4850"/>
              <a:t>       </a:t>
            </a:r>
            <a:endParaRPr sz="4850"/>
          </a:p>
          <a:p>
            <a:pPr indent="0" lvl="0" marL="0" rtl="0" algn="l">
              <a:lnSpc>
                <a:spcPct val="90000"/>
              </a:lnSpc>
              <a:spcBef>
                <a:spcPts val="0"/>
              </a:spcBef>
              <a:spcAft>
                <a:spcPts val="0"/>
              </a:spcAft>
              <a:buClr>
                <a:schemeClr val="dk1"/>
              </a:buClr>
              <a:buSzPct val="111340"/>
              <a:buFont typeface="Rockwell"/>
              <a:buNone/>
            </a:pPr>
            <a:r>
              <a:rPr lang="en-US" sz="4850"/>
              <a:t>       INFERENCE FROM SURVEY</a:t>
            </a:r>
            <a:endParaRPr sz="4850"/>
          </a:p>
          <a:p>
            <a:pPr indent="0" lvl="0" marL="0" rtl="0" algn="ctr">
              <a:lnSpc>
                <a:spcPct val="100000"/>
              </a:lnSpc>
              <a:spcBef>
                <a:spcPts val="0"/>
              </a:spcBef>
              <a:spcAft>
                <a:spcPts val="0"/>
              </a:spcAft>
              <a:buSzPct val="45454"/>
              <a:buNone/>
            </a:pPr>
            <a:r>
              <a:t/>
            </a:r>
            <a:endParaRPr/>
          </a:p>
        </p:txBody>
      </p:sp>
      <p:sp>
        <p:nvSpPr>
          <p:cNvPr id="128" name="Google Shape;128;p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Clr>
                <a:srgbClr val="9E3611"/>
              </a:buClr>
              <a:buSzPts val="2657"/>
              <a:buFont typeface="Calibri"/>
              <a:buChar char="▪"/>
            </a:pPr>
            <a:r>
              <a:rPr lang="en-US" sz="2957"/>
              <a:t>The number of datasets used was very low.</a:t>
            </a:r>
            <a:endParaRPr sz="2957"/>
          </a:p>
          <a:p>
            <a:pPr indent="-182880" lvl="0" marL="182880" rtl="0" algn="l">
              <a:lnSpc>
                <a:spcPct val="90000"/>
              </a:lnSpc>
              <a:spcBef>
                <a:spcPts val="1200"/>
              </a:spcBef>
              <a:spcAft>
                <a:spcPts val="0"/>
              </a:spcAft>
              <a:buClr>
                <a:srgbClr val="9E3611"/>
              </a:buClr>
              <a:buSzPts val="2657"/>
              <a:buFont typeface="Calibri"/>
              <a:buChar char="▪"/>
            </a:pPr>
            <a:r>
              <a:rPr lang="en-US" sz="2957"/>
              <a:t>Only a few analysis techniques were used.</a:t>
            </a:r>
            <a:endParaRPr sz="2957"/>
          </a:p>
          <a:p>
            <a:pPr indent="-182880" lvl="0" marL="182880" rtl="0" algn="l">
              <a:lnSpc>
                <a:spcPct val="90000"/>
              </a:lnSpc>
              <a:spcBef>
                <a:spcPts val="1200"/>
              </a:spcBef>
              <a:spcAft>
                <a:spcPts val="0"/>
              </a:spcAft>
              <a:buClr>
                <a:srgbClr val="9E3611"/>
              </a:buClr>
              <a:buSzPts val="2657"/>
              <a:buFont typeface="Calibri"/>
              <a:buChar char="▪"/>
            </a:pPr>
            <a:r>
              <a:rPr lang="en-US" sz="2957"/>
              <a:t>The information on tactics were not mentioned and used as they play a big role while analyzing football matches.</a:t>
            </a:r>
            <a:endParaRPr sz="2957"/>
          </a:p>
          <a:p>
            <a:pPr indent="-182880" lvl="0" marL="182880" rtl="0" algn="l">
              <a:lnSpc>
                <a:spcPct val="90000"/>
              </a:lnSpc>
              <a:spcBef>
                <a:spcPts val="1200"/>
              </a:spcBef>
              <a:spcAft>
                <a:spcPts val="0"/>
              </a:spcAft>
              <a:buClr>
                <a:srgbClr val="9E3611"/>
              </a:buClr>
              <a:buSzPts val="2657"/>
              <a:buFont typeface="Calibri"/>
              <a:buChar char="▪"/>
            </a:pPr>
            <a:r>
              <a:rPr lang="en-US" sz="2957"/>
              <a:t>The analysis on xG and xPoints were not taken into consideration.</a:t>
            </a:r>
            <a:endParaRPr sz="2957"/>
          </a:p>
          <a:p>
            <a:pPr indent="-182880" lvl="0" marL="182880" rtl="0" algn="l">
              <a:lnSpc>
                <a:spcPct val="90000"/>
              </a:lnSpc>
              <a:spcBef>
                <a:spcPts val="1200"/>
              </a:spcBef>
              <a:spcAft>
                <a:spcPts val="0"/>
              </a:spcAft>
              <a:buClr>
                <a:srgbClr val="9E3611"/>
              </a:buClr>
              <a:buSzPts val="2487"/>
              <a:buFont typeface="Calibri"/>
              <a:buChar char="▪"/>
            </a:pPr>
            <a:r>
              <a:rPr lang="en-US" sz="2957"/>
              <a:t>Pressing (PPDA ) was not taken into consideration</a:t>
            </a:r>
            <a:endParaRPr sz="2957"/>
          </a:p>
          <a:p>
            <a:pPr indent="0" lvl="0" marL="0" rtl="0" algn="l">
              <a:lnSpc>
                <a:spcPct val="100000"/>
              </a:lnSpc>
              <a:spcBef>
                <a:spcPts val="360"/>
              </a:spcBef>
              <a:spcAft>
                <a:spcPts val="0"/>
              </a:spcAft>
              <a:buSzPts val="1800"/>
              <a:buNone/>
            </a:pPr>
            <a:r>
              <a:t/>
            </a:r>
            <a:endParaRPr/>
          </a:p>
        </p:txBody>
      </p:sp>
      <p:pic>
        <p:nvPicPr>
          <p:cNvPr id="129" name="Google Shape;129;p19"/>
          <p:cNvPicPr preferRelativeResize="0"/>
          <p:nvPr/>
        </p:nvPicPr>
        <p:blipFill rotWithShape="1">
          <a:blip r:embed="rId3">
            <a:alphaModFix/>
          </a:blip>
          <a:srcRect b="0" l="0" r="0" t="0"/>
          <a:stretch/>
        </p:blipFill>
        <p:spPr>
          <a:xfrm>
            <a:off x="77675" y="104850"/>
            <a:ext cx="1450525" cy="55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37037"/>
              <a:buNone/>
            </a:pPr>
            <a:r>
              <a:t/>
            </a:r>
            <a:endParaRPr sz="54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Rockwell"/>
              <a:buNone/>
            </a:pPr>
            <a:r>
              <a:rPr lang="en-US" sz="5400">
                <a:latin typeface="Times New Roman"/>
                <a:ea typeface="Times New Roman"/>
                <a:cs typeface="Times New Roman"/>
                <a:sym typeface="Times New Roman"/>
              </a:rPr>
              <a:t>                  </a:t>
            </a:r>
            <a:r>
              <a:rPr lang="en-US" sz="4850"/>
              <a:t>OBJECTIVE	</a:t>
            </a:r>
            <a:endParaRPr sz="4850"/>
          </a:p>
          <a:p>
            <a:pPr indent="0" lvl="0" marL="0" rtl="0" algn="ctr">
              <a:lnSpc>
                <a:spcPct val="100000"/>
              </a:lnSpc>
              <a:spcBef>
                <a:spcPts val="0"/>
              </a:spcBef>
              <a:spcAft>
                <a:spcPts val="0"/>
              </a:spcAft>
              <a:buSzPct val="45454"/>
              <a:buNone/>
            </a:pPr>
            <a:r>
              <a:t/>
            </a:r>
            <a:endParaRPr/>
          </a:p>
        </p:txBody>
      </p:sp>
      <p:sp>
        <p:nvSpPr>
          <p:cNvPr id="135" name="Google Shape;135;p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182880" lvl="0" marL="182880" rtl="0" algn="l">
              <a:lnSpc>
                <a:spcPct val="115000"/>
              </a:lnSpc>
              <a:spcBef>
                <a:spcPts val="0"/>
              </a:spcBef>
              <a:spcAft>
                <a:spcPts val="0"/>
              </a:spcAft>
              <a:buClr>
                <a:srgbClr val="9E3611"/>
              </a:buClr>
              <a:buSzPts val="1530"/>
              <a:buFont typeface="Calibri"/>
              <a:buChar char="o"/>
            </a:pPr>
            <a:r>
              <a:rPr lang="en-US" sz="2000"/>
              <a:t>Is there a pattern in which goals were scored?</a:t>
            </a:r>
            <a:endParaRPr sz="2900"/>
          </a:p>
          <a:p>
            <a:pPr indent="-182880" lvl="0" marL="182880" rtl="0" algn="l">
              <a:lnSpc>
                <a:spcPct val="90000"/>
              </a:lnSpc>
              <a:spcBef>
                <a:spcPts val="1200"/>
              </a:spcBef>
              <a:spcAft>
                <a:spcPts val="0"/>
              </a:spcAft>
              <a:buClr>
                <a:srgbClr val="9E3611"/>
              </a:buClr>
              <a:buSzPts val="1700"/>
              <a:buFont typeface="Calibri"/>
              <a:buChar char="o"/>
            </a:pPr>
            <a:r>
              <a:rPr lang="en-US" sz="2000"/>
              <a:t>What trends have there been in club football - home advantage, total goals scored, distribution of teams' strength</a:t>
            </a:r>
            <a:endParaRPr sz="2000"/>
          </a:p>
          <a:p>
            <a:pPr indent="-182880" lvl="0" marL="182880" rtl="0" algn="l">
              <a:lnSpc>
                <a:spcPct val="90000"/>
              </a:lnSpc>
              <a:spcBef>
                <a:spcPts val="1200"/>
              </a:spcBef>
              <a:spcAft>
                <a:spcPts val="0"/>
              </a:spcAft>
              <a:buClr>
                <a:srgbClr val="9E3611"/>
              </a:buClr>
              <a:buSzPts val="1700"/>
              <a:buFont typeface="Calibri"/>
              <a:buChar char="o"/>
            </a:pPr>
            <a:r>
              <a:rPr lang="en-US" sz="2000"/>
              <a:t>How much did home advantage come into play? Dissecting every teams win and loss ratio at home and away to get a sense of where they are comfortable</a:t>
            </a:r>
            <a:endParaRPr sz="2900"/>
          </a:p>
          <a:p>
            <a:pPr indent="-182880" lvl="0" marL="182880" rtl="0" algn="l">
              <a:lnSpc>
                <a:spcPct val="90000"/>
              </a:lnSpc>
              <a:spcBef>
                <a:spcPts val="1200"/>
              </a:spcBef>
              <a:spcAft>
                <a:spcPts val="0"/>
              </a:spcAft>
              <a:buClr>
                <a:srgbClr val="9E3611"/>
              </a:buClr>
              <a:buSzPts val="1700"/>
              <a:buFont typeface="Calibri"/>
              <a:buChar char="o"/>
            </a:pPr>
            <a:r>
              <a:rPr lang="en-US" sz="2000"/>
              <a:t>How has a player’s role changed through decades as CB(Centre Back), Goalkeeper with the evolution of new styles of play , how much more are they involved in the build up play, coming out of the box,etc.</a:t>
            </a:r>
            <a:endParaRPr sz="2000"/>
          </a:p>
          <a:p>
            <a:pPr indent="-182880" lvl="0" marL="182880" rtl="0" algn="l">
              <a:lnSpc>
                <a:spcPct val="90000"/>
              </a:lnSpc>
              <a:spcBef>
                <a:spcPts val="1200"/>
              </a:spcBef>
              <a:spcAft>
                <a:spcPts val="0"/>
              </a:spcAft>
              <a:buClr>
                <a:srgbClr val="9E3611"/>
              </a:buClr>
              <a:buSzPts val="1530"/>
              <a:buFont typeface="Calibri"/>
              <a:buChar char="o"/>
            </a:pPr>
            <a:r>
              <a:rPr lang="en-US" sz="2000"/>
              <a:t>How much did players press during a season?</a:t>
            </a:r>
            <a:endParaRPr sz="2000"/>
          </a:p>
          <a:p>
            <a:pPr indent="-182880" lvl="0" marL="182880" rtl="0" algn="l">
              <a:lnSpc>
                <a:spcPct val="90000"/>
              </a:lnSpc>
              <a:spcBef>
                <a:spcPts val="1200"/>
              </a:spcBef>
              <a:spcAft>
                <a:spcPts val="0"/>
              </a:spcAft>
              <a:buClr>
                <a:srgbClr val="9E3611"/>
              </a:buClr>
              <a:buSzPts val="1700"/>
              <a:buFont typeface="Calibri"/>
              <a:buChar char="o"/>
            </a:pPr>
            <a:r>
              <a:rPr lang="en-US" sz="2000"/>
              <a:t>What is actually needed for Football Clubs to win the league ?</a:t>
            </a:r>
            <a:endParaRPr/>
          </a:p>
        </p:txBody>
      </p:sp>
      <p:pic>
        <p:nvPicPr>
          <p:cNvPr id="136" name="Google Shape;136;p20"/>
          <p:cNvPicPr preferRelativeResize="0"/>
          <p:nvPr/>
        </p:nvPicPr>
        <p:blipFill rotWithShape="1">
          <a:blip r:embed="rId3">
            <a:alphaModFix/>
          </a:blip>
          <a:srcRect b="0" l="0" r="0" t="0"/>
          <a:stretch/>
        </p:blipFill>
        <p:spPr>
          <a:xfrm>
            <a:off x="172000" y="274650"/>
            <a:ext cx="1450525" cy="55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45454"/>
              <a:buNone/>
            </a:pPr>
            <a:r>
              <a:t/>
            </a:r>
            <a:endParaRPr/>
          </a:p>
          <a:p>
            <a:pPr indent="0" lvl="0" marL="0" rtl="0" algn="ctr">
              <a:lnSpc>
                <a:spcPct val="100000"/>
              </a:lnSpc>
              <a:spcBef>
                <a:spcPts val="0"/>
              </a:spcBef>
              <a:spcAft>
                <a:spcPts val="0"/>
              </a:spcAft>
              <a:buSzPct val="45454"/>
              <a:buNone/>
            </a:pPr>
            <a:r>
              <a:rPr lang="en-US"/>
              <a:t>PURPOSE AND SCOPE OF PROJECT</a:t>
            </a:r>
            <a:endParaRPr/>
          </a:p>
        </p:txBody>
      </p:sp>
      <p:sp>
        <p:nvSpPr>
          <p:cNvPr id="142" name="Google Shape;142;p2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39725" lvl="0" marL="342900" rtl="0" algn="just">
              <a:lnSpc>
                <a:spcPct val="150000"/>
              </a:lnSpc>
              <a:spcBef>
                <a:spcPts val="0"/>
              </a:spcBef>
              <a:spcAft>
                <a:spcPts val="0"/>
              </a:spcAft>
              <a:buClr>
                <a:schemeClr val="dk1"/>
              </a:buClr>
              <a:buSzPts val="2400"/>
              <a:buFont typeface="Times New Roman"/>
              <a:buNone/>
            </a:pPr>
            <a:r>
              <a:rPr b="1" lang="en-US" sz="2400" u="sng"/>
              <a:t>PURPOSE</a:t>
            </a:r>
            <a:endParaRPr b="1" sz="2400" u="sng"/>
          </a:p>
          <a:p>
            <a:pPr indent="-215900" lvl="0" marL="215900" rtl="0" algn="just">
              <a:lnSpc>
                <a:spcPct val="94000"/>
              </a:lnSpc>
              <a:spcBef>
                <a:spcPts val="0"/>
              </a:spcBef>
              <a:spcAft>
                <a:spcPts val="0"/>
              </a:spcAft>
              <a:buSzPts val="1680"/>
              <a:buFont typeface="Calibri"/>
              <a:buChar char="●"/>
            </a:pPr>
            <a:r>
              <a:rPr lang="en-US" sz="2000"/>
              <a:t>To determine what offensive and defensive measures are needed from football players and the team as a whole to win the league.</a:t>
            </a:r>
            <a:endParaRPr sz="2000"/>
          </a:p>
          <a:p>
            <a:pPr indent="-215900" lvl="0" marL="215900" rtl="0" algn="just">
              <a:lnSpc>
                <a:spcPct val="94000"/>
              </a:lnSpc>
              <a:spcBef>
                <a:spcPts val="0"/>
              </a:spcBef>
              <a:spcAft>
                <a:spcPts val="0"/>
              </a:spcAft>
              <a:buSzPts val="2000"/>
              <a:buFont typeface="Calibri"/>
              <a:buChar char="●"/>
            </a:pPr>
            <a:r>
              <a:rPr lang="en-US" sz="2000"/>
              <a:t>To analyse what kind of form the teams have to show to better the opponent and what requirement is needed to go on a winning run.</a:t>
            </a:r>
            <a:endParaRPr sz="2000"/>
          </a:p>
          <a:p>
            <a:pPr indent="-212725" lvl="0" marL="215900" rtl="0" algn="just">
              <a:lnSpc>
                <a:spcPct val="94000"/>
              </a:lnSpc>
              <a:spcBef>
                <a:spcPts val="0"/>
              </a:spcBef>
              <a:spcAft>
                <a:spcPts val="0"/>
              </a:spcAft>
              <a:buClr>
                <a:schemeClr val="dk1"/>
              </a:buClr>
              <a:buSzPts val="1080"/>
              <a:buFont typeface="Noto Sans Symbols"/>
              <a:buNone/>
            </a:pPr>
            <a:r>
              <a:t/>
            </a:r>
            <a:endParaRPr sz="2400"/>
          </a:p>
          <a:p>
            <a:pPr indent="0" lvl="0" marL="3175" rtl="0" algn="just">
              <a:lnSpc>
                <a:spcPct val="94000"/>
              </a:lnSpc>
              <a:spcBef>
                <a:spcPts val="0"/>
              </a:spcBef>
              <a:spcAft>
                <a:spcPts val="0"/>
              </a:spcAft>
              <a:buClr>
                <a:schemeClr val="dk1"/>
              </a:buClr>
              <a:buSzPts val="1800"/>
              <a:buFont typeface="Arial"/>
              <a:buNone/>
            </a:pPr>
            <a:r>
              <a:rPr b="1" lang="en-US" sz="2400" u="sng"/>
              <a:t>SCOPE</a:t>
            </a:r>
            <a:endParaRPr b="1" sz="2400" u="sng"/>
          </a:p>
          <a:p>
            <a:pPr indent="-381000" lvl="0" marL="457200" rtl="0" algn="just">
              <a:lnSpc>
                <a:spcPct val="94000"/>
              </a:lnSpc>
              <a:spcBef>
                <a:spcPts val="0"/>
              </a:spcBef>
              <a:spcAft>
                <a:spcPts val="0"/>
              </a:spcAft>
              <a:buSzPts val="2400"/>
              <a:buFont typeface="Calibri"/>
              <a:buChar char="●"/>
            </a:pPr>
            <a:r>
              <a:rPr lang="en-US" sz="2400"/>
              <a:t>To accumulate all the data and find out patterns in numbers of winning teams which can help in discovering the needful to be implemented by the team to win the league.</a:t>
            </a:r>
            <a:endParaRPr sz="2400"/>
          </a:p>
          <a:p>
            <a:pPr indent="0" lvl="0" marL="0" rtl="0" algn="just">
              <a:lnSpc>
                <a:spcPct val="94000"/>
              </a:lnSpc>
              <a:spcBef>
                <a:spcPts val="0"/>
              </a:spcBef>
              <a:spcAft>
                <a:spcPts val="0"/>
              </a:spcAft>
              <a:buClr>
                <a:schemeClr val="dk1"/>
              </a:buClr>
              <a:buSzPts val="1100"/>
              <a:buFont typeface="Arial"/>
              <a:buNone/>
            </a:pPr>
            <a:r>
              <a:t/>
            </a:r>
            <a:endParaRPr sz="2400"/>
          </a:p>
          <a:p>
            <a:pPr indent="0" lvl="0" marL="0" rtl="0" algn="l">
              <a:lnSpc>
                <a:spcPct val="100000"/>
              </a:lnSpc>
              <a:spcBef>
                <a:spcPts val="360"/>
              </a:spcBef>
              <a:spcAft>
                <a:spcPts val="0"/>
              </a:spcAft>
              <a:buSzPts val="1800"/>
              <a:buNone/>
            </a:pPr>
            <a:r>
              <a:t/>
            </a:r>
            <a:endParaRPr/>
          </a:p>
        </p:txBody>
      </p:sp>
      <p:pic>
        <p:nvPicPr>
          <p:cNvPr id="143" name="Google Shape;143;p21"/>
          <p:cNvPicPr preferRelativeResize="0"/>
          <p:nvPr/>
        </p:nvPicPr>
        <p:blipFill rotWithShape="1">
          <a:blip r:embed="rId3">
            <a:alphaModFix/>
          </a:blip>
          <a:srcRect b="0" l="0" r="0" t="0"/>
          <a:stretch/>
        </p:blipFill>
        <p:spPr>
          <a:xfrm>
            <a:off x="172000" y="274650"/>
            <a:ext cx="1450525" cy="555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