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08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1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3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AA142-32D5-45A8-8C1A-94AF7D609BA2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EE675B-00B1-4557-88FE-71A195D34E7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learningplus.com/time-series/kpss-test-for-stationarity/" TargetMode="External"/><Relationship Id="rId2" Type="http://schemas.openxmlformats.org/officeDocument/2006/relationships/hyperlink" Target="https://www.machinelearningplus.com/time-series/augmented-dickey-fuller-test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8281-4D78-59FE-BFD6-E35936E3B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VECTOR  AUTO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C1ED-4761-CE2C-8395-BA3A954E3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BY:</a:t>
            </a:r>
          </a:p>
          <a:p>
            <a:r>
              <a:rPr lang="en-IN" dirty="0"/>
              <a:t>KARTHIK GH </a:t>
            </a:r>
          </a:p>
          <a:p>
            <a:r>
              <a:rPr lang="en-IN" dirty="0"/>
              <a:t>E22020</a:t>
            </a:r>
          </a:p>
        </p:txBody>
      </p:sp>
    </p:spTree>
    <p:extLst>
      <p:ext uri="{BB962C8B-B14F-4D97-AF65-F5344CB8AC3E}">
        <p14:creationId xmlns:p14="http://schemas.microsoft.com/office/powerpoint/2010/main" val="38122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3F34-39E0-BE9B-CD26-35A10FA1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  <a:t> </a:t>
            </a:r>
            <a:r>
              <a:rPr lang="en-US" sz="2200" b="1" i="0" dirty="0">
                <a:solidFill>
                  <a:srgbClr val="051E50"/>
                </a:solidFill>
                <a:effectLst/>
                <a:latin typeface="Raleway" pitchFamily="2" charset="0"/>
              </a:rPr>
              <a:t>Testing Causation using Granger’s Causality Test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DAA2-3A9E-AAE9-9233-97B2554E9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we are doing vector autoregression it is important to know that the two time series we are working with are they corelated or any correlation b/w them.</a:t>
            </a:r>
          </a:p>
          <a:p>
            <a:r>
              <a:rPr lang="en-US" dirty="0"/>
              <a:t>Test used to check is ;</a:t>
            </a:r>
          </a:p>
          <a:p>
            <a:r>
              <a:rPr lang="en-US" sz="1600" b="1" i="0" dirty="0">
                <a:solidFill>
                  <a:srgbClr val="051E50"/>
                </a:solidFill>
                <a:effectLst/>
                <a:latin typeface="Raleway" pitchFamily="2" charset="0"/>
              </a:rPr>
              <a:t>Granger’s Causality Test</a:t>
            </a:r>
            <a:endParaRPr lang="en-US" sz="1600" dirty="0"/>
          </a:p>
          <a:p>
            <a:r>
              <a:rPr lang="en-US" sz="1300" b="0" i="0" dirty="0">
                <a:solidFill>
                  <a:srgbClr val="111111"/>
                </a:solidFill>
                <a:effectLst/>
                <a:latin typeface="raleway" pitchFamily="2" charset="0"/>
              </a:rPr>
              <a:t>the past values of time series (X) do not cause the other series (Y). So, if the p-value obtained from the test is lesser than the significance level of 0.05, then, you can safely reject the null hypothesis.</a:t>
            </a:r>
            <a:endParaRPr lang="en-US" sz="1300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14D67-3CD7-DE99-076A-B261631FC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4832"/>
            <a:ext cx="2581275" cy="30110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7EECA-D314-3B65-4EB1-09BE576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3876674"/>
            <a:ext cx="2986486" cy="27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EC69-D5FD-FC27-AADE-617D8CB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51E50"/>
                </a:solidFill>
                <a:effectLst/>
                <a:latin typeface="Raleway" pitchFamily="2" charset="0"/>
              </a:rPr>
              <a:t>Split the Series into Training and Testing Data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C0A8-4FA9-294F-F6B9-4BFEA4310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Extracting the data on what we are working with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0884-9973-F9B4-EFF4-DECBE85A99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Splitting the series into train and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1A1C3-FFE4-0C5D-9BE6-4206E16F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4" y="3429000"/>
            <a:ext cx="5101211" cy="1276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CECC79-078B-EFEF-080A-1D62A1963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12" y="3353244"/>
            <a:ext cx="5100174" cy="8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6649-3FB0-38CB-4010-4379D9B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i="0" dirty="0">
                <a:solidFill>
                  <a:srgbClr val="051E50"/>
                </a:solidFill>
                <a:effectLst/>
                <a:latin typeface="Raleway" pitchFamily="2" charset="0"/>
              </a:rPr>
              <a:t>Selecting the Order  of VAR model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09E9-F727-53B6-2C0C-AC5C184EBD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63D221-E26F-80F9-5AD4-9A50EFFA96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704975"/>
            <a:ext cx="9720071" cy="4438650"/>
          </a:xfrm>
        </p:spPr>
      </p:pic>
    </p:spTree>
    <p:extLst>
      <p:ext uri="{BB962C8B-B14F-4D97-AF65-F5344CB8AC3E}">
        <p14:creationId xmlns:p14="http://schemas.microsoft.com/office/powerpoint/2010/main" val="27952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6943-92D0-08E9-CF5A-78998F75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Fitting the model and forecasting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2E37E-AFE8-06B4-A9A3-41A699E3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6772109" cy="4773168"/>
          </a:xfrm>
        </p:spPr>
      </p:pic>
    </p:spTree>
    <p:extLst>
      <p:ext uri="{BB962C8B-B14F-4D97-AF65-F5344CB8AC3E}">
        <p14:creationId xmlns:p14="http://schemas.microsoft.com/office/powerpoint/2010/main" val="19159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1D96-1246-73ED-F17F-6D2B51F5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Forecast to future</a:t>
            </a:r>
            <a:br>
              <a:rPr lang="en-US" sz="54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7F850-D973-7497-0D96-21241E7D23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14" y="2325586"/>
            <a:ext cx="4089610" cy="394355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77BCB8-17BB-E160-3D94-02ACE89AD1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3" y="2968515"/>
            <a:ext cx="4754562" cy="2810095"/>
          </a:xfrm>
        </p:spPr>
      </p:pic>
    </p:spTree>
    <p:extLst>
      <p:ext uri="{BB962C8B-B14F-4D97-AF65-F5344CB8AC3E}">
        <p14:creationId xmlns:p14="http://schemas.microsoft.com/office/powerpoint/2010/main" val="302136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F162-73F1-D55A-C84C-DBC919CA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Evaluate the model using test set</a:t>
            </a:r>
            <a:br>
              <a:rPr lang="en-US" sz="54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4D8B1-F5AF-4467-9268-22F1C8588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912886"/>
            <a:ext cx="9720071" cy="2563864"/>
          </a:xfrm>
        </p:spPr>
      </p:pic>
    </p:spTree>
    <p:extLst>
      <p:ext uri="{BB962C8B-B14F-4D97-AF65-F5344CB8AC3E}">
        <p14:creationId xmlns:p14="http://schemas.microsoft.com/office/powerpoint/2010/main" val="37816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0A2-0B45-9F96-FD0E-DBBEA185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48C7-F0F6-07E4-62DF-BBD5CB11B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1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83F-C6D5-BE44-8F31-2F956D4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What is an vector auto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BCF4-9BF0-2F10-703E-37528C46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Vector Autoregression (VAR) is a multivariate forecasting algorithm that is used when two or more </a:t>
            </a:r>
            <a:r>
              <a:rPr lang="en-US" sz="1800" b="0" i="0" dirty="0">
                <a:effectLst/>
                <a:latin typeface="Bahnschrift SemiBold" panose="020B0502040204020203" pitchFamily="34" charset="0"/>
              </a:rPr>
              <a:t>time series 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influence each other</a:t>
            </a:r>
            <a:endParaRPr lang="en-IN" sz="1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That means, the basic requirements in order to use VAR are: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111111"/>
                </a:solidFill>
                <a:latin typeface="Bahnschrift SemiBold" panose="020B0502040204020203" pitchFamily="34" charset="0"/>
              </a:rPr>
              <a:t>     1. </a:t>
            </a:r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You need at least two time series (variables).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     2.The time series should influence each other.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So why is it called ‘Autoregressive’?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It is considered as an Autoregressive model because, each variable (Time Series) is modeled as a function of the past values, that is the predictors are nothing but the lags (time delayed value) of the series.</a:t>
            </a: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6C2C-96A3-27C7-D6DC-94F74CFD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VAR Model Formula</a:t>
            </a:r>
            <a:endParaRPr lang="en-IN" sz="3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A780-FD84-48CE-4917-428140A5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A typical AR(p) model equation looks something like this</a:t>
            </a:r>
          </a:p>
          <a:p>
            <a:endParaRPr lang="en-US" dirty="0">
              <a:solidFill>
                <a:srgbClr val="111111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where α is the intercept, a constant and β1, β2 till βp are the coefficients of the lags of Y till order p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Order ‘p’ means, up to p-lags of Y is used and they are the predictors in the equation. The ε_{t} is the error, which is considered as white noise.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42F09-DECA-FE57-285F-7C06C9232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114675"/>
            <a:ext cx="7550538" cy="8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D5B7-8850-0C0D-CCF2-8605C31F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how does a VAR model’s formula look like?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2F47-1D87-9927-B36B-D7C5FD6D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04975"/>
            <a:ext cx="9720073" cy="4023360"/>
          </a:xfrm>
        </p:spPr>
        <p:txBody>
          <a:bodyPr/>
          <a:lstStyle/>
          <a:p>
            <a:pPr algn="l" fontAlgn="base"/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we have two variables (Time series) Y1 and Y2, and we need to forecast the values of these     variables at time (t).</a:t>
            </a:r>
          </a:p>
          <a:p>
            <a:pPr algn="l" fontAlgn="base"/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To calculate Y1(t), VAR will use the past values of both Y1 as well as Y2. Likewise, to compute Y2(t), the past values of both Y1 and Y2 be used.</a:t>
            </a:r>
          </a:p>
          <a:p>
            <a:pPr algn="l" fontAlgn="base"/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For example, the system of equations for a VAR(1) model with two time series (variables `Y1` and `Y2`) is as follows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C731E-103B-0EB3-23A5-CEDE43B7B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3771899"/>
            <a:ext cx="6394779" cy="8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8594-957A-33B5-220F-C2EDC7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051E50"/>
                </a:solidFill>
                <a:effectLst/>
                <a:latin typeface="Bahnschrift SemiBold" panose="020B0502040204020203" pitchFamily="34" charset="0"/>
              </a:rPr>
              <a:t>Building a VAR model in Python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63B5-D39A-61C5-E435-EFECBB95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5920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Importing the libraries</a:t>
            </a:r>
          </a:p>
          <a:p>
            <a:pPr marL="0" indent="0" algn="l" fontAlgn="base">
              <a:buNone/>
            </a:pPr>
            <a:r>
              <a:rPr lang="en-US" sz="1600" dirty="0">
                <a:solidFill>
                  <a:srgbClr val="111111"/>
                </a:solidFill>
                <a:latin typeface="Bahnschrift SemiBold" panose="020B0502040204020203" pitchFamily="34" charset="0"/>
              </a:rPr>
              <a:t>Importing the dataset </a:t>
            </a:r>
            <a:endParaRPr lang="en-US" sz="1600" b="0" i="0" dirty="0">
              <a:solidFill>
                <a:srgbClr val="111111"/>
              </a:solidFill>
              <a:effectLst/>
              <a:latin typeface="Bahnschrift SemiBold" panose="020B0502040204020203" pitchFamily="34" charset="0"/>
            </a:endParaRP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Test for stationarity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Transform the series to make it stationary, if needed</a:t>
            </a:r>
          </a:p>
          <a:p>
            <a:pPr marL="0" indent="0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Test for causation amongst the time series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Find optimal order (p)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Analyze the time series characteristics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Prepare training and test datasets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Train the model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Evaluate the model using test set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Forecast to future</a:t>
            </a: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111111"/>
              </a:solidFill>
              <a:effectLst/>
              <a:latin typeface="Bahnschrift SemiBol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764B-0BBE-59A5-FF85-5A0B4120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1185291"/>
            <a:ext cx="9720072" cy="56730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latin typeface="Bahnschrift SemiBold" panose="020B0502040204020203" pitchFamily="34" charset="0"/>
              </a:rPr>
              <a:t>This dataset has the following 8 quarterly time series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aleway" pitchFamily="2" charset="0"/>
              </a:rPr>
              <a:t>:</a:t>
            </a:r>
            <a:endParaRPr lang="en-IN" sz="1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400EBD-39AB-97A9-E141-8F263F6D0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7928" y="2402514"/>
            <a:ext cx="10203114" cy="197994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1.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rgnp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Real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GNP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2.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pgnp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Potential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real GNP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ulc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Unit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labor cost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4.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gdfco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weight deflator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personal consumption expenditure excluding food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energy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5.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gdf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weight GNP deflator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6.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gdfim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weight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deflator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7.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gdfcf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weight deflator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food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personal consumption expenditure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10 Pitch"/>
              </a:rPr>
              <a:t>8.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gdfce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10 Pitch"/>
              </a:rPr>
              <a:t>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weight deflator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energy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10 Pitch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personal consumption expenditure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10 Pitch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5D2EB527-3A41-58D3-1760-7D03A05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Steps for building var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5B32-3E14-F1DC-F793-B75476DD8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Importing libraries                             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41BEAE0-D449-74BD-07E2-F4688BDE4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Importing datasets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AD356A-DF9D-795F-2676-259517028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1" y="3066994"/>
            <a:ext cx="5023136" cy="21527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948789-8596-F6E1-3686-CE1B47E33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3556"/>
            <a:ext cx="5340129" cy="23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95ED-DDA1-D221-B3A0-E65527E0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051E50"/>
                </a:solidFill>
                <a:effectLst/>
                <a:latin typeface="Raleway" pitchFamily="2" charset="0"/>
              </a:rPr>
              <a:t>Visualize the Time Series</a:t>
            </a: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D05C-5829-0C27-A57B-04B1A46CA6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91A37-6C91-DA37-10F5-28268A4C1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Time series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3E1FC-382A-A6D3-B3EE-D297D2C1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7" y="3006673"/>
            <a:ext cx="5029458" cy="202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C1029-FCB1-9356-B55E-0E1729762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2927245"/>
            <a:ext cx="5130979" cy="24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6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6080-08F8-7875-1D98-CEE7C5AB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86460"/>
          </a:xfrm>
        </p:spPr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051E50"/>
                </a:solidFill>
                <a:effectLst/>
                <a:latin typeface="Raleway" pitchFamily="2" charset="0"/>
              </a:rPr>
              <a:t>Checking for Stationarity and Make the Time Series Stationary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D355-759C-E924-041E-8C672318A8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Test used to check the time series is stationary are;</a:t>
            </a:r>
          </a:p>
          <a:p>
            <a:pPr marL="0" indent="0" algn="l" fontAlgn="base">
              <a:buNone/>
            </a:pPr>
            <a:r>
              <a:rPr lang="en-US" sz="1600" b="0" i="0" u="sng" strike="noStrike" dirty="0">
                <a:effectLst/>
                <a:latin typeface="raleway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Augmented Dickey-Fuller Test (ADF Test)</a:t>
            </a:r>
            <a:endParaRPr lang="en-US" sz="1600" b="0" i="0" u="sng" dirty="0">
              <a:effectLst/>
              <a:latin typeface="raleway" pitchFamily="2" charset="0"/>
            </a:endParaRPr>
          </a:p>
          <a:p>
            <a:pPr marL="0" indent="0" algn="l" fontAlgn="base">
              <a:buNone/>
            </a:pPr>
            <a:r>
              <a:rPr lang="en-US" sz="1600" b="0" i="0" u="none" strike="noStrike" dirty="0">
                <a:effectLst/>
                <a:latin typeface="raleway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KPSS test</a:t>
            </a:r>
            <a:endParaRPr lang="en-US" sz="1600" b="0" i="0" dirty="0">
              <a:effectLst/>
              <a:latin typeface="raleway" pitchFamily="2" charset="0"/>
            </a:endParaRPr>
          </a:p>
          <a:p>
            <a:pPr marL="0" indent="0" algn="l" fontAlgn="base">
              <a:buNone/>
            </a:pPr>
            <a:r>
              <a:rPr lang="en-US" sz="1600" b="0" i="0" u="sng" dirty="0">
                <a:solidFill>
                  <a:srgbClr val="111111"/>
                </a:solidFill>
                <a:effectLst/>
                <a:latin typeface="raleway" pitchFamily="2" charset="0"/>
              </a:rPr>
              <a:t> Philip-Perron test</a:t>
            </a:r>
          </a:p>
          <a:p>
            <a:r>
              <a:rPr lang="en-IN" dirty="0"/>
              <a:t>We are using ADA test</a:t>
            </a:r>
          </a:p>
          <a:p>
            <a:r>
              <a:rPr lang="en-IN" dirty="0"/>
              <a:t>First check for stationarity and if there is no stationarity then transform it to stationarity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363700-0076-0658-A44F-AC52256B8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24" y="2079481"/>
            <a:ext cx="2717940" cy="28068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4CA4A-E24C-2225-1AE8-17115EDB7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3" y="2900608"/>
            <a:ext cx="2492429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615</TotalTime>
  <Words>683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Rounded MT Bold</vt:lpstr>
      <vt:lpstr>Bahnschrift SemiBold</vt:lpstr>
      <vt:lpstr>Courier 10 Pitch</vt:lpstr>
      <vt:lpstr>Raleway</vt:lpstr>
      <vt:lpstr>Raleway</vt:lpstr>
      <vt:lpstr>Tw Cen MT</vt:lpstr>
      <vt:lpstr>Tw Cen MT Condensed</vt:lpstr>
      <vt:lpstr>Wingdings 3</vt:lpstr>
      <vt:lpstr>Integral</vt:lpstr>
      <vt:lpstr>VECTOR  AUTO REGRESSION</vt:lpstr>
      <vt:lpstr>What is an vector auto regression</vt:lpstr>
      <vt:lpstr>VAR Model Formula</vt:lpstr>
      <vt:lpstr>how does a VAR model’s formula look like?</vt:lpstr>
      <vt:lpstr>Building a VAR model in Python </vt:lpstr>
      <vt:lpstr>This dataset has the following 8 quarterly time series:</vt:lpstr>
      <vt:lpstr>Steps for building var model</vt:lpstr>
      <vt:lpstr>Visualize the Time Series </vt:lpstr>
      <vt:lpstr>Checking for Stationarity and Make the Time Series Stationary </vt:lpstr>
      <vt:lpstr> Testing Causation using Granger’s Causality Test </vt:lpstr>
      <vt:lpstr>Split the Series into Training and Testing Data </vt:lpstr>
      <vt:lpstr>Selecting the Order  of VAR model </vt:lpstr>
      <vt:lpstr>Fitting the model and forecasting</vt:lpstr>
      <vt:lpstr>Forecast to future </vt:lpstr>
      <vt:lpstr>Evaluate the model using test 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 AUTO REGRESSION</dc:title>
  <dc:creator>KARTHIK GH</dc:creator>
  <cp:lastModifiedBy>KARTHIK GH</cp:lastModifiedBy>
  <cp:revision>4</cp:revision>
  <dcterms:created xsi:type="dcterms:W3CDTF">2022-07-24T05:57:36Z</dcterms:created>
  <dcterms:modified xsi:type="dcterms:W3CDTF">2022-07-28T19:45:30Z</dcterms:modified>
</cp:coreProperties>
</file>