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30"/>
  </p:notesMasterIdLst>
  <p:sldIdLst>
    <p:sldId id="266" r:id="rId5"/>
    <p:sldId id="309" r:id="rId6"/>
    <p:sldId id="322" r:id="rId7"/>
    <p:sldId id="310" r:id="rId8"/>
    <p:sldId id="311" r:id="rId9"/>
    <p:sldId id="313" r:id="rId10"/>
    <p:sldId id="316" r:id="rId11"/>
    <p:sldId id="315" r:id="rId12"/>
    <p:sldId id="323" r:id="rId13"/>
    <p:sldId id="317" r:id="rId14"/>
    <p:sldId id="312" r:id="rId15"/>
    <p:sldId id="318" r:id="rId16"/>
    <p:sldId id="319" r:id="rId17"/>
    <p:sldId id="321" r:id="rId18"/>
    <p:sldId id="320" r:id="rId19"/>
    <p:sldId id="324" r:id="rId20"/>
    <p:sldId id="325" r:id="rId21"/>
    <p:sldId id="326" r:id="rId22"/>
    <p:sldId id="327" r:id="rId23"/>
    <p:sldId id="328" r:id="rId24"/>
    <p:sldId id="329" r:id="rId25"/>
    <p:sldId id="330" r:id="rId26"/>
    <p:sldId id="331" r:id="rId27"/>
    <p:sldId id="332" r:id="rId28"/>
    <p:sldId id="33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43A9E5-1C92-44F3-9C37-55AA76932574}">
          <p14:sldIdLst>
            <p14:sldId id="266"/>
            <p14:sldId id="309"/>
            <p14:sldId id="322"/>
            <p14:sldId id="310"/>
            <p14:sldId id="311"/>
            <p14:sldId id="313"/>
            <p14:sldId id="316"/>
            <p14:sldId id="315"/>
            <p14:sldId id="323"/>
            <p14:sldId id="317"/>
            <p14:sldId id="312"/>
            <p14:sldId id="318"/>
            <p14:sldId id="319"/>
            <p14:sldId id="321"/>
            <p14:sldId id="320"/>
            <p14:sldId id="324"/>
            <p14:sldId id="325"/>
            <p14:sldId id="326"/>
            <p14:sldId id="327"/>
            <p14:sldId id="328"/>
            <p14:sldId id="329"/>
            <p14:sldId id="330"/>
            <p14:sldId id="331"/>
            <p14:sldId id="332"/>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85"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BCDF2A-59B9-4EF1-A804-E98CE6131ED4}"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IN"/>
        </a:p>
      </dgm:t>
    </dgm:pt>
    <dgm:pt modelId="{CEC5E0AF-2252-4871-B317-6C930E5278D2}" type="pres">
      <dgm:prSet presAssocID="{52BCDF2A-59B9-4EF1-A804-E98CE6131ED4}" presName="diagram" presStyleCnt="0">
        <dgm:presLayoutVars>
          <dgm:dir/>
          <dgm:resizeHandles val="exact"/>
        </dgm:presLayoutVars>
      </dgm:prSet>
      <dgm:spPr/>
    </dgm:pt>
  </dgm:ptLst>
  <dgm:cxnLst>
    <dgm:cxn modelId="{3019D0EC-1B89-4EB4-880D-3AF9C5333549}" type="presOf" srcId="{52BCDF2A-59B9-4EF1-A804-E98CE6131ED4}" destId="{CEC5E0AF-2252-4871-B317-6C930E5278D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CCA99-7424-40E6-A4CE-1180296E2E3B}"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D4D2A-A82C-4C94-B3A6-0C83C791E195}" type="slidenum">
              <a:rPr lang="en-IN" smtClean="0"/>
              <a:t>‹#›</a:t>
            </a:fld>
            <a:endParaRPr lang="en-IN"/>
          </a:p>
        </p:txBody>
      </p:sp>
    </p:spTree>
    <p:extLst>
      <p:ext uri="{BB962C8B-B14F-4D97-AF65-F5344CB8AC3E}">
        <p14:creationId xmlns:p14="http://schemas.microsoft.com/office/powerpoint/2010/main" val="3517053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8D4D2A-A82C-4C94-B3A6-0C83C791E195}" type="slidenum">
              <a:rPr lang="en-IN" smtClean="0"/>
              <a:t>25</a:t>
            </a:fld>
            <a:endParaRPr lang="en-IN"/>
          </a:p>
        </p:txBody>
      </p:sp>
    </p:spTree>
    <p:extLst>
      <p:ext uri="{BB962C8B-B14F-4D97-AF65-F5344CB8AC3E}">
        <p14:creationId xmlns:p14="http://schemas.microsoft.com/office/powerpoint/2010/main" val="427750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635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39252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02937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74998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06065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3714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341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01015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0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42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875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632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278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09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67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18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A0A0263D-97AD-5A3F-ED2F-A89E8BFA79EC}"/>
              </a:ext>
            </a:extLst>
          </p:cNvPr>
          <p:cNvPicPr>
            <a:picLocks noChangeAspect="1"/>
          </p:cNvPicPr>
          <p:nvPr userDrawn="1"/>
        </p:nvPicPr>
        <p:blipFill>
          <a:blip r:embed="rId18"/>
          <a:stretch>
            <a:fillRect/>
          </a:stretch>
        </p:blipFill>
        <p:spPr>
          <a:xfrm>
            <a:off x="10662048" y="5450889"/>
            <a:ext cx="903874" cy="903874"/>
          </a:xfrm>
          <a:prstGeom prst="rect">
            <a:avLst/>
          </a:prstGeom>
        </p:spPr>
      </p:pic>
    </p:spTree>
    <p:extLst>
      <p:ext uri="{BB962C8B-B14F-4D97-AF65-F5344CB8AC3E}">
        <p14:creationId xmlns:p14="http://schemas.microsoft.com/office/powerpoint/2010/main" val="85839556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34126" y="639097"/>
            <a:ext cx="4267200" cy="1924149"/>
          </a:xfrm>
        </p:spPr>
        <p:txBody>
          <a:bodyPr>
            <a:normAutofit/>
          </a:bodyPr>
          <a:lstStyle/>
          <a:p>
            <a:r>
              <a:rPr lang="en-US" sz="4000" dirty="0"/>
              <a:t>CONTROL FLOW CONSTRUCTS AND FLOWCHARTS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BY KARTHIK SUBRAMANIAN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BBB277-EEB3-C30E-4068-3C3126E05BDE}"/>
              </a:ext>
            </a:extLst>
          </p:cNvPr>
          <p:cNvPicPr>
            <a:picLocks noGrp="1" noChangeAspect="1"/>
          </p:cNvPicPr>
          <p:nvPr>
            <p:ph idx="1"/>
          </p:nvPr>
        </p:nvPicPr>
        <p:blipFill>
          <a:blip r:embed="rId2"/>
          <a:stretch>
            <a:fillRect/>
          </a:stretch>
        </p:blipFill>
        <p:spPr>
          <a:xfrm>
            <a:off x="319088" y="1027012"/>
            <a:ext cx="11401425" cy="5232600"/>
          </a:xfrm>
        </p:spPr>
      </p:pic>
      <p:sp>
        <p:nvSpPr>
          <p:cNvPr id="8" name="Title 1">
            <a:extLst>
              <a:ext uri="{FF2B5EF4-FFF2-40B4-BE49-F238E27FC236}">
                <a16:creationId xmlns:a16="http://schemas.microsoft.com/office/drawing/2014/main" id="{00AAE3F5-902F-7FF5-FF3B-804093F7C2AB}"/>
              </a:ext>
            </a:extLst>
          </p:cNvPr>
          <p:cNvSpPr>
            <a:spLocks noGrp="1"/>
          </p:cNvSpPr>
          <p:nvPr>
            <p:ph type="title"/>
          </p:nvPr>
        </p:nvSpPr>
        <p:spPr>
          <a:xfrm>
            <a:off x="896409" y="200025"/>
            <a:ext cx="8533341" cy="493612"/>
          </a:xfrm>
        </p:spPr>
        <p:txBody>
          <a:bodyPr>
            <a:normAutofit fontScale="90000"/>
          </a:bodyPr>
          <a:lstStyle/>
          <a:p>
            <a:r>
              <a:rPr lang="en-US" dirty="0"/>
              <a:t>C: switch case example</a:t>
            </a:r>
            <a:endParaRPr lang="en-IN" dirty="0"/>
          </a:p>
        </p:txBody>
      </p:sp>
    </p:spTree>
    <p:extLst>
      <p:ext uri="{BB962C8B-B14F-4D97-AF65-F5344CB8AC3E}">
        <p14:creationId xmlns:p14="http://schemas.microsoft.com/office/powerpoint/2010/main" val="284153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37D5-A225-4550-FA9D-CFD81ECF31B0}"/>
              </a:ext>
            </a:extLst>
          </p:cNvPr>
          <p:cNvSpPr>
            <a:spLocks noGrp="1"/>
          </p:cNvSpPr>
          <p:nvPr>
            <p:ph type="title"/>
          </p:nvPr>
        </p:nvSpPr>
        <p:spPr/>
        <p:txBody>
          <a:bodyPr/>
          <a:lstStyle/>
          <a:p>
            <a:r>
              <a:rPr lang="en-US" dirty="0"/>
              <a:t>C: loops</a:t>
            </a:r>
            <a:endParaRPr lang="en-IN" dirty="0"/>
          </a:p>
        </p:txBody>
      </p:sp>
      <p:sp>
        <p:nvSpPr>
          <p:cNvPr id="3" name="Content Placeholder 2">
            <a:extLst>
              <a:ext uri="{FF2B5EF4-FFF2-40B4-BE49-F238E27FC236}">
                <a16:creationId xmlns:a16="http://schemas.microsoft.com/office/drawing/2014/main" id="{8AB90BF4-34E3-0695-60AF-D7D404598C82}"/>
              </a:ext>
            </a:extLst>
          </p:cNvPr>
          <p:cNvSpPr>
            <a:spLocks noGrp="1"/>
          </p:cNvSpPr>
          <p:nvPr>
            <p:ph idx="1"/>
          </p:nvPr>
        </p:nvSpPr>
        <p:spPr/>
        <p:txBody>
          <a:bodyPr>
            <a:normAutofit/>
          </a:bodyPr>
          <a:lstStyle/>
          <a:p>
            <a:r>
              <a:rPr lang="en-US" dirty="0"/>
              <a:t>Loops are broadly classified into two types:</a:t>
            </a:r>
          </a:p>
          <a:p>
            <a:r>
              <a:rPr lang="en-US" dirty="0"/>
              <a:t>1. Entry controlled loops</a:t>
            </a:r>
          </a:p>
          <a:p>
            <a:r>
              <a:rPr lang="en-US" dirty="0"/>
              <a:t>In this kind of loop, the condition is checked before executing the loop's body. So, if the condition is never true, it won't execute even once. For example, for and while loop.</a:t>
            </a:r>
          </a:p>
          <a:p>
            <a:r>
              <a:rPr lang="en-US" dirty="0"/>
              <a:t>2. Exit controlled loops</a:t>
            </a:r>
          </a:p>
          <a:p>
            <a:r>
              <a:rPr lang="en-US" dirty="0"/>
              <a:t>In this kind of loop, the condition is checked after the loop's body is executed, i.e., in the end. Hence, even if the condition is not fulfilled, this loop will execute one time. The do-while loop is an example of exit controlled loop.</a:t>
            </a:r>
            <a:endParaRPr lang="en-IN" dirty="0"/>
          </a:p>
        </p:txBody>
      </p:sp>
    </p:spTree>
    <p:extLst>
      <p:ext uri="{BB962C8B-B14F-4D97-AF65-F5344CB8AC3E}">
        <p14:creationId xmlns:p14="http://schemas.microsoft.com/office/powerpoint/2010/main" val="313265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C8B7-70A5-376C-150E-89125AD7F0A3}"/>
              </a:ext>
            </a:extLst>
          </p:cNvPr>
          <p:cNvSpPr>
            <a:spLocks noGrp="1"/>
          </p:cNvSpPr>
          <p:nvPr>
            <p:ph type="title"/>
          </p:nvPr>
        </p:nvSpPr>
        <p:spPr/>
        <p:txBody>
          <a:bodyPr/>
          <a:lstStyle/>
          <a:p>
            <a:r>
              <a:rPr lang="en-US" dirty="0"/>
              <a:t>C: while loop</a:t>
            </a:r>
            <a:endParaRPr lang="en-IN" dirty="0"/>
          </a:p>
        </p:txBody>
      </p:sp>
      <p:sp>
        <p:nvSpPr>
          <p:cNvPr id="3" name="Content Placeholder 2">
            <a:extLst>
              <a:ext uri="{FF2B5EF4-FFF2-40B4-BE49-F238E27FC236}">
                <a16:creationId xmlns:a16="http://schemas.microsoft.com/office/drawing/2014/main" id="{E18FAB6E-35BB-F1AF-F666-2809B4CECF8B}"/>
              </a:ext>
            </a:extLst>
          </p:cNvPr>
          <p:cNvSpPr>
            <a:spLocks noGrp="1"/>
          </p:cNvSpPr>
          <p:nvPr>
            <p:ph idx="1"/>
          </p:nvPr>
        </p:nvSpPr>
        <p:spPr/>
        <p:txBody>
          <a:bodyPr/>
          <a:lstStyle/>
          <a:p>
            <a:pPr marL="0" indent="0">
              <a:buNone/>
            </a:pPr>
            <a:r>
              <a:rPr lang="en-US" dirty="0"/>
              <a:t>The while Loop is an entry-controlled loop in C programming language. This loop can be used to iterate a part of code while the given condition remains true.</a:t>
            </a:r>
          </a:p>
          <a:p>
            <a:pPr marL="0" indent="0">
              <a:buNone/>
            </a:pPr>
            <a:endParaRPr lang="en-US" dirty="0"/>
          </a:p>
          <a:p>
            <a:pPr marL="0" indent="0">
              <a:buNone/>
            </a:pPr>
            <a:r>
              <a:rPr lang="en-US" dirty="0"/>
              <a:t>Syntax</a:t>
            </a:r>
          </a:p>
          <a:p>
            <a:pPr marL="0" indent="0">
              <a:buNone/>
            </a:pPr>
            <a:r>
              <a:rPr lang="en-US" dirty="0"/>
              <a:t>The while loop syntax is as follows:</a:t>
            </a:r>
          </a:p>
          <a:p>
            <a:pPr marL="0" indent="0">
              <a:buNone/>
            </a:pPr>
            <a:endParaRPr lang="en-US" dirty="0"/>
          </a:p>
          <a:p>
            <a:pPr marL="0" indent="0">
              <a:buNone/>
            </a:pPr>
            <a:r>
              <a:rPr lang="en-US" dirty="0"/>
              <a:t>while (test expression)</a:t>
            </a:r>
          </a:p>
          <a:p>
            <a:pPr marL="0" indent="0">
              <a:buNone/>
            </a:pPr>
            <a:r>
              <a:rPr lang="en-US" dirty="0"/>
              <a:t>{</a:t>
            </a:r>
          </a:p>
          <a:p>
            <a:pPr marL="0" indent="0">
              <a:buNone/>
            </a:pPr>
            <a:r>
              <a:rPr lang="en-US" dirty="0"/>
              <a:t>   // body consisting of multiple statements</a:t>
            </a:r>
          </a:p>
          <a:p>
            <a:pPr marL="0" indent="0">
              <a:buNone/>
            </a:pPr>
            <a:r>
              <a:rPr lang="en-US" dirty="0"/>
              <a:t>}</a:t>
            </a:r>
            <a:endParaRPr lang="en-IN" dirty="0"/>
          </a:p>
        </p:txBody>
      </p:sp>
    </p:spTree>
    <p:extLst>
      <p:ext uri="{BB962C8B-B14F-4D97-AF65-F5344CB8AC3E}">
        <p14:creationId xmlns:p14="http://schemas.microsoft.com/office/powerpoint/2010/main" val="301438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F3AB-C04C-1089-1E47-395760E3EC56}"/>
              </a:ext>
            </a:extLst>
          </p:cNvPr>
          <p:cNvSpPr>
            <a:spLocks noGrp="1"/>
          </p:cNvSpPr>
          <p:nvPr>
            <p:ph type="title"/>
          </p:nvPr>
        </p:nvSpPr>
        <p:spPr/>
        <p:txBody>
          <a:bodyPr/>
          <a:lstStyle/>
          <a:p>
            <a:r>
              <a:rPr lang="en-US" dirty="0"/>
              <a:t>C: while loops Flowchart</a:t>
            </a:r>
            <a:endParaRPr lang="en-IN" dirty="0"/>
          </a:p>
        </p:txBody>
      </p:sp>
      <p:pic>
        <p:nvPicPr>
          <p:cNvPr id="5" name="Content Placeholder 4">
            <a:extLst>
              <a:ext uri="{FF2B5EF4-FFF2-40B4-BE49-F238E27FC236}">
                <a16:creationId xmlns:a16="http://schemas.microsoft.com/office/drawing/2014/main" id="{4A12247E-FCF3-8E37-C447-597CBF3686EA}"/>
              </a:ext>
            </a:extLst>
          </p:cNvPr>
          <p:cNvPicPr>
            <a:picLocks noGrp="1" noChangeAspect="1"/>
          </p:cNvPicPr>
          <p:nvPr>
            <p:ph idx="1"/>
          </p:nvPr>
        </p:nvPicPr>
        <p:blipFill>
          <a:blip r:embed="rId2"/>
          <a:stretch>
            <a:fillRect/>
          </a:stretch>
        </p:blipFill>
        <p:spPr>
          <a:xfrm>
            <a:off x="3177739" y="2160588"/>
            <a:ext cx="3596560" cy="3881437"/>
          </a:xfrm>
        </p:spPr>
      </p:pic>
    </p:spTree>
    <p:extLst>
      <p:ext uri="{BB962C8B-B14F-4D97-AF65-F5344CB8AC3E}">
        <p14:creationId xmlns:p14="http://schemas.microsoft.com/office/powerpoint/2010/main" val="39252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5A23-29E2-389C-766D-64D08E9B14E9}"/>
              </a:ext>
            </a:extLst>
          </p:cNvPr>
          <p:cNvSpPr>
            <a:spLocks noGrp="1"/>
          </p:cNvSpPr>
          <p:nvPr>
            <p:ph type="title"/>
          </p:nvPr>
        </p:nvSpPr>
        <p:spPr/>
        <p:txBody>
          <a:bodyPr/>
          <a:lstStyle/>
          <a:p>
            <a:r>
              <a:rPr lang="en-US" dirty="0"/>
              <a:t>C : while loops</a:t>
            </a:r>
            <a:endParaRPr lang="en-IN" dirty="0"/>
          </a:p>
        </p:txBody>
      </p:sp>
      <p:pic>
        <p:nvPicPr>
          <p:cNvPr id="5" name="Content Placeholder 4">
            <a:extLst>
              <a:ext uri="{FF2B5EF4-FFF2-40B4-BE49-F238E27FC236}">
                <a16:creationId xmlns:a16="http://schemas.microsoft.com/office/drawing/2014/main" id="{30DC46E2-A3BC-3B2C-E84B-01B0EB573CBC}"/>
              </a:ext>
            </a:extLst>
          </p:cNvPr>
          <p:cNvPicPr>
            <a:picLocks noGrp="1" noChangeAspect="1"/>
          </p:cNvPicPr>
          <p:nvPr>
            <p:ph idx="1"/>
          </p:nvPr>
        </p:nvPicPr>
        <p:blipFill>
          <a:blip r:embed="rId2"/>
          <a:stretch>
            <a:fillRect/>
          </a:stretch>
        </p:blipFill>
        <p:spPr>
          <a:xfrm>
            <a:off x="677334" y="1482477"/>
            <a:ext cx="11349711" cy="4651623"/>
          </a:xfrm>
        </p:spPr>
      </p:pic>
    </p:spTree>
    <p:extLst>
      <p:ext uri="{BB962C8B-B14F-4D97-AF65-F5344CB8AC3E}">
        <p14:creationId xmlns:p14="http://schemas.microsoft.com/office/powerpoint/2010/main" val="332608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B94F-E5F6-9A59-AA48-D11857805951}"/>
              </a:ext>
            </a:extLst>
          </p:cNvPr>
          <p:cNvSpPr>
            <a:spLocks noGrp="1"/>
          </p:cNvSpPr>
          <p:nvPr>
            <p:ph type="title"/>
          </p:nvPr>
        </p:nvSpPr>
        <p:spPr/>
        <p:txBody>
          <a:bodyPr/>
          <a:lstStyle/>
          <a:p>
            <a:r>
              <a:rPr lang="en-US" dirty="0"/>
              <a:t>C: for loops</a:t>
            </a:r>
            <a:endParaRPr lang="en-IN" dirty="0"/>
          </a:p>
        </p:txBody>
      </p:sp>
      <p:sp>
        <p:nvSpPr>
          <p:cNvPr id="3" name="Content Placeholder 2">
            <a:extLst>
              <a:ext uri="{FF2B5EF4-FFF2-40B4-BE49-F238E27FC236}">
                <a16:creationId xmlns:a16="http://schemas.microsoft.com/office/drawing/2014/main" id="{EA375A24-C524-791F-A49A-583902AE24FB}"/>
              </a:ext>
            </a:extLst>
          </p:cNvPr>
          <p:cNvSpPr>
            <a:spLocks noGrp="1"/>
          </p:cNvSpPr>
          <p:nvPr>
            <p:ph idx="1"/>
          </p:nvPr>
        </p:nvSpPr>
        <p:spPr/>
        <p:txBody>
          <a:bodyPr>
            <a:normAutofit fontScale="85000" lnSpcReduction="20000"/>
          </a:bodyPr>
          <a:lstStyle/>
          <a:p>
            <a:pPr marL="0" indent="0">
              <a:buNone/>
            </a:pPr>
            <a:r>
              <a:rPr lang="en-US" dirty="0"/>
              <a:t>for Loop in C</a:t>
            </a:r>
          </a:p>
          <a:p>
            <a:pPr marL="0" indent="0">
              <a:buNone/>
            </a:pPr>
            <a:r>
              <a:rPr lang="en-US" dirty="0"/>
              <a:t>The for loop in C Language provides a functionality/feature to repeat a set of statements a defined number of times. The for loop is in itself a form of an entry-controlled loop.</a:t>
            </a:r>
          </a:p>
          <a:p>
            <a:pPr marL="0" indent="0">
              <a:buNone/>
            </a:pPr>
            <a:endParaRPr lang="en-US" dirty="0"/>
          </a:p>
          <a:p>
            <a:pPr marL="0" indent="0">
              <a:buNone/>
            </a:pPr>
            <a:r>
              <a:rPr lang="en-US" dirty="0"/>
              <a:t>Unlike the while loop and do…while loop, the for loop contains the initialization, condition, and updating statements as part of its syntax. It is mainly used to traverse arrays, vectors, and other data structures.</a:t>
            </a:r>
          </a:p>
          <a:p>
            <a:pPr marL="0" indent="0">
              <a:buNone/>
            </a:pPr>
            <a:endParaRPr lang="en-US" dirty="0"/>
          </a:p>
          <a:p>
            <a:pPr marL="0" indent="0">
              <a:buNone/>
            </a:pPr>
            <a:r>
              <a:rPr lang="en-US" dirty="0"/>
              <a:t>Syntax of for Loop</a:t>
            </a:r>
          </a:p>
          <a:p>
            <a:pPr marL="0" indent="0">
              <a:buNone/>
            </a:pPr>
            <a:r>
              <a:rPr lang="en-US" dirty="0"/>
              <a:t>for(initialization; check/test expression; </a:t>
            </a:r>
            <a:r>
              <a:rPr lang="en-US" dirty="0" err="1"/>
              <a:t>updation</a:t>
            </a:r>
            <a:r>
              <a:rPr lang="en-US" dirty="0"/>
              <a:t>)</a:t>
            </a:r>
          </a:p>
          <a:p>
            <a:pPr marL="0" indent="0">
              <a:buNone/>
            </a:pPr>
            <a:r>
              <a:rPr lang="en-US" dirty="0"/>
              <a:t>{    </a:t>
            </a:r>
          </a:p>
          <a:p>
            <a:pPr marL="0" indent="0">
              <a:buNone/>
            </a:pPr>
            <a:r>
              <a:rPr lang="en-US" dirty="0"/>
              <a:t>     // body consisting of multiple statements</a:t>
            </a:r>
          </a:p>
          <a:p>
            <a:pPr marL="0" indent="0">
              <a:buNone/>
            </a:pPr>
            <a:r>
              <a:rPr lang="en-US" dirty="0"/>
              <a:t>}</a:t>
            </a:r>
            <a:endParaRPr lang="en-IN" dirty="0"/>
          </a:p>
        </p:txBody>
      </p:sp>
    </p:spTree>
    <p:extLst>
      <p:ext uri="{BB962C8B-B14F-4D97-AF65-F5344CB8AC3E}">
        <p14:creationId xmlns:p14="http://schemas.microsoft.com/office/powerpoint/2010/main" val="304243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F656-44E9-08F6-5BF3-311E08BEAB2F}"/>
              </a:ext>
            </a:extLst>
          </p:cNvPr>
          <p:cNvSpPr>
            <a:spLocks noGrp="1"/>
          </p:cNvSpPr>
          <p:nvPr>
            <p:ph type="title"/>
          </p:nvPr>
        </p:nvSpPr>
        <p:spPr/>
        <p:txBody>
          <a:bodyPr/>
          <a:lstStyle/>
          <a:p>
            <a:r>
              <a:rPr lang="en-US" dirty="0"/>
              <a:t>C: for loops</a:t>
            </a:r>
            <a:endParaRPr lang="en-IN" dirty="0"/>
          </a:p>
        </p:txBody>
      </p:sp>
      <p:sp>
        <p:nvSpPr>
          <p:cNvPr id="3" name="Content Placeholder 2">
            <a:extLst>
              <a:ext uri="{FF2B5EF4-FFF2-40B4-BE49-F238E27FC236}">
                <a16:creationId xmlns:a16="http://schemas.microsoft.com/office/drawing/2014/main" id="{B2A38F23-6E3D-2B55-1145-B9C7F1A0265C}"/>
              </a:ext>
            </a:extLst>
          </p:cNvPr>
          <p:cNvSpPr>
            <a:spLocks noGrp="1"/>
          </p:cNvSpPr>
          <p:nvPr>
            <p:ph idx="1"/>
          </p:nvPr>
        </p:nvSpPr>
        <p:spPr>
          <a:xfrm>
            <a:off x="677333" y="2160589"/>
            <a:ext cx="11047941" cy="3973511"/>
          </a:xfrm>
        </p:spPr>
        <p:txBody>
          <a:bodyPr>
            <a:normAutofit lnSpcReduction="10000"/>
          </a:bodyPr>
          <a:lstStyle/>
          <a:p>
            <a:pPr algn="just" fontAlgn="base">
              <a:buFont typeface="+mj-lt"/>
              <a:buAutoNum type="arabicPeriod"/>
            </a:pPr>
            <a:r>
              <a:rPr lang="en-US" b="1" i="0" dirty="0">
                <a:solidFill>
                  <a:srgbClr val="273239"/>
                </a:solidFill>
                <a:effectLst/>
                <a:latin typeface="Nunito" pitchFamily="2" charset="0"/>
              </a:rPr>
              <a:t>Initialization: </a:t>
            </a:r>
            <a:r>
              <a:rPr lang="en-US" b="0" i="0" dirty="0">
                <a:solidFill>
                  <a:srgbClr val="273239"/>
                </a:solidFill>
                <a:effectLst/>
                <a:latin typeface="Nunito" pitchFamily="2" charset="0"/>
              </a:rPr>
              <a:t>This step initializes a loop control variable with an initial value that helps to progress the loop or helps in checking the condition. It acts as the index value when iterating an array or string.</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just" fontAlgn="base">
              <a:buFont typeface="+mj-lt"/>
              <a:buAutoNum type="arabicPeriod"/>
            </a:pPr>
            <a:r>
              <a:rPr lang="en-US" b="1" i="0" dirty="0">
                <a:solidFill>
                  <a:srgbClr val="273239"/>
                </a:solidFill>
                <a:effectLst/>
                <a:latin typeface="Nunito" pitchFamily="2" charset="0"/>
              </a:rPr>
              <a:t>Check/Test Condition: </a:t>
            </a:r>
            <a:r>
              <a:rPr lang="en-US" b="0" i="0" dirty="0">
                <a:solidFill>
                  <a:srgbClr val="273239"/>
                </a:solidFill>
                <a:effectLst/>
                <a:latin typeface="Nunito" pitchFamily="2" charset="0"/>
              </a:rPr>
              <a:t>This step of the </a:t>
            </a:r>
            <a:r>
              <a:rPr lang="en-US" b="1" i="0" dirty="0">
                <a:solidFill>
                  <a:srgbClr val="273239"/>
                </a:solidFill>
                <a:effectLst/>
                <a:latin typeface="Nunito" pitchFamily="2" charset="0"/>
              </a:rPr>
              <a:t>for loop</a:t>
            </a:r>
            <a:r>
              <a:rPr lang="en-US" b="1" i="1" dirty="0">
                <a:solidFill>
                  <a:srgbClr val="273239"/>
                </a:solidFill>
                <a:effectLst/>
                <a:latin typeface="Nunito" pitchFamily="2" charset="0"/>
              </a:rPr>
              <a:t> </a:t>
            </a:r>
            <a:r>
              <a:rPr lang="en-US" b="0" i="0" dirty="0">
                <a:solidFill>
                  <a:srgbClr val="273239"/>
                </a:solidFill>
                <a:effectLst/>
                <a:latin typeface="Nunito" pitchFamily="2" charset="0"/>
              </a:rPr>
              <a:t>defines the condition that determines whether the loop should continue executing or not. The condition is checked before each iteration and if it is true then the iteration of the loop continues otherwise the loop is terminated.</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just" fontAlgn="base">
              <a:buFont typeface="+mj-lt"/>
              <a:buAutoNum type="arabicPeriod"/>
            </a:pPr>
            <a:r>
              <a:rPr lang="en-US" b="1" i="0" dirty="0">
                <a:solidFill>
                  <a:srgbClr val="273239"/>
                </a:solidFill>
                <a:effectLst/>
                <a:latin typeface="Nunito" pitchFamily="2" charset="0"/>
              </a:rPr>
              <a:t>Body: </a:t>
            </a:r>
            <a:r>
              <a:rPr lang="en-US" b="0" i="0" dirty="0">
                <a:solidFill>
                  <a:srgbClr val="273239"/>
                </a:solidFill>
                <a:effectLst/>
                <a:latin typeface="Nunito" pitchFamily="2" charset="0"/>
              </a:rPr>
              <a:t>It is the set of statements i.e. variables, functions, </a:t>
            </a:r>
            <a:r>
              <a:rPr lang="en-US" b="0" i="0" dirty="0" err="1">
                <a:solidFill>
                  <a:srgbClr val="273239"/>
                </a:solidFill>
                <a:effectLst/>
                <a:latin typeface="Nunito" pitchFamily="2" charset="0"/>
              </a:rPr>
              <a:t>etc</a:t>
            </a:r>
            <a:r>
              <a:rPr lang="en-US" b="0" i="0" dirty="0">
                <a:solidFill>
                  <a:srgbClr val="273239"/>
                </a:solidFill>
                <a:effectLst/>
                <a:latin typeface="Nunito" pitchFamily="2" charset="0"/>
              </a:rPr>
              <a:t> that is executed repeatedly till the condition is true. It is enclosed within curly braces </a:t>
            </a:r>
            <a:r>
              <a:rPr lang="en-US" b="1" i="0" dirty="0">
                <a:solidFill>
                  <a:srgbClr val="273239"/>
                </a:solidFill>
                <a:effectLst/>
                <a:latin typeface="Nunito" pitchFamily="2" charset="0"/>
              </a:rPr>
              <a:t>{ }</a:t>
            </a:r>
            <a:r>
              <a:rPr lang="en-US" b="0" i="0" dirty="0">
                <a:solidFill>
                  <a:srgbClr val="273239"/>
                </a:solidFill>
                <a:effectLst/>
                <a:latin typeface="Nunito" pitchFamily="2" charset="0"/>
              </a:rPr>
              <a:t>.</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just" fontAlgn="base">
              <a:buFont typeface="+mj-lt"/>
              <a:buAutoNum type="arabicPeriod"/>
            </a:pPr>
            <a:r>
              <a:rPr lang="en-US" b="1" i="0" dirty="0" err="1">
                <a:solidFill>
                  <a:srgbClr val="273239"/>
                </a:solidFill>
                <a:effectLst/>
                <a:latin typeface="Nunito" pitchFamily="2" charset="0"/>
              </a:rPr>
              <a:t>Updation</a:t>
            </a:r>
            <a:r>
              <a:rPr lang="en-US" b="1" i="0" dirty="0">
                <a:solidFill>
                  <a:srgbClr val="273239"/>
                </a:solidFill>
                <a:effectLst/>
                <a:latin typeface="Nunito" pitchFamily="2" charset="0"/>
              </a:rPr>
              <a:t>:</a:t>
            </a:r>
            <a:r>
              <a:rPr lang="en-US" b="0" i="0" dirty="0">
                <a:solidFill>
                  <a:srgbClr val="273239"/>
                </a:solidFill>
                <a:effectLst/>
                <a:latin typeface="Nunito" pitchFamily="2" charset="0"/>
              </a:rPr>
              <a:t> This specifies how the loop control variable should be updated after each iteration of the loop. Generally, it is the incrementation (variable++) or </a:t>
            </a:r>
            <a:r>
              <a:rPr lang="en-US" b="0" i="0" dirty="0" err="1">
                <a:solidFill>
                  <a:srgbClr val="273239"/>
                </a:solidFill>
                <a:effectLst/>
                <a:latin typeface="Nunito" pitchFamily="2" charset="0"/>
              </a:rPr>
              <a:t>decrementation</a:t>
            </a:r>
            <a:r>
              <a:rPr lang="en-US" b="0" i="0" dirty="0">
                <a:solidFill>
                  <a:srgbClr val="273239"/>
                </a:solidFill>
                <a:effectLst/>
                <a:latin typeface="Nunito" pitchFamily="2" charset="0"/>
              </a:rPr>
              <a:t> (variable–) of the loop control variable.</a:t>
            </a:r>
          </a:p>
          <a:p>
            <a:pPr marL="0" indent="0">
              <a:buNone/>
            </a:pPr>
            <a:endParaRPr lang="en-IN" dirty="0"/>
          </a:p>
        </p:txBody>
      </p:sp>
    </p:spTree>
    <p:extLst>
      <p:ext uri="{BB962C8B-B14F-4D97-AF65-F5344CB8AC3E}">
        <p14:creationId xmlns:p14="http://schemas.microsoft.com/office/powerpoint/2010/main" val="243389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6ED7-1582-7DC4-1D38-14B6F1938BCF}"/>
              </a:ext>
            </a:extLst>
          </p:cNvPr>
          <p:cNvSpPr>
            <a:spLocks noGrp="1"/>
          </p:cNvSpPr>
          <p:nvPr>
            <p:ph type="title"/>
          </p:nvPr>
        </p:nvSpPr>
        <p:spPr/>
        <p:txBody>
          <a:bodyPr/>
          <a:lstStyle/>
          <a:p>
            <a:r>
              <a:rPr lang="en-US" dirty="0"/>
              <a:t>C: working of for loop</a:t>
            </a:r>
            <a:endParaRPr lang="en-IN" dirty="0"/>
          </a:p>
        </p:txBody>
      </p:sp>
      <p:sp>
        <p:nvSpPr>
          <p:cNvPr id="3" name="Content Placeholder 2">
            <a:extLst>
              <a:ext uri="{FF2B5EF4-FFF2-40B4-BE49-F238E27FC236}">
                <a16:creationId xmlns:a16="http://schemas.microsoft.com/office/drawing/2014/main" id="{2BAEE002-AAFA-4046-3794-120EBAECEB65}"/>
              </a:ext>
            </a:extLst>
          </p:cNvPr>
          <p:cNvSpPr>
            <a:spLocks noGrp="1"/>
          </p:cNvSpPr>
          <p:nvPr>
            <p:ph idx="1"/>
          </p:nvPr>
        </p:nvSpPr>
        <p:spPr/>
        <p:txBody>
          <a:bodyPr>
            <a:normAutofit lnSpcReduction="10000"/>
          </a:bodyPr>
          <a:lstStyle/>
          <a:p>
            <a:pPr marL="0" indent="0">
              <a:buNone/>
            </a:pPr>
            <a:r>
              <a:rPr lang="en-US" dirty="0"/>
              <a:t>How for Loop Works?</a:t>
            </a:r>
          </a:p>
          <a:p>
            <a:pPr marL="0" indent="0">
              <a:buNone/>
            </a:pPr>
            <a:r>
              <a:rPr lang="en-US" dirty="0"/>
              <a:t>The working of for loop is mentioned below:</a:t>
            </a:r>
          </a:p>
          <a:p>
            <a:pPr marL="0" indent="0">
              <a:buNone/>
            </a:pPr>
            <a:endParaRPr lang="en-US" dirty="0"/>
          </a:p>
          <a:p>
            <a:pPr marL="0" indent="0">
              <a:buNone/>
            </a:pPr>
            <a:r>
              <a:rPr lang="en-US" dirty="0"/>
              <a:t>Step 1: Initialization is the basic step of for loop this step occurs only once during the start of the loop. During Initialization, variables are declared, or already existing variables are assigned some value.</a:t>
            </a:r>
          </a:p>
          <a:p>
            <a:pPr marL="0" indent="0">
              <a:buNone/>
            </a:pPr>
            <a:r>
              <a:rPr lang="en-US" dirty="0"/>
              <a:t>Step 2: During the Second Step condition statements are checked and only if the condition is the satisfied loop we can further process otherwise loop is broken.</a:t>
            </a:r>
          </a:p>
          <a:p>
            <a:pPr marL="0" indent="0">
              <a:buNone/>
            </a:pPr>
            <a:r>
              <a:rPr lang="en-US" dirty="0"/>
              <a:t>Step 3: All the statements inside the loop are executed.</a:t>
            </a:r>
          </a:p>
          <a:p>
            <a:pPr marL="0" indent="0">
              <a:buNone/>
            </a:pPr>
            <a:r>
              <a:rPr lang="en-US" dirty="0"/>
              <a:t>Step 4: Updating the values of variables has been done as defined in the loop.</a:t>
            </a:r>
          </a:p>
          <a:p>
            <a:pPr marL="0" indent="0">
              <a:buNone/>
            </a:pPr>
            <a:r>
              <a:rPr lang="en-US" dirty="0"/>
              <a:t>Continue to Step 2 till the loop breaks.</a:t>
            </a:r>
            <a:endParaRPr lang="en-IN" dirty="0"/>
          </a:p>
        </p:txBody>
      </p:sp>
    </p:spTree>
    <p:extLst>
      <p:ext uri="{BB962C8B-B14F-4D97-AF65-F5344CB8AC3E}">
        <p14:creationId xmlns:p14="http://schemas.microsoft.com/office/powerpoint/2010/main" val="42136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4E51-9D32-B6B8-E6A6-BA60D1B8DFAA}"/>
              </a:ext>
            </a:extLst>
          </p:cNvPr>
          <p:cNvSpPr>
            <a:spLocks noGrp="1"/>
          </p:cNvSpPr>
          <p:nvPr>
            <p:ph type="title"/>
          </p:nvPr>
        </p:nvSpPr>
        <p:spPr>
          <a:xfrm>
            <a:off x="677334" y="609600"/>
            <a:ext cx="8399991" cy="676275"/>
          </a:xfrm>
        </p:spPr>
        <p:txBody>
          <a:bodyPr/>
          <a:lstStyle/>
          <a:p>
            <a:r>
              <a:rPr lang="en-US" dirty="0"/>
              <a:t>C : for loop flowchart</a:t>
            </a:r>
            <a:endParaRPr lang="en-IN" dirty="0"/>
          </a:p>
        </p:txBody>
      </p:sp>
      <p:pic>
        <p:nvPicPr>
          <p:cNvPr id="5" name="Content Placeholder 4">
            <a:extLst>
              <a:ext uri="{FF2B5EF4-FFF2-40B4-BE49-F238E27FC236}">
                <a16:creationId xmlns:a16="http://schemas.microsoft.com/office/drawing/2014/main" id="{7C4A19B9-87FB-15EB-2BC4-C92C609F0DF0}"/>
              </a:ext>
            </a:extLst>
          </p:cNvPr>
          <p:cNvPicPr>
            <a:picLocks noGrp="1" noChangeAspect="1"/>
          </p:cNvPicPr>
          <p:nvPr>
            <p:ph idx="1"/>
          </p:nvPr>
        </p:nvPicPr>
        <p:blipFill>
          <a:blip r:embed="rId2"/>
          <a:stretch>
            <a:fillRect/>
          </a:stretch>
        </p:blipFill>
        <p:spPr>
          <a:xfrm>
            <a:off x="3026955" y="1882286"/>
            <a:ext cx="3897426" cy="4975714"/>
          </a:xfrm>
        </p:spPr>
      </p:pic>
    </p:spTree>
    <p:extLst>
      <p:ext uri="{BB962C8B-B14F-4D97-AF65-F5344CB8AC3E}">
        <p14:creationId xmlns:p14="http://schemas.microsoft.com/office/powerpoint/2010/main" val="40972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20A4-AB27-F4C4-4FC0-BBE80BDF22E3}"/>
              </a:ext>
            </a:extLst>
          </p:cNvPr>
          <p:cNvSpPr>
            <a:spLocks noGrp="1"/>
          </p:cNvSpPr>
          <p:nvPr>
            <p:ph type="title"/>
          </p:nvPr>
        </p:nvSpPr>
        <p:spPr/>
        <p:txBody>
          <a:bodyPr/>
          <a:lstStyle/>
          <a:p>
            <a:r>
              <a:rPr lang="en-US" dirty="0"/>
              <a:t>C: for loop example</a:t>
            </a:r>
            <a:endParaRPr lang="en-IN" dirty="0"/>
          </a:p>
        </p:txBody>
      </p:sp>
      <p:pic>
        <p:nvPicPr>
          <p:cNvPr id="13" name="Content Placeholder 12">
            <a:extLst>
              <a:ext uri="{FF2B5EF4-FFF2-40B4-BE49-F238E27FC236}">
                <a16:creationId xmlns:a16="http://schemas.microsoft.com/office/drawing/2014/main" id="{7858AAC4-2656-AC6D-B240-0E36FE52841C}"/>
              </a:ext>
            </a:extLst>
          </p:cNvPr>
          <p:cNvPicPr>
            <a:picLocks noGrp="1" noChangeAspect="1"/>
          </p:cNvPicPr>
          <p:nvPr>
            <p:ph idx="1"/>
          </p:nvPr>
        </p:nvPicPr>
        <p:blipFill>
          <a:blip r:embed="rId2"/>
          <a:stretch>
            <a:fillRect/>
          </a:stretch>
        </p:blipFill>
        <p:spPr>
          <a:xfrm>
            <a:off x="677334" y="1483100"/>
            <a:ext cx="9866312" cy="3648673"/>
          </a:xfrm>
        </p:spPr>
      </p:pic>
    </p:spTree>
    <p:extLst>
      <p:ext uri="{BB962C8B-B14F-4D97-AF65-F5344CB8AC3E}">
        <p14:creationId xmlns:p14="http://schemas.microsoft.com/office/powerpoint/2010/main" val="414686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8BA0-E510-E67F-2AC0-B1A0CE124D68}"/>
              </a:ext>
            </a:extLst>
          </p:cNvPr>
          <p:cNvSpPr>
            <a:spLocks noGrp="1"/>
          </p:cNvSpPr>
          <p:nvPr>
            <p:ph type="title"/>
          </p:nvPr>
        </p:nvSpPr>
        <p:spPr/>
        <p:txBody>
          <a:bodyPr/>
          <a:lstStyle/>
          <a:p>
            <a:r>
              <a:rPr lang="en-US" dirty="0"/>
              <a:t>Conditional constructs</a:t>
            </a:r>
            <a:endParaRPr lang="en-IN" dirty="0"/>
          </a:p>
        </p:txBody>
      </p:sp>
      <p:sp>
        <p:nvSpPr>
          <p:cNvPr id="3" name="Content Placeholder 2">
            <a:extLst>
              <a:ext uri="{FF2B5EF4-FFF2-40B4-BE49-F238E27FC236}">
                <a16:creationId xmlns:a16="http://schemas.microsoft.com/office/drawing/2014/main" id="{9E717A4C-1E8B-9104-04B4-FC089C16F35A}"/>
              </a:ext>
            </a:extLst>
          </p:cNvPr>
          <p:cNvSpPr>
            <a:spLocks noGrp="1"/>
          </p:cNvSpPr>
          <p:nvPr>
            <p:ph idx="1"/>
          </p:nvPr>
        </p:nvSpPr>
        <p:spPr/>
        <p:txBody>
          <a:bodyPr/>
          <a:lstStyle/>
          <a:p>
            <a:pPr>
              <a:buFont typeface="Arial" panose="020B0604020202020204" pitchFamily="34" charset="0"/>
              <a:buChar char="•"/>
            </a:pPr>
            <a:r>
              <a:rPr lang="en-US" dirty="0"/>
              <a:t> If/ else if /....../else</a:t>
            </a:r>
          </a:p>
          <a:p>
            <a:pPr>
              <a:buFont typeface="Arial" panose="020B0604020202020204" pitchFamily="34" charset="0"/>
              <a:buChar char="•"/>
            </a:pPr>
            <a:r>
              <a:rPr lang="en-US" dirty="0"/>
              <a:t> Executes by sequentially evaluating each condition until any of the condition is true</a:t>
            </a:r>
          </a:p>
          <a:p>
            <a:pPr>
              <a:buFont typeface="Arial" panose="020B0604020202020204" pitchFamily="34" charset="0"/>
              <a:buChar char="•"/>
            </a:pPr>
            <a:r>
              <a:rPr lang="en-US" dirty="0"/>
              <a:t> If the condition is true it executes the statements in the block and comes out of the if ladder</a:t>
            </a:r>
          </a:p>
          <a:p>
            <a:endParaRPr lang="en-IN" dirty="0"/>
          </a:p>
        </p:txBody>
      </p:sp>
    </p:spTree>
    <p:extLst>
      <p:ext uri="{BB962C8B-B14F-4D97-AF65-F5344CB8AC3E}">
        <p14:creationId xmlns:p14="http://schemas.microsoft.com/office/powerpoint/2010/main" val="4681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93B5-DAC8-3966-64CE-DFF4AF03DB17}"/>
              </a:ext>
            </a:extLst>
          </p:cNvPr>
          <p:cNvSpPr>
            <a:spLocks noGrp="1"/>
          </p:cNvSpPr>
          <p:nvPr>
            <p:ph type="title"/>
          </p:nvPr>
        </p:nvSpPr>
        <p:spPr/>
        <p:txBody>
          <a:bodyPr/>
          <a:lstStyle/>
          <a:p>
            <a:r>
              <a:rPr lang="en-US" dirty="0"/>
              <a:t>C : do while loop</a:t>
            </a:r>
            <a:endParaRPr lang="en-IN" dirty="0"/>
          </a:p>
        </p:txBody>
      </p:sp>
      <p:sp>
        <p:nvSpPr>
          <p:cNvPr id="3" name="Content Placeholder 2">
            <a:extLst>
              <a:ext uri="{FF2B5EF4-FFF2-40B4-BE49-F238E27FC236}">
                <a16:creationId xmlns:a16="http://schemas.microsoft.com/office/drawing/2014/main" id="{95F5A55A-F12F-CA45-857C-9197DD65422C}"/>
              </a:ext>
            </a:extLst>
          </p:cNvPr>
          <p:cNvSpPr>
            <a:spLocks noGrp="1"/>
          </p:cNvSpPr>
          <p:nvPr>
            <p:ph idx="1"/>
          </p:nvPr>
        </p:nvSpPr>
        <p:spPr/>
        <p:txBody>
          <a:bodyPr>
            <a:normAutofit fontScale="92500" lnSpcReduction="10000"/>
          </a:bodyPr>
          <a:lstStyle/>
          <a:p>
            <a:pPr marL="0" indent="0">
              <a:buNone/>
            </a:pPr>
            <a:r>
              <a:rPr lang="en-US" dirty="0"/>
              <a:t>The do…while in C is a loop statement used to repeat some part of the code till the given condition is fulfilled. It is a form of an exit-controlled or post-tested loop where the test condition is checked after executing the body of the loop. Due to this, the statements in the do…while loop will always be executed at least once no matter what the condition is.</a:t>
            </a:r>
          </a:p>
          <a:p>
            <a:pPr marL="0" indent="0">
              <a:buNone/>
            </a:pPr>
            <a:endParaRPr lang="en-US" dirty="0"/>
          </a:p>
          <a:p>
            <a:pPr marL="0" indent="0">
              <a:buNone/>
            </a:pPr>
            <a:r>
              <a:rPr lang="en-US" dirty="0"/>
              <a:t>Syntax of do…while Loop in C</a:t>
            </a:r>
          </a:p>
          <a:p>
            <a:pPr marL="0" indent="0">
              <a:buNone/>
            </a:pPr>
            <a:r>
              <a:rPr lang="en-US" dirty="0"/>
              <a:t>do {</a:t>
            </a:r>
          </a:p>
          <a:p>
            <a:pPr marL="0" indent="0">
              <a:buNone/>
            </a:pPr>
            <a:r>
              <a:rPr lang="en-US" dirty="0"/>
              <a:t> </a:t>
            </a:r>
          </a:p>
          <a:p>
            <a:pPr marL="0" indent="0">
              <a:buNone/>
            </a:pPr>
            <a:r>
              <a:rPr lang="en-US" dirty="0"/>
              <a:t>    // body of do-while loop    </a:t>
            </a:r>
          </a:p>
          <a:p>
            <a:pPr marL="0" indent="0">
              <a:buNone/>
            </a:pPr>
            <a:r>
              <a:rPr lang="en-US" dirty="0"/>
              <a:t>    </a:t>
            </a:r>
          </a:p>
          <a:p>
            <a:pPr marL="0" indent="0">
              <a:buNone/>
            </a:pPr>
            <a:r>
              <a:rPr lang="en-US" dirty="0"/>
              <a:t>} while (condition);</a:t>
            </a:r>
            <a:endParaRPr lang="en-IN" dirty="0"/>
          </a:p>
        </p:txBody>
      </p:sp>
    </p:spTree>
    <p:extLst>
      <p:ext uri="{BB962C8B-B14F-4D97-AF65-F5344CB8AC3E}">
        <p14:creationId xmlns:p14="http://schemas.microsoft.com/office/powerpoint/2010/main" val="362043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9A7A-B2E8-7A75-5076-D2552C55C750}"/>
              </a:ext>
            </a:extLst>
          </p:cNvPr>
          <p:cNvSpPr>
            <a:spLocks noGrp="1"/>
          </p:cNvSpPr>
          <p:nvPr>
            <p:ph type="title"/>
          </p:nvPr>
        </p:nvSpPr>
        <p:spPr/>
        <p:txBody>
          <a:bodyPr/>
          <a:lstStyle/>
          <a:p>
            <a:r>
              <a:rPr lang="en-US" dirty="0"/>
              <a:t>C : do while loop - flowchart</a:t>
            </a:r>
            <a:endParaRPr lang="en-IN" dirty="0"/>
          </a:p>
        </p:txBody>
      </p:sp>
      <p:pic>
        <p:nvPicPr>
          <p:cNvPr id="5" name="Content Placeholder 4">
            <a:extLst>
              <a:ext uri="{FF2B5EF4-FFF2-40B4-BE49-F238E27FC236}">
                <a16:creationId xmlns:a16="http://schemas.microsoft.com/office/drawing/2014/main" id="{275FCBA5-DD95-5F11-BB57-45B186111A3C}"/>
              </a:ext>
            </a:extLst>
          </p:cNvPr>
          <p:cNvPicPr>
            <a:picLocks noGrp="1" noChangeAspect="1"/>
          </p:cNvPicPr>
          <p:nvPr>
            <p:ph idx="1"/>
          </p:nvPr>
        </p:nvPicPr>
        <p:blipFill>
          <a:blip r:embed="rId2"/>
          <a:stretch>
            <a:fillRect/>
          </a:stretch>
        </p:blipFill>
        <p:spPr>
          <a:xfrm>
            <a:off x="2739589" y="1937410"/>
            <a:ext cx="3994586" cy="4310990"/>
          </a:xfrm>
        </p:spPr>
      </p:pic>
    </p:spTree>
    <p:extLst>
      <p:ext uri="{BB962C8B-B14F-4D97-AF65-F5344CB8AC3E}">
        <p14:creationId xmlns:p14="http://schemas.microsoft.com/office/powerpoint/2010/main" val="1680975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05B8-8E05-804A-9426-5CD032FFE6D5}"/>
              </a:ext>
            </a:extLst>
          </p:cNvPr>
          <p:cNvSpPr>
            <a:spLocks noGrp="1"/>
          </p:cNvSpPr>
          <p:nvPr>
            <p:ph type="title"/>
          </p:nvPr>
        </p:nvSpPr>
        <p:spPr/>
        <p:txBody>
          <a:bodyPr/>
          <a:lstStyle/>
          <a:p>
            <a:r>
              <a:rPr lang="en-US" dirty="0"/>
              <a:t>C do while loop example</a:t>
            </a:r>
            <a:endParaRPr lang="en-IN" dirty="0"/>
          </a:p>
        </p:txBody>
      </p:sp>
      <p:pic>
        <p:nvPicPr>
          <p:cNvPr id="5" name="Content Placeholder 4">
            <a:extLst>
              <a:ext uri="{FF2B5EF4-FFF2-40B4-BE49-F238E27FC236}">
                <a16:creationId xmlns:a16="http://schemas.microsoft.com/office/drawing/2014/main" id="{8E3BFA3A-342B-B69C-74B7-187B36626147}"/>
              </a:ext>
            </a:extLst>
          </p:cNvPr>
          <p:cNvPicPr>
            <a:picLocks noGrp="1" noChangeAspect="1"/>
          </p:cNvPicPr>
          <p:nvPr>
            <p:ph idx="1"/>
          </p:nvPr>
        </p:nvPicPr>
        <p:blipFill>
          <a:blip r:embed="rId2"/>
          <a:stretch>
            <a:fillRect/>
          </a:stretch>
        </p:blipFill>
        <p:spPr>
          <a:xfrm>
            <a:off x="811213" y="1725357"/>
            <a:ext cx="9820594" cy="3818193"/>
          </a:xfrm>
        </p:spPr>
      </p:pic>
    </p:spTree>
    <p:extLst>
      <p:ext uri="{BB962C8B-B14F-4D97-AF65-F5344CB8AC3E}">
        <p14:creationId xmlns:p14="http://schemas.microsoft.com/office/powerpoint/2010/main" val="2194252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B4D5-861A-0241-2FFA-72BEB8C06097}"/>
              </a:ext>
            </a:extLst>
          </p:cNvPr>
          <p:cNvSpPr>
            <a:spLocks noGrp="1"/>
          </p:cNvSpPr>
          <p:nvPr>
            <p:ph type="title"/>
          </p:nvPr>
        </p:nvSpPr>
        <p:spPr/>
        <p:txBody>
          <a:bodyPr/>
          <a:lstStyle/>
          <a:p>
            <a:r>
              <a:rPr lang="en-US" dirty="0"/>
              <a:t>C: using while and switch case</a:t>
            </a:r>
            <a:endParaRPr lang="en-IN" dirty="0"/>
          </a:p>
        </p:txBody>
      </p:sp>
      <p:pic>
        <p:nvPicPr>
          <p:cNvPr id="5" name="Content Placeholder 4">
            <a:extLst>
              <a:ext uri="{FF2B5EF4-FFF2-40B4-BE49-F238E27FC236}">
                <a16:creationId xmlns:a16="http://schemas.microsoft.com/office/drawing/2014/main" id="{76A7E97E-2A8D-709E-EA26-B3F1BB37BE0C}"/>
              </a:ext>
            </a:extLst>
          </p:cNvPr>
          <p:cNvPicPr>
            <a:picLocks noGrp="1" noChangeAspect="1"/>
          </p:cNvPicPr>
          <p:nvPr>
            <p:ph idx="1"/>
          </p:nvPr>
        </p:nvPicPr>
        <p:blipFill>
          <a:blip r:embed="rId2"/>
          <a:stretch>
            <a:fillRect/>
          </a:stretch>
        </p:blipFill>
        <p:spPr>
          <a:xfrm>
            <a:off x="702542" y="2160588"/>
            <a:ext cx="8546953" cy="3881437"/>
          </a:xfrm>
        </p:spPr>
      </p:pic>
    </p:spTree>
    <p:extLst>
      <p:ext uri="{BB962C8B-B14F-4D97-AF65-F5344CB8AC3E}">
        <p14:creationId xmlns:p14="http://schemas.microsoft.com/office/powerpoint/2010/main" val="277090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EB72-651E-8DFF-A2AB-0F6846176C93}"/>
              </a:ext>
            </a:extLst>
          </p:cNvPr>
          <p:cNvSpPr>
            <a:spLocks noGrp="1"/>
          </p:cNvSpPr>
          <p:nvPr>
            <p:ph type="title"/>
          </p:nvPr>
        </p:nvSpPr>
        <p:spPr>
          <a:xfrm>
            <a:off x="410633" y="95250"/>
            <a:ext cx="8571441" cy="809623"/>
          </a:xfrm>
        </p:spPr>
        <p:txBody>
          <a:bodyPr/>
          <a:lstStyle/>
          <a:p>
            <a:r>
              <a:rPr lang="en-US" dirty="0"/>
              <a:t>Calculator program - flowchart</a:t>
            </a:r>
            <a:endParaRPr lang="en-IN" dirty="0"/>
          </a:p>
        </p:txBody>
      </p:sp>
      <p:sp>
        <p:nvSpPr>
          <p:cNvPr id="27" name="Oval 26">
            <a:extLst>
              <a:ext uri="{FF2B5EF4-FFF2-40B4-BE49-F238E27FC236}">
                <a16:creationId xmlns:a16="http://schemas.microsoft.com/office/drawing/2014/main" id="{EFDACD15-7D02-236B-B8C3-92AE7B24F07E}"/>
              </a:ext>
            </a:extLst>
          </p:cNvPr>
          <p:cNvSpPr/>
          <p:nvPr/>
        </p:nvSpPr>
        <p:spPr>
          <a:xfrm>
            <a:off x="2259013" y="800100"/>
            <a:ext cx="1304925" cy="495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Start</a:t>
            </a:r>
            <a:endParaRPr lang="en-IN" sz="1200" dirty="0"/>
          </a:p>
        </p:txBody>
      </p:sp>
      <p:cxnSp>
        <p:nvCxnSpPr>
          <p:cNvPr id="28" name="Straight Arrow Connector 27">
            <a:extLst>
              <a:ext uri="{FF2B5EF4-FFF2-40B4-BE49-F238E27FC236}">
                <a16:creationId xmlns:a16="http://schemas.microsoft.com/office/drawing/2014/main" id="{3BDE8FD7-DDAB-BB2E-2D54-9F5B0384935F}"/>
              </a:ext>
            </a:extLst>
          </p:cNvPr>
          <p:cNvCxnSpPr/>
          <p:nvPr/>
        </p:nvCxnSpPr>
        <p:spPr>
          <a:xfrm>
            <a:off x="2897188" y="1295400"/>
            <a:ext cx="0"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89908122-4A81-5220-F869-34C74C842B0F}"/>
              </a:ext>
            </a:extLst>
          </p:cNvPr>
          <p:cNvSpPr/>
          <p:nvPr/>
        </p:nvSpPr>
        <p:spPr>
          <a:xfrm>
            <a:off x="2094707" y="1743076"/>
            <a:ext cx="1604962" cy="4953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Input string expression</a:t>
            </a:r>
            <a:endParaRPr lang="en-IN" sz="1200" dirty="0"/>
          </a:p>
        </p:txBody>
      </p:sp>
      <p:cxnSp>
        <p:nvCxnSpPr>
          <p:cNvPr id="30" name="Straight Arrow Connector 29">
            <a:extLst>
              <a:ext uri="{FF2B5EF4-FFF2-40B4-BE49-F238E27FC236}">
                <a16:creationId xmlns:a16="http://schemas.microsoft.com/office/drawing/2014/main" id="{97A06A70-578D-8946-0361-4CB048D2E4A9}"/>
              </a:ext>
            </a:extLst>
          </p:cNvPr>
          <p:cNvCxnSpPr>
            <a:stCxn id="29" idx="4"/>
          </p:cNvCxnSpPr>
          <p:nvPr/>
        </p:nvCxnSpPr>
        <p:spPr>
          <a:xfrm>
            <a:off x="2897188" y="2238376"/>
            <a:ext cx="0" cy="504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a:extLst>
              <a:ext uri="{FF2B5EF4-FFF2-40B4-BE49-F238E27FC236}">
                <a16:creationId xmlns:a16="http://schemas.microsoft.com/office/drawing/2014/main" id="{749E2766-CE0E-24E0-BC33-814AFA85E4EC}"/>
              </a:ext>
            </a:extLst>
          </p:cNvPr>
          <p:cNvSpPr/>
          <p:nvPr/>
        </p:nvSpPr>
        <p:spPr>
          <a:xfrm>
            <a:off x="1353395" y="2717814"/>
            <a:ext cx="3087586" cy="139698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Check for occurrence of operator (*,/,+, -) in expression and store in char pointer pos</a:t>
            </a:r>
          </a:p>
        </p:txBody>
      </p:sp>
      <p:cxnSp>
        <p:nvCxnSpPr>
          <p:cNvPr id="32" name="Straight Arrow Connector 31">
            <a:extLst>
              <a:ext uri="{FF2B5EF4-FFF2-40B4-BE49-F238E27FC236}">
                <a16:creationId xmlns:a16="http://schemas.microsoft.com/office/drawing/2014/main" id="{CF74F484-A5D0-950A-F15F-2CEF2EDB229B}"/>
              </a:ext>
            </a:extLst>
          </p:cNvPr>
          <p:cNvCxnSpPr>
            <a:cxnSpLocks/>
            <a:stCxn id="31" idx="2"/>
            <a:endCxn id="37" idx="0"/>
          </p:cNvCxnSpPr>
          <p:nvPr/>
        </p:nvCxnSpPr>
        <p:spPr>
          <a:xfrm>
            <a:off x="2897188" y="4114801"/>
            <a:ext cx="22225" cy="27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950A90-33D7-D7DB-29E2-CA75AA9127EC}"/>
              </a:ext>
            </a:extLst>
          </p:cNvPr>
          <p:cNvCxnSpPr>
            <a:cxnSpLocks/>
            <a:stCxn id="31" idx="3"/>
            <a:endCxn id="34" idx="2"/>
          </p:cNvCxnSpPr>
          <p:nvPr/>
        </p:nvCxnSpPr>
        <p:spPr>
          <a:xfrm>
            <a:off x="4440981" y="3416308"/>
            <a:ext cx="1407898" cy="12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lowchart: Connector 33">
            <a:extLst>
              <a:ext uri="{FF2B5EF4-FFF2-40B4-BE49-F238E27FC236}">
                <a16:creationId xmlns:a16="http://schemas.microsoft.com/office/drawing/2014/main" id="{290CF082-73F0-A4BB-926B-933686EE1D21}"/>
              </a:ext>
            </a:extLst>
          </p:cNvPr>
          <p:cNvSpPr/>
          <p:nvPr/>
        </p:nvSpPr>
        <p:spPr>
          <a:xfrm>
            <a:off x="5848879" y="3171031"/>
            <a:ext cx="1449590" cy="51593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Not a valid expression</a:t>
            </a:r>
            <a:endParaRPr lang="en-IN" sz="1200" dirty="0"/>
          </a:p>
        </p:txBody>
      </p:sp>
      <p:sp>
        <p:nvSpPr>
          <p:cNvPr id="37" name="Flowchart: Process 36">
            <a:extLst>
              <a:ext uri="{FF2B5EF4-FFF2-40B4-BE49-F238E27FC236}">
                <a16:creationId xmlns:a16="http://schemas.microsoft.com/office/drawing/2014/main" id="{6C719A1A-DF9D-BDEA-0411-FBDEBBCF7408}"/>
              </a:ext>
            </a:extLst>
          </p:cNvPr>
          <p:cNvSpPr/>
          <p:nvPr/>
        </p:nvSpPr>
        <p:spPr>
          <a:xfrm>
            <a:off x="2099469" y="4391025"/>
            <a:ext cx="1639888" cy="100012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x = </a:t>
            </a:r>
            <a:r>
              <a:rPr lang="en-US" sz="1200" dirty="0" err="1"/>
              <a:t>atof</a:t>
            </a:r>
            <a:r>
              <a:rPr lang="en-US" sz="1200" dirty="0"/>
              <a:t>(string)</a:t>
            </a:r>
          </a:p>
          <a:p>
            <a:pPr algn="ctr"/>
            <a:r>
              <a:rPr lang="en-US" sz="1200" dirty="0"/>
              <a:t>y = </a:t>
            </a:r>
            <a:r>
              <a:rPr lang="en-US" sz="1200" dirty="0" err="1"/>
              <a:t>atof</a:t>
            </a:r>
            <a:r>
              <a:rPr lang="en-US" sz="1200" dirty="0"/>
              <a:t>(pos+1) </a:t>
            </a:r>
            <a:endParaRPr lang="en-IN" sz="1200" dirty="0"/>
          </a:p>
        </p:txBody>
      </p:sp>
      <p:sp>
        <p:nvSpPr>
          <p:cNvPr id="58" name="TextBox 57">
            <a:extLst>
              <a:ext uri="{FF2B5EF4-FFF2-40B4-BE49-F238E27FC236}">
                <a16:creationId xmlns:a16="http://schemas.microsoft.com/office/drawing/2014/main" id="{CD06C5DC-29E5-9FBB-1728-9D6B5B1E0900}"/>
              </a:ext>
            </a:extLst>
          </p:cNvPr>
          <p:cNvSpPr txBox="1"/>
          <p:nvPr/>
        </p:nvSpPr>
        <p:spPr>
          <a:xfrm>
            <a:off x="4820520" y="3059667"/>
            <a:ext cx="690512" cy="369332"/>
          </a:xfrm>
          <a:prstGeom prst="rect">
            <a:avLst/>
          </a:prstGeom>
          <a:noFill/>
        </p:spPr>
        <p:txBody>
          <a:bodyPr wrap="square" rtlCol="0">
            <a:spAutoFit/>
          </a:bodyPr>
          <a:lstStyle/>
          <a:p>
            <a:r>
              <a:rPr lang="en-US" dirty="0"/>
              <a:t>N</a:t>
            </a:r>
            <a:endParaRPr lang="en-IN" dirty="0"/>
          </a:p>
        </p:txBody>
      </p:sp>
      <p:sp>
        <p:nvSpPr>
          <p:cNvPr id="59" name="TextBox 58">
            <a:extLst>
              <a:ext uri="{FF2B5EF4-FFF2-40B4-BE49-F238E27FC236}">
                <a16:creationId xmlns:a16="http://schemas.microsoft.com/office/drawing/2014/main" id="{CA7CD10A-6D67-5A47-D42E-A3417C408ADB}"/>
              </a:ext>
            </a:extLst>
          </p:cNvPr>
          <p:cNvSpPr txBox="1"/>
          <p:nvPr/>
        </p:nvSpPr>
        <p:spPr>
          <a:xfrm>
            <a:off x="3563938" y="3930135"/>
            <a:ext cx="595309" cy="369332"/>
          </a:xfrm>
          <a:prstGeom prst="rect">
            <a:avLst/>
          </a:prstGeom>
          <a:noFill/>
        </p:spPr>
        <p:txBody>
          <a:bodyPr wrap="square" rtlCol="0">
            <a:spAutoFit/>
          </a:bodyPr>
          <a:lstStyle/>
          <a:p>
            <a:r>
              <a:rPr lang="en-US" dirty="0"/>
              <a:t>Y</a:t>
            </a:r>
            <a:endParaRPr lang="en-IN" dirty="0"/>
          </a:p>
        </p:txBody>
      </p:sp>
    </p:spTree>
    <p:extLst>
      <p:ext uri="{BB962C8B-B14F-4D97-AF65-F5344CB8AC3E}">
        <p14:creationId xmlns:p14="http://schemas.microsoft.com/office/powerpoint/2010/main" val="320434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2AC56BB-4F03-F65C-CFF1-A898E4C154C3}"/>
              </a:ext>
            </a:extLst>
          </p:cNvPr>
          <p:cNvGraphicFramePr>
            <a:graphicFrameLocks noGrp="1"/>
          </p:cNvGraphicFramePr>
          <p:nvPr>
            <p:ph idx="1"/>
            <p:extLst>
              <p:ext uri="{D42A27DB-BD31-4B8C-83A1-F6EECF244321}">
                <p14:modId xmlns:p14="http://schemas.microsoft.com/office/powerpoint/2010/main" val="2652012653"/>
              </p:ext>
            </p:extLst>
          </p:nvPr>
        </p:nvGraphicFramePr>
        <p:xfrm>
          <a:off x="677862" y="257176"/>
          <a:ext cx="10809288"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Decision 7">
            <a:extLst>
              <a:ext uri="{FF2B5EF4-FFF2-40B4-BE49-F238E27FC236}">
                <a16:creationId xmlns:a16="http://schemas.microsoft.com/office/drawing/2014/main" id="{8CA8F547-F1FF-9CCE-6752-AAB3FF41A840}"/>
              </a:ext>
            </a:extLst>
          </p:cNvPr>
          <p:cNvSpPr/>
          <p:nvPr/>
        </p:nvSpPr>
        <p:spPr>
          <a:xfrm>
            <a:off x="1034256" y="473074"/>
            <a:ext cx="2276475" cy="1152526"/>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Is operator = ‘*’</a:t>
            </a:r>
          </a:p>
        </p:txBody>
      </p:sp>
      <p:sp>
        <p:nvSpPr>
          <p:cNvPr id="9" name="Flowchart: Process 8">
            <a:extLst>
              <a:ext uri="{FF2B5EF4-FFF2-40B4-BE49-F238E27FC236}">
                <a16:creationId xmlns:a16="http://schemas.microsoft.com/office/drawing/2014/main" id="{D33801B0-786E-1C23-2D52-57E48A1F014B}"/>
              </a:ext>
            </a:extLst>
          </p:cNvPr>
          <p:cNvSpPr/>
          <p:nvPr/>
        </p:nvSpPr>
        <p:spPr>
          <a:xfrm>
            <a:off x="4371181" y="1832767"/>
            <a:ext cx="2000250" cy="115252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result = x/y</a:t>
            </a:r>
            <a:endParaRPr lang="en-IN" sz="1200" dirty="0"/>
          </a:p>
        </p:txBody>
      </p:sp>
      <p:cxnSp>
        <p:nvCxnSpPr>
          <p:cNvPr id="11" name="Straight Arrow Connector 10">
            <a:extLst>
              <a:ext uri="{FF2B5EF4-FFF2-40B4-BE49-F238E27FC236}">
                <a16:creationId xmlns:a16="http://schemas.microsoft.com/office/drawing/2014/main" id="{DFB3F0BE-F245-EBA0-37CE-886BF650C92C}"/>
              </a:ext>
            </a:extLst>
          </p:cNvPr>
          <p:cNvCxnSpPr>
            <a:cxnSpLocks/>
            <a:endCxn id="9" idx="1"/>
          </p:cNvCxnSpPr>
          <p:nvPr/>
        </p:nvCxnSpPr>
        <p:spPr>
          <a:xfrm>
            <a:off x="3382168" y="2409030"/>
            <a:ext cx="989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Decision 14">
            <a:extLst>
              <a:ext uri="{FF2B5EF4-FFF2-40B4-BE49-F238E27FC236}">
                <a16:creationId xmlns:a16="http://schemas.microsoft.com/office/drawing/2014/main" id="{3EC8CC05-7967-C6F3-EE0E-EECC442F25A3}"/>
              </a:ext>
            </a:extLst>
          </p:cNvPr>
          <p:cNvSpPr/>
          <p:nvPr/>
        </p:nvSpPr>
        <p:spPr>
          <a:xfrm>
            <a:off x="962818" y="1805782"/>
            <a:ext cx="2419350" cy="125571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Is operator = ‘/’</a:t>
            </a:r>
            <a:endParaRPr lang="en-IN" sz="1200" dirty="0"/>
          </a:p>
        </p:txBody>
      </p:sp>
      <p:sp>
        <p:nvSpPr>
          <p:cNvPr id="18" name="Flowchart: Process 17">
            <a:extLst>
              <a:ext uri="{FF2B5EF4-FFF2-40B4-BE49-F238E27FC236}">
                <a16:creationId xmlns:a16="http://schemas.microsoft.com/office/drawing/2014/main" id="{FF2774AC-A078-09A5-2166-3714CE0FFFAE}"/>
              </a:ext>
            </a:extLst>
          </p:cNvPr>
          <p:cNvSpPr/>
          <p:nvPr/>
        </p:nvSpPr>
        <p:spPr>
          <a:xfrm>
            <a:off x="4371182" y="443704"/>
            <a:ext cx="2000250" cy="10493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result = x*y</a:t>
            </a:r>
            <a:endParaRPr lang="en-IN" sz="1200" dirty="0"/>
          </a:p>
        </p:txBody>
      </p:sp>
      <p:sp>
        <p:nvSpPr>
          <p:cNvPr id="19" name="Flowchart: Decision 18">
            <a:extLst>
              <a:ext uri="{FF2B5EF4-FFF2-40B4-BE49-F238E27FC236}">
                <a16:creationId xmlns:a16="http://schemas.microsoft.com/office/drawing/2014/main" id="{BB2A7784-1196-7EF3-C22C-C5B4747AF25A}"/>
              </a:ext>
            </a:extLst>
          </p:cNvPr>
          <p:cNvSpPr/>
          <p:nvPr/>
        </p:nvSpPr>
        <p:spPr>
          <a:xfrm>
            <a:off x="962818" y="3241674"/>
            <a:ext cx="2419350" cy="1054101"/>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Is operator = ‘+’</a:t>
            </a:r>
            <a:endParaRPr lang="en-IN" sz="1200" dirty="0"/>
          </a:p>
        </p:txBody>
      </p:sp>
      <p:sp>
        <p:nvSpPr>
          <p:cNvPr id="20" name="Flowchart: Decision 19">
            <a:extLst>
              <a:ext uri="{FF2B5EF4-FFF2-40B4-BE49-F238E27FC236}">
                <a16:creationId xmlns:a16="http://schemas.microsoft.com/office/drawing/2014/main" id="{F0FA0B72-F3B3-0A54-65EB-2AB1237DBF60}"/>
              </a:ext>
            </a:extLst>
          </p:cNvPr>
          <p:cNvSpPr/>
          <p:nvPr/>
        </p:nvSpPr>
        <p:spPr>
          <a:xfrm>
            <a:off x="962818" y="4471198"/>
            <a:ext cx="2419350" cy="1434302"/>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Is operator = ‘-’</a:t>
            </a:r>
            <a:endParaRPr lang="en-IN" sz="1200" dirty="0"/>
          </a:p>
        </p:txBody>
      </p:sp>
      <p:sp>
        <p:nvSpPr>
          <p:cNvPr id="21" name="Flowchart: Process 20">
            <a:extLst>
              <a:ext uri="{FF2B5EF4-FFF2-40B4-BE49-F238E27FC236}">
                <a16:creationId xmlns:a16="http://schemas.microsoft.com/office/drawing/2014/main" id="{39117616-3B56-0B6E-2EB3-E12CE6811CC2}"/>
              </a:ext>
            </a:extLst>
          </p:cNvPr>
          <p:cNvSpPr/>
          <p:nvPr/>
        </p:nvSpPr>
        <p:spPr>
          <a:xfrm>
            <a:off x="4371181" y="3192461"/>
            <a:ext cx="2000250" cy="115252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result = </a:t>
            </a:r>
            <a:r>
              <a:rPr lang="en-US" sz="1200" dirty="0" err="1"/>
              <a:t>x+y</a:t>
            </a:r>
            <a:endParaRPr lang="en-IN" sz="1200" dirty="0"/>
          </a:p>
        </p:txBody>
      </p:sp>
      <p:sp>
        <p:nvSpPr>
          <p:cNvPr id="22" name="Flowchart: Process 21">
            <a:extLst>
              <a:ext uri="{FF2B5EF4-FFF2-40B4-BE49-F238E27FC236}">
                <a16:creationId xmlns:a16="http://schemas.microsoft.com/office/drawing/2014/main" id="{6A1ADD14-E4A1-085B-15B3-9DC6936A044C}"/>
              </a:ext>
            </a:extLst>
          </p:cNvPr>
          <p:cNvSpPr/>
          <p:nvPr/>
        </p:nvSpPr>
        <p:spPr>
          <a:xfrm>
            <a:off x="4371181" y="4630740"/>
            <a:ext cx="2000250" cy="115252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result = x-y</a:t>
            </a:r>
            <a:endParaRPr lang="en-IN" sz="1200" dirty="0"/>
          </a:p>
        </p:txBody>
      </p:sp>
      <p:cxnSp>
        <p:nvCxnSpPr>
          <p:cNvPr id="24" name="Straight Arrow Connector 23">
            <a:extLst>
              <a:ext uri="{FF2B5EF4-FFF2-40B4-BE49-F238E27FC236}">
                <a16:creationId xmlns:a16="http://schemas.microsoft.com/office/drawing/2014/main" id="{5F3C489A-0437-3DF9-ADDE-FA7C0B67F8E4}"/>
              </a:ext>
            </a:extLst>
          </p:cNvPr>
          <p:cNvCxnSpPr>
            <a:stCxn id="8" idx="2"/>
            <a:endCxn id="15" idx="0"/>
          </p:cNvCxnSpPr>
          <p:nvPr/>
        </p:nvCxnSpPr>
        <p:spPr>
          <a:xfrm flipH="1">
            <a:off x="2172493" y="1625600"/>
            <a:ext cx="1" cy="18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318BDB-E998-FC16-0075-3260338797BD}"/>
              </a:ext>
            </a:extLst>
          </p:cNvPr>
          <p:cNvCxnSpPr>
            <a:stCxn id="15" idx="2"/>
            <a:endCxn id="19" idx="0"/>
          </p:cNvCxnSpPr>
          <p:nvPr/>
        </p:nvCxnSpPr>
        <p:spPr>
          <a:xfrm>
            <a:off x="2172493" y="3061492"/>
            <a:ext cx="0" cy="18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692E67-3D67-68E5-BB71-71EC3DE7B09C}"/>
              </a:ext>
            </a:extLst>
          </p:cNvPr>
          <p:cNvCxnSpPr>
            <a:cxnSpLocks/>
            <a:endCxn id="20" idx="0"/>
          </p:cNvCxnSpPr>
          <p:nvPr/>
        </p:nvCxnSpPr>
        <p:spPr>
          <a:xfrm>
            <a:off x="2172493" y="4295775"/>
            <a:ext cx="0" cy="17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155157-4C78-DCE7-CEB9-1366BF0899C5}"/>
              </a:ext>
            </a:extLst>
          </p:cNvPr>
          <p:cNvCxnSpPr>
            <a:cxnSpLocks/>
            <a:stCxn id="8" idx="3"/>
          </p:cNvCxnSpPr>
          <p:nvPr/>
        </p:nvCxnSpPr>
        <p:spPr>
          <a:xfrm flipV="1">
            <a:off x="3310731" y="1049336"/>
            <a:ext cx="1060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DE3ACA-24C4-CABA-2C9F-F9126FDF3CDF}"/>
              </a:ext>
            </a:extLst>
          </p:cNvPr>
          <p:cNvCxnSpPr/>
          <p:nvPr/>
        </p:nvCxnSpPr>
        <p:spPr>
          <a:xfrm>
            <a:off x="3382168" y="3768724"/>
            <a:ext cx="989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DAB0379-D481-F43D-FE03-67BE2C05876E}"/>
              </a:ext>
            </a:extLst>
          </p:cNvPr>
          <p:cNvCxnSpPr>
            <a:cxnSpLocks/>
            <a:stCxn id="20" idx="3"/>
            <a:endCxn id="22" idx="1"/>
          </p:cNvCxnSpPr>
          <p:nvPr/>
        </p:nvCxnSpPr>
        <p:spPr>
          <a:xfrm>
            <a:off x="3382168" y="5188349"/>
            <a:ext cx="989013" cy="1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Data 39">
            <a:extLst>
              <a:ext uri="{FF2B5EF4-FFF2-40B4-BE49-F238E27FC236}">
                <a16:creationId xmlns:a16="http://schemas.microsoft.com/office/drawing/2014/main" id="{547C9CEA-58AB-135F-F966-A07173401F45}"/>
              </a:ext>
            </a:extLst>
          </p:cNvPr>
          <p:cNvSpPr/>
          <p:nvPr/>
        </p:nvSpPr>
        <p:spPr>
          <a:xfrm>
            <a:off x="8145660" y="3409310"/>
            <a:ext cx="2000250" cy="701674"/>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Print result</a:t>
            </a:r>
            <a:endParaRPr lang="en-IN" sz="1200" dirty="0"/>
          </a:p>
        </p:txBody>
      </p:sp>
      <p:cxnSp>
        <p:nvCxnSpPr>
          <p:cNvPr id="42" name="Connector: Elbow 41">
            <a:extLst>
              <a:ext uri="{FF2B5EF4-FFF2-40B4-BE49-F238E27FC236}">
                <a16:creationId xmlns:a16="http://schemas.microsoft.com/office/drawing/2014/main" id="{5C60E9B3-6097-B923-F218-C0CBB4DED80F}"/>
              </a:ext>
            </a:extLst>
          </p:cNvPr>
          <p:cNvCxnSpPr>
            <a:cxnSpLocks/>
            <a:stCxn id="18" idx="3"/>
          </p:cNvCxnSpPr>
          <p:nvPr/>
        </p:nvCxnSpPr>
        <p:spPr>
          <a:xfrm>
            <a:off x="6371432" y="968374"/>
            <a:ext cx="1974253" cy="27917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48E0D66F-477A-443E-A385-A0A2EF0762EA}"/>
              </a:ext>
            </a:extLst>
          </p:cNvPr>
          <p:cNvCxnSpPr>
            <a:cxnSpLocks/>
            <a:endCxn id="40" idx="2"/>
          </p:cNvCxnSpPr>
          <p:nvPr/>
        </p:nvCxnSpPr>
        <p:spPr>
          <a:xfrm>
            <a:off x="6415484" y="2448274"/>
            <a:ext cx="1930201" cy="1311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1F5C268-6EDE-AFA2-A9DA-62B7E509BD8C}"/>
              </a:ext>
            </a:extLst>
          </p:cNvPr>
          <p:cNvCxnSpPr>
            <a:cxnSpLocks/>
            <a:stCxn id="21" idx="3"/>
            <a:endCxn id="40" idx="2"/>
          </p:cNvCxnSpPr>
          <p:nvPr/>
        </p:nvCxnSpPr>
        <p:spPr>
          <a:xfrm flipV="1">
            <a:off x="6371431" y="3760147"/>
            <a:ext cx="1974254" cy="85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729E88BF-AFE8-D7C4-3F95-724268086C69}"/>
              </a:ext>
            </a:extLst>
          </p:cNvPr>
          <p:cNvCxnSpPr>
            <a:cxnSpLocks/>
            <a:stCxn id="22" idx="3"/>
            <a:endCxn id="40" idx="2"/>
          </p:cNvCxnSpPr>
          <p:nvPr/>
        </p:nvCxnSpPr>
        <p:spPr>
          <a:xfrm flipV="1">
            <a:off x="6371431" y="3760147"/>
            <a:ext cx="1974254" cy="14468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Flowchart: Connector 77">
            <a:extLst>
              <a:ext uri="{FF2B5EF4-FFF2-40B4-BE49-F238E27FC236}">
                <a16:creationId xmlns:a16="http://schemas.microsoft.com/office/drawing/2014/main" id="{0BD335F2-8C63-57D0-BE43-841927B58FE7}"/>
              </a:ext>
            </a:extLst>
          </p:cNvPr>
          <p:cNvSpPr/>
          <p:nvPr/>
        </p:nvSpPr>
        <p:spPr>
          <a:xfrm>
            <a:off x="8345685" y="5197676"/>
            <a:ext cx="1714500" cy="70167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Stop</a:t>
            </a:r>
            <a:endParaRPr lang="en-IN" sz="1200" dirty="0"/>
          </a:p>
        </p:txBody>
      </p:sp>
      <p:cxnSp>
        <p:nvCxnSpPr>
          <p:cNvPr id="80" name="Straight Arrow Connector 79">
            <a:extLst>
              <a:ext uri="{FF2B5EF4-FFF2-40B4-BE49-F238E27FC236}">
                <a16:creationId xmlns:a16="http://schemas.microsoft.com/office/drawing/2014/main" id="{1CB80205-38BA-CDD7-B0D2-C1E88C89781B}"/>
              </a:ext>
            </a:extLst>
          </p:cNvPr>
          <p:cNvCxnSpPr>
            <a:stCxn id="40" idx="4"/>
            <a:endCxn id="78" idx="0"/>
          </p:cNvCxnSpPr>
          <p:nvPr/>
        </p:nvCxnSpPr>
        <p:spPr>
          <a:xfrm>
            <a:off x="9145785" y="4110984"/>
            <a:ext cx="57150" cy="108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14AAED6-C2FE-E73C-D26D-63C35F437497}"/>
              </a:ext>
            </a:extLst>
          </p:cNvPr>
          <p:cNvSpPr txBox="1"/>
          <p:nvPr/>
        </p:nvSpPr>
        <p:spPr>
          <a:xfrm>
            <a:off x="3486150" y="590550"/>
            <a:ext cx="514350" cy="369332"/>
          </a:xfrm>
          <a:prstGeom prst="rect">
            <a:avLst/>
          </a:prstGeom>
          <a:noFill/>
        </p:spPr>
        <p:txBody>
          <a:bodyPr wrap="square" rtlCol="0">
            <a:spAutoFit/>
          </a:bodyPr>
          <a:lstStyle/>
          <a:p>
            <a:r>
              <a:rPr lang="en-US" dirty="0"/>
              <a:t>Y</a:t>
            </a:r>
            <a:endParaRPr lang="en-IN" dirty="0"/>
          </a:p>
        </p:txBody>
      </p:sp>
      <p:sp>
        <p:nvSpPr>
          <p:cNvPr id="83" name="TextBox 82">
            <a:extLst>
              <a:ext uri="{FF2B5EF4-FFF2-40B4-BE49-F238E27FC236}">
                <a16:creationId xmlns:a16="http://schemas.microsoft.com/office/drawing/2014/main" id="{8D5047BF-B782-4CA3-F96E-7973CDAC6D08}"/>
              </a:ext>
            </a:extLst>
          </p:cNvPr>
          <p:cNvSpPr txBox="1"/>
          <p:nvPr/>
        </p:nvSpPr>
        <p:spPr>
          <a:xfrm>
            <a:off x="3557587" y="1975878"/>
            <a:ext cx="514350" cy="369332"/>
          </a:xfrm>
          <a:prstGeom prst="rect">
            <a:avLst/>
          </a:prstGeom>
          <a:noFill/>
        </p:spPr>
        <p:txBody>
          <a:bodyPr wrap="square" rtlCol="0">
            <a:spAutoFit/>
          </a:bodyPr>
          <a:lstStyle/>
          <a:p>
            <a:r>
              <a:rPr lang="en-US" dirty="0"/>
              <a:t>Y</a:t>
            </a:r>
            <a:endParaRPr lang="en-IN" dirty="0"/>
          </a:p>
        </p:txBody>
      </p:sp>
      <p:sp>
        <p:nvSpPr>
          <p:cNvPr id="84" name="TextBox 83">
            <a:extLst>
              <a:ext uri="{FF2B5EF4-FFF2-40B4-BE49-F238E27FC236}">
                <a16:creationId xmlns:a16="http://schemas.microsoft.com/office/drawing/2014/main" id="{67B21D91-0981-C683-E112-B407CF5F0ED6}"/>
              </a:ext>
            </a:extLst>
          </p:cNvPr>
          <p:cNvSpPr txBox="1"/>
          <p:nvPr/>
        </p:nvSpPr>
        <p:spPr>
          <a:xfrm>
            <a:off x="3525043" y="3390815"/>
            <a:ext cx="514350" cy="369332"/>
          </a:xfrm>
          <a:prstGeom prst="rect">
            <a:avLst/>
          </a:prstGeom>
          <a:noFill/>
        </p:spPr>
        <p:txBody>
          <a:bodyPr wrap="square" rtlCol="0">
            <a:spAutoFit/>
          </a:bodyPr>
          <a:lstStyle/>
          <a:p>
            <a:r>
              <a:rPr lang="en-US" dirty="0"/>
              <a:t>Y</a:t>
            </a:r>
            <a:endParaRPr lang="en-IN" dirty="0"/>
          </a:p>
        </p:txBody>
      </p:sp>
      <p:sp>
        <p:nvSpPr>
          <p:cNvPr id="85" name="TextBox 84">
            <a:extLst>
              <a:ext uri="{FF2B5EF4-FFF2-40B4-BE49-F238E27FC236}">
                <a16:creationId xmlns:a16="http://schemas.microsoft.com/office/drawing/2014/main" id="{027670E2-7A69-1164-BCAC-45C07573C0E7}"/>
              </a:ext>
            </a:extLst>
          </p:cNvPr>
          <p:cNvSpPr txBox="1"/>
          <p:nvPr/>
        </p:nvSpPr>
        <p:spPr>
          <a:xfrm>
            <a:off x="3563936" y="4741931"/>
            <a:ext cx="514350" cy="369332"/>
          </a:xfrm>
          <a:prstGeom prst="rect">
            <a:avLst/>
          </a:prstGeom>
          <a:noFill/>
        </p:spPr>
        <p:txBody>
          <a:bodyPr wrap="square" rtlCol="0">
            <a:spAutoFit/>
          </a:bodyPr>
          <a:lstStyle/>
          <a:p>
            <a:r>
              <a:rPr lang="en-US" dirty="0"/>
              <a:t>Y</a:t>
            </a:r>
            <a:endParaRPr lang="en-IN" dirty="0"/>
          </a:p>
        </p:txBody>
      </p:sp>
      <p:sp>
        <p:nvSpPr>
          <p:cNvPr id="86" name="TextBox 85">
            <a:extLst>
              <a:ext uri="{FF2B5EF4-FFF2-40B4-BE49-F238E27FC236}">
                <a16:creationId xmlns:a16="http://schemas.microsoft.com/office/drawing/2014/main" id="{D7966CD4-E6BB-BA29-466A-FCD5B5A0CAF3}"/>
              </a:ext>
            </a:extLst>
          </p:cNvPr>
          <p:cNvSpPr txBox="1"/>
          <p:nvPr/>
        </p:nvSpPr>
        <p:spPr>
          <a:xfrm>
            <a:off x="2409825" y="1551387"/>
            <a:ext cx="514350" cy="369332"/>
          </a:xfrm>
          <a:prstGeom prst="rect">
            <a:avLst/>
          </a:prstGeom>
          <a:noFill/>
        </p:spPr>
        <p:txBody>
          <a:bodyPr wrap="square" rtlCol="0">
            <a:spAutoFit/>
          </a:bodyPr>
          <a:lstStyle/>
          <a:p>
            <a:r>
              <a:rPr lang="en-US" dirty="0"/>
              <a:t>N</a:t>
            </a:r>
            <a:endParaRPr lang="en-IN" dirty="0"/>
          </a:p>
        </p:txBody>
      </p:sp>
      <p:sp>
        <p:nvSpPr>
          <p:cNvPr id="87" name="TextBox 86">
            <a:extLst>
              <a:ext uri="{FF2B5EF4-FFF2-40B4-BE49-F238E27FC236}">
                <a16:creationId xmlns:a16="http://schemas.microsoft.com/office/drawing/2014/main" id="{F37A3742-6ED4-D590-6465-8EF697FAFA3A}"/>
              </a:ext>
            </a:extLst>
          </p:cNvPr>
          <p:cNvSpPr txBox="1"/>
          <p:nvPr/>
        </p:nvSpPr>
        <p:spPr>
          <a:xfrm>
            <a:off x="2551906" y="2919544"/>
            <a:ext cx="514350" cy="369332"/>
          </a:xfrm>
          <a:prstGeom prst="rect">
            <a:avLst/>
          </a:prstGeom>
          <a:noFill/>
        </p:spPr>
        <p:txBody>
          <a:bodyPr wrap="square" rtlCol="0">
            <a:spAutoFit/>
          </a:bodyPr>
          <a:lstStyle/>
          <a:p>
            <a:r>
              <a:rPr lang="en-US" dirty="0"/>
              <a:t>N</a:t>
            </a:r>
            <a:endParaRPr lang="en-IN" dirty="0"/>
          </a:p>
        </p:txBody>
      </p:sp>
      <p:sp>
        <p:nvSpPr>
          <p:cNvPr id="88" name="TextBox 87">
            <a:extLst>
              <a:ext uri="{FF2B5EF4-FFF2-40B4-BE49-F238E27FC236}">
                <a16:creationId xmlns:a16="http://schemas.microsoft.com/office/drawing/2014/main" id="{4170D8E7-69A4-14BC-F3DB-9F2BE27C65C4}"/>
              </a:ext>
            </a:extLst>
          </p:cNvPr>
          <p:cNvSpPr txBox="1"/>
          <p:nvPr/>
        </p:nvSpPr>
        <p:spPr>
          <a:xfrm>
            <a:off x="2558256" y="4295775"/>
            <a:ext cx="514350" cy="369332"/>
          </a:xfrm>
          <a:prstGeom prst="rect">
            <a:avLst/>
          </a:prstGeom>
          <a:noFill/>
        </p:spPr>
        <p:txBody>
          <a:bodyPr wrap="square" rtlCol="0">
            <a:spAutoFit/>
          </a:bodyPr>
          <a:lstStyle/>
          <a:p>
            <a:r>
              <a:rPr lang="en-US" dirty="0"/>
              <a:t>N</a:t>
            </a:r>
            <a:endParaRPr lang="en-IN" dirty="0"/>
          </a:p>
        </p:txBody>
      </p:sp>
    </p:spTree>
    <p:extLst>
      <p:ext uri="{BB962C8B-B14F-4D97-AF65-F5344CB8AC3E}">
        <p14:creationId xmlns:p14="http://schemas.microsoft.com/office/powerpoint/2010/main" val="327977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1B71-B5CF-D476-C7A9-3989ECB6CE09}"/>
              </a:ext>
            </a:extLst>
          </p:cNvPr>
          <p:cNvSpPr>
            <a:spLocks noGrp="1"/>
          </p:cNvSpPr>
          <p:nvPr>
            <p:ph type="title"/>
          </p:nvPr>
        </p:nvSpPr>
        <p:spPr/>
        <p:txBody>
          <a:bodyPr/>
          <a:lstStyle/>
          <a:p>
            <a:r>
              <a:rPr lang="en-US" dirty="0"/>
              <a:t>C If /else if/ else flowchart</a:t>
            </a:r>
            <a:endParaRPr lang="en-IN" dirty="0"/>
          </a:p>
        </p:txBody>
      </p:sp>
      <p:pic>
        <p:nvPicPr>
          <p:cNvPr id="5" name="Content Placeholder 4">
            <a:extLst>
              <a:ext uri="{FF2B5EF4-FFF2-40B4-BE49-F238E27FC236}">
                <a16:creationId xmlns:a16="http://schemas.microsoft.com/office/drawing/2014/main" id="{06ECBF6F-B93E-C648-2833-7AE53951E630}"/>
              </a:ext>
            </a:extLst>
          </p:cNvPr>
          <p:cNvPicPr>
            <a:picLocks noGrp="1" noChangeAspect="1"/>
          </p:cNvPicPr>
          <p:nvPr>
            <p:ph idx="1"/>
          </p:nvPr>
        </p:nvPicPr>
        <p:blipFill>
          <a:blip r:embed="rId2"/>
          <a:stretch>
            <a:fillRect/>
          </a:stretch>
        </p:blipFill>
        <p:spPr>
          <a:xfrm>
            <a:off x="944232" y="1828930"/>
            <a:ext cx="6751968" cy="4419470"/>
          </a:xfrm>
        </p:spPr>
      </p:pic>
    </p:spTree>
    <p:extLst>
      <p:ext uri="{BB962C8B-B14F-4D97-AF65-F5344CB8AC3E}">
        <p14:creationId xmlns:p14="http://schemas.microsoft.com/office/powerpoint/2010/main" val="372112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E36B-2A07-38C5-B25B-B3A5D7358BC8}"/>
              </a:ext>
            </a:extLst>
          </p:cNvPr>
          <p:cNvSpPr>
            <a:spLocks noGrp="1"/>
          </p:cNvSpPr>
          <p:nvPr>
            <p:ph type="title"/>
          </p:nvPr>
        </p:nvSpPr>
        <p:spPr/>
        <p:txBody>
          <a:bodyPr/>
          <a:lstStyle/>
          <a:p>
            <a:r>
              <a:rPr lang="en-US" dirty="0"/>
              <a:t>C: If /else if/else</a:t>
            </a:r>
            <a:endParaRPr lang="en-IN" dirty="0"/>
          </a:p>
        </p:txBody>
      </p:sp>
      <p:sp>
        <p:nvSpPr>
          <p:cNvPr id="3" name="Content Placeholder 2">
            <a:extLst>
              <a:ext uri="{FF2B5EF4-FFF2-40B4-BE49-F238E27FC236}">
                <a16:creationId xmlns:a16="http://schemas.microsoft.com/office/drawing/2014/main" id="{82F93026-9AD1-F766-DEF3-AD43787BD59D}"/>
              </a:ext>
            </a:extLst>
          </p:cNvPr>
          <p:cNvSpPr>
            <a:spLocks noGrp="1"/>
          </p:cNvSpPr>
          <p:nvPr>
            <p:ph idx="1"/>
          </p:nvPr>
        </p:nvSpPr>
        <p:spPr/>
        <p:txBody>
          <a:bodyPr/>
          <a:lstStyle/>
          <a:p>
            <a:r>
              <a:rPr lang="en-US" dirty="0"/>
              <a:t>Determine the grade of a student based on their score. If the score is above 90, it's an 'A'. If the score is between 80 and 90, check if it's above 85 for an 'A-' or else 'B+'. Below 80, if it's above 70, it's a 'C', otherwise, it's a 'D’.</a:t>
            </a:r>
          </a:p>
          <a:p>
            <a:pPr marL="0" indent="0">
              <a:buNone/>
            </a:pPr>
            <a:endParaRPr lang="en-IN" dirty="0"/>
          </a:p>
        </p:txBody>
      </p:sp>
    </p:spTree>
    <p:extLst>
      <p:ext uri="{BB962C8B-B14F-4D97-AF65-F5344CB8AC3E}">
        <p14:creationId xmlns:p14="http://schemas.microsoft.com/office/powerpoint/2010/main" val="358668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019B-5E15-86C2-9CFD-E984CAC4E93A}"/>
              </a:ext>
            </a:extLst>
          </p:cNvPr>
          <p:cNvSpPr>
            <a:spLocks noGrp="1"/>
          </p:cNvSpPr>
          <p:nvPr>
            <p:ph type="title"/>
          </p:nvPr>
        </p:nvSpPr>
        <p:spPr/>
        <p:txBody>
          <a:bodyPr/>
          <a:lstStyle/>
          <a:p>
            <a:r>
              <a:rPr lang="en-US" dirty="0"/>
              <a:t>C: If/else if/else</a:t>
            </a:r>
            <a:endParaRPr lang="en-IN" dirty="0"/>
          </a:p>
        </p:txBody>
      </p:sp>
      <p:pic>
        <p:nvPicPr>
          <p:cNvPr id="7" name="Content Placeholder 6">
            <a:extLst>
              <a:ext uri="{FF2B5EF4-FFF2-40B4-BE49-F238E27FC236}">
                <a16:creationId xmlns:a16="http://schemas.microsoft.com/office/drawing/2014/main" id="{E82729A0-81C8-4C6B-6EE5-8558799A8FE3}"/>
              </a:ext>
            </a:extLst>
          </p:cNvPr>
          <p:cNvPicPr>
            <a:picLocks noGrp="1" noChangeAspect="1"/>
          </p:cNvPicPr>
          <p:nvPr>
            <p:ph idx="1"/>
          </p:nvPr>
        </p:nvPicPr>
        <p:blipFill>
          <a:blip r:embed="rId2"/>
          <a:stretch>
            <a:fillRect/>
          </a:stretch>
        </p:blipFill>
        <p:spPr>
          <a:xfrm>
            <a:off x="1359530" y="2003425"/>
            <a:ext cx="8954742" cy="3968750"/>
          </a:xfrm>
        </p:spPr>
      </p:pic>
    </p:spTree>
    <p:extLst>
      <p:ext uri="{BB962C8B-B14F-4D97-AF65-F5344CB8AC3E}">
        <p14:creationId xmlns:p14="http://schemas.microsoft.com/office/powerpoint/2010/main" val="142610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5B98-9A79-4B2C-7450-29E0460D3163}"/>
              </a:ext>
            </a:extLst>
          </p:cNvPr>
          <p:cNvSpPr>
            <a:spLocks noGrp="1"/>
          </p:cNvSpPr>
          <p:nvPr>
            <p:ph type="title"/>
          </p:nvPr>
        </p:nvSpPr>
        <p:spPr/>
        <p:txBody>
          <a:bodyPr/>
          <a:lstStyle/>
          <a:p>
            <a:r>
              <a:rPr lang="en-US" dirty="0"/>
              <a:t>C: switch-case</a:t>
            </a:r>
            <a:endParaRPr lang="en-IN" dirty="0"/>
          </a:p>
        </p:txBody>
      </p:sp>
      <p:sp>
        <p:nvSpPr>
          <p:cNvPr id="3" name="Content Placeholder 2">
            <a:extLst>
              <a:ext uri="{FF2B5EF4-FFF2-40B4-BE49-F238E27FC236}">
                <a16:creationId xmlns:a16="http://schemas.microsoft.com/office/drawing/2014/main" id="{00CE2220-FEED-B568-D9D1-B11452B82B5B}"/>
              </a:ext>
            </a:extLst>
          </p:cNvPr>
          <p:cNvSpPr>
            <a:spLocks noGrp="1"/>
          </p:cNvSpPr>
          <p:nvPr>
            <p:ph idx="1"/>
          </p:nvPr>
        </p:nvSpPr>
        <p:spPr/>
        <p:txBody>
          <a:bodyPr>
            <a:noAutofit/>
          </a:bodyPr>
          <a:lstStyle/>
          <a:p>
            <a:pPr>
              <a:lnSpc>
                <a:spcPct val="100000"/>
              </a:lnSpc>
            </a:pPr>
            <a:r>
              <a:rPr lang="en-US" dirty="0"/>
              <a:t>Switch Statement</a:t>
            </a:r>
          </a:p>
          <a:p>
            <a:pPr>
              <a:lnSpc>
                <a:spcPct val="100000"/>
              </a:lnSpc>
            </a:pPr>
            <a:r>
              <a:rPr lang="en-US" dirty="0"/>
              <a:t>Instead of writing many </a:t>
            </a:r>
            <a:r>
              <a:rPr lang="en-US" dirty="0" err="1"/>
              <a:t>if..else</a:t>
            </a:r>
            <a:r>
              <a:rPr lang="en-US" dirty="0"/>
              <a:t> statements, you can use the switch statement.</a:t>
            </a:r>
          </a:p>
          <a:p>
            <a:pPr>
              <a:lnSpc>
                <a:spcPct val="100000"/>
              </a:lnSpc>
            </a:pPr>
            <a:r>
              <a:rPr lang="en-US" dirty="0"/>
              <a:t>The switch statement selects one of many code blocks to be executed, by comparing the value with the target in each case block.</a:t>
            </a:r>
          </a:p>
          <a:p>
            <a:pPr>
              <a:lnSpc>
                <a:spcPct val="100000"/>
              </a:lnSpc>
            </a:pPr>
            <a:endParaRPr lang="en-US" dirty="0"/>
          </a:p>
        </p:txBody>
      </p:sp>
    </p:spTree>
    <p:extLst>
      <p:ext uri="{BB962C8B-B14F-4D97-AF65-F5344CB8AC3E}">
        <p14:creationId xmlns:p14="http://schemas.microsoft.com/office/powerpoint/2010/main" val="228536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59B1-4662-822E-9E48-5FC48E3DFC03}"/>
              </a:ext>
            </a:extLst>
          </p:cNvPr>
          <p:cNvSpPr>
            <a:spLocks noGrp="1"/>
          </p:cNvSpPr>
          <p:nvPr>
            <p:ph type="title"/>
          </p:nvPr>
        </p:nvSpPr>
        <p:spPr/>
        <p:txBody>
          <a:bodyPr/>
          <a:lstStyle/>
          <a:p>
            <a:r>
              <a:rPr lang="en-US" dirty="0"/>
              <a:t>C switch case</a:t>
            </a:r>
            <a:endParaRPr lang="en-IN" dirty="0"/>
          </a:p>
        </p:txBody>
      </p:sp>
      <p:sp>
        <p:nvSpPr>
          <p:cNvPr id="3" name="Content Placeholder 2">
            <a:extLst>
              <a:ext uri="{FF2B5EF4-FFF2-40B4-BE49-F238E27FC236}">
                <a16:creationId xmlns:a16="http://schemas.microsoft.com/office/drawing/2014/main" id="{EB256927-25A4-292A-2A5E-D9691C33D498}"/>
              </a:ext>
            </a:extLst>
          </p:cNvPr>
          <p:cNvSpPr>
            <a:spLocks noGrp="1"/>
          </p:cNvSpPr>
          <p:nvPr>
            <p:ph idx="1"/>
          </p:nvPr>
        </p:nvSpPr>
        <p:spPr/>
        <p:txBody>
          <a:bodyPr/>
          <a:lstStyle/>
          <a:p>
            <a:r>
              <a:rPr lang="en-US" dirty="0"/>
              <a:t>This is how it works:</a:t>
            </a:r>
          </a:p>
          <a:p>
            <a:endParaRPr lang="en-US" dirty="0"/>
          </a:p>
          <a:p>
            <a:r>
              <a:rPr lang="en-US" dirty="0"/>
              <a:t>The switch expression is evaluated once</a:t>
            </a:r>
          </a:p>
          <a:p>
            <a:r>
              <a:rPr lang="en-US" dirty="0"/>
              <a:t>The value of the expression is compared with the values of each case</a:t>
            </a:r>
          </a:p>
          <a:p>
            <a:r>
              <a:rPr lang="en-US" dirty="0"/>
              <a:t>If there is a match, the associated block of code is executed</a:t>
            </a:r>
          </a:p>
          <a:p>
            <a:r>
              <a:rPr lang="en-US" dirty="0"/>
              <a:t>The break statement breaks out of the switch block and stops the execution</a:t>
            </a:r>
          </a:p>
          <a:p>
            <a:r>
              <a:rPr lang="en-US" dirty="0"/>
              <a:t>The default statement is optional, and specifies some code to run if there is no case match</a:t>
            </a:r>
            <a:endParaRPr lang="en-IN" dirty="0"/>
          </a:p>
        </p:txBody>
      </p:sp>
    </p:spTree>
    <p:extLst>
      <p:ext uri="{BB962C8B-B14F-4D97-AF65-F5344CB8AC3E}">
        <p14:creationId xmlns:p14="http://schemas.microsoft.com/office/powerpoint/2010/main" val="35206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F529-9EBC-ADAD-AA16-851BDBD932CD}"/>
              </a:ext>
            </a:extLst>
          </p:cNvPr>
          <p:cNvSpPr>
            <a:spLocks noGrp="1"/>
          </p:cNvSpPr>
          <p:nvPr>
            <p:ph type="title"/>
          </p:nvPr>
        </p:nvSpPr>
        <p:spPr/>
        <p:txBody>
          <a:bodyPr/>
          <a:lstStyle/>
          <a:p>
            <a:r>
              <a:rPr lang="en-US" dirty="0"/>
              <a:t>C: switch case</a:t>
            </a:r>
            <a:endParaRPr lang="en-IN" dirty="0"/>
          </a:p>
        </p:txBody>
      </p:sp>
      <p:sp>
        <p:nvSpPr>
          <p:cNvPr id="3" name="Content Placeholder 2">
            <a:extLst>
              <a:ext uri="{FF2B5EF4-FFF2-40B4-BE49-F238E27FC236}">
                <a16:creationId xmlns:a16="http://schemas.microsoft.com/office/drawing/2014/main" id="{A2F4AB40-EBDC-857F-8F68-8F937EF75F40}"/>
              </a:ext>
            </a:extLst>
          </p:cNvPr>
          <p:cNvSpPr>
            <a:spLocks noGrp="1"/>
          </p:cNvSpPr>
          <p:nvPr>
            <p:ph idx="1"/>
          </p:nvPr>
        </p:nvSpPr>
        <p:spPr/>
        <p:txBody>
          <a:bodyPr>
            <a:normAutofit fontScale="92500" lnSpcReduction="20000"/>
          </a:bodyPr>
          <a:lstStyle/>
          <a:p>
            <a:pPr marL="0" indent="0">
              <a:buNone/>
            </a:pPr>
            <a:r>
              <a:rPr lang="en-IN" dirty="0"/>
              <a:t>Syntax</a:t>
            </a:r>
          </a:p>
          <a:p>
            <a:pPr marL="0" indent="0">
              <a:buNone/>
            </a:pPr>
            <a:r>
              <a:rPr lang="en-IN" dirty="0"/>
              <a:t>switch (expression) {</a:t>
            </a:r>
          </a:p>
          <a:p>
            <a:pPr marL="0" indent="0">
              <a:buNone/>
            </a:pPr>
            <a:r>
              <a:rPr lang="en-IN" dirty="0"/>
              <a:t>  case x:</a:t>
            </a:r>
          </a:p>
          <a:p>
            <a:pPr marL="0" indent="0">
              <a:buNone/>
            </a:pPr>
            <a:r>
              <a:rPr lang="en-IN" dirty="0"/>
              <a:t>    // code block</a:t>
            </a:r>
          </a:p>
          <a:p>
            <a:pPr marL="0" indent="0">
              <a:buNone/>
            </a:pPr>
            <a:r>
              <a:rPr lang="en-IN" dirty="0"/>
              <a:t>    break;</a:t>
            </a:r>
          </a:p>
          <a:p>
            <a:pPr marL="0" indent="0">
              <a:buNone/>
            </a:pPr>
            <a:r>
              <a:rPr lang="en-IN" dirty="0"/>
              <a:t>  case y:</a:t>
            </a:r>
          </a:p>
          <a:p>
            <a:pPr marL="0" indent="0">
              <a:buNone/>
            </a:pPr>
            <a:r>
              <a:rPr lang="en-IN" dirty="0"/>
              <a:t>    // code block</a:t>
            </a:r>
          </a:p>
          <a:p>
            <a:pPr marL="0" indent="0">
              <a:buNone/>
            </a:pPr>
            <a:r>
              <a:rPr lang="en-IN" dirty="0"/>
              <a:t>    break;</a:t>
            </a:r>
          </a:p>
          <a:p>
            <a:pPr marL="0" indent="0">
              <a:buNone/>
            </a:pPr>
            <a:r>
              <a:rPr lang="en-IN" dirty="0"/>
              <a:t>  default:</a:t>
            </a:r>
          </a:p>
          <a:p>
            <a:pPr marL="0" indent="0">
              <a:buNone/>
            </a:pPr>
            <a:r>
              <a:rPr lang="en-IN" dirty="0"/>
              <a:t>    // code block</a:t>
            </a:r>
          </a:p>
          <a:p>
            <a:pPr marL="0" indent="0">
              <a:buNone/>
            </a:pPr>
            <a:r>
              <a:rPr lang="en-IN" dirty="0"/>
              <a:t>}</a:t>
            </a:r>
          </a:p>
          <a:p>
            <a:endParaRPr lang="en-IN" dirty="0"/>
          </a:p>
        </p:txBody>
      </p:sp>
    </p:spTree>
    <p:extLst>
      <p:ext uri="{BB962C8B-B14F-4D97-AF65-F5344CB8AC3E}">
        <p14:creationId xmlns:p14="http://schemas.microsoft.com/office/powerpoint/2010/main" val="172722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9585-D0EE-648E-909A-59A2DD58604C}"/>
              </a:ext>
            </a:extLst>
          </p:cNvPr>
          <p:cNvSpPr>
            <a:spLocks noGrp="1"/>
          </p:cNvSpPr>
          <p:nvPr>
            <p:ph type="title"/>
          </p:nvPr>
        </p:nvSpPr>
        <p:spPr/>
        <p:txBody>
          <a:bodyPr/>
          <a:lstStyle/>
          <a:p>
            <a:r>
              <a:rPr lang="en-US" dirty="0"/>
              <a:t>C switch case flowchart</a:t>
            </a:r>
            <a:endParaRPr lang="en-IN" dirty="0"/>
          </a:p>
        </p:txBody>
      </p:sp>
      <p:pic>
        <p:nvPicPr>
          <p:cNvPr id="5" name="Content Placeholder 4">
            <a:extLst>
              <a:ext uri="{FF2B5EF4-FFF2-40B4-BE49-F238E27FC236}">
                <a16:creationId xmlns:a16="http://schemas.microsoft.com/office/drawing/2014/main" id="{594483BA-F3B0-162B-9CE8-FC9384064B36}"/>
              </a:ext>
            </a:extLst>
          </p:cNvPr>
          <p:cNvPicPr>
            <a:picLocks noGrp="1" noChangeAspect="1"/>
          </p:cNvPicPr>
          <p:nvPr>
            <p:ph idx="1"/>
          </p:nvPr>
        </p:nvPicPr>
        <p:blipFill>
          <a:blip r:embed="rId2"/>
          <a:stretch>
            <a:fillRect/>
          </a:stretch>
        </p:blipFill>
        <p:spPr>
          <a:xfrm>
            <a:off x="1664607" y="1270000"/>
            <a:ext cx="4193268" cy="5351410"/>
          </a:xfrm>
        </p:spPr>
      </p:pic>
    </p:spTree>
    <p:extLst>
      <p:ext uri="{BB962C8B-B14F-4D97-AF65-F5344CB8AC3E}">
        <p14:creationId xmlns:p14="http://schemas.microsoft.com/office/powerpoint/2010/main" val="34775495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676</TotalTime>
  <Words>1113</Words>
  <Application>Microsoft Office PowerPoint</Application>
  <PresentationFormat>Widescreen</PresentationFormat>
  <Paragraphs>120</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Nunito</vt:lpstr>
      <vt:lpstr>Trebuchet MS</vt:lpstr>
      <vt:lpstr>Wingdings 3</vt:lpstr>
      <vt:lpstr>Facet</vt:lpstr>
      <vt:lpstr>CONTROL FLOW CONSTRUCTS AND FLOWCHARTS</vt:lpstr>
      <vt:lpstr>Conditional constructs</vt:lpstr>
      <vt:lpstr>C If /else if/ else flowchart</vt:lpstr>
      <vt:lpstr>C: If /else if/else</vt:lpstr>
      <vt:lpstr>C: If/else if/else</vt:lpstr>
      <vt:lpstr>C: switch-case</vt:lpstr>
      <vt:lpstr>C switch case</vt:lpstr>
      <vt:lpstr>C: switch case</vt:lpstr>
      <vt:lpstr>C switch case flowchart</vt:lpstr>
      <vt:lpstr>C: switch case example</vt:lpstr>
      <vt:lpstr>C: loops</vt:lpstr>
      <vt:lpstr>C: while loop</vt:lpstr>
      <vt:lpstr>C: while loops Flowchart</vt:lpstr>
      <vt:lpstr>C : while loops</vt:lpstr>
      <vt:lpstr>C: for loops</vt:lpstr>
      <vt:lpstr>C: for loops</vt:lpstr>
      <vt:lpstr>C: working of for loop</vt:lpstr>
      <vt:lpstr>C : for loop flowchart</vt:lpstr>
      <vt:lpstr>C: for loop example</vt:lpstr>
      <vt:lpstr>C : do while loop</vt:lpstr>
      <vt:lpstr>C : do while loop - flowchart</vt:lpstr>
      <vt:lpstr>C do while loop example</vt:lpstr>
      <vt:lpstr>C: using while and switch case</vt:lpstr>
      <vt:lpstr>Calculator program - flowchart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 CONSTRUCTS AND FLOWCHARTS</dc:title>
  <dc:creator>Karthik Subramanian</dc:creator>
  <cp:lastModifiedBy>Karthik Subramanian</cp:lastModifiedBy>
  <cp:revision>33</cp:revision>
  <dcterms:created xsi:type="dcterms:W3CDTF">2024-04-07T15:03:40Z</dcterms:created>
  <dcterms:modified xsi:type="dcterms:W3CDTF">2024-04-08T12:22:24Z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