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0" r:id="rId8"/>
    <p:sldId id="313" r:id="rId9"/>
    <p:sldId id="312" r:id="rId10"/>
    <p:sldId id="314" r:id="rId11"/>
    <p:sldId id="315" r:id="rId12"/>
    <p:sldId id="316" r:id="rId13"/>
    <p:sldId id="318" r:id="rId14"/>
    <p:sldId id="317" r:id="rId15"/>
    <p:sldId id="319" r:id="rId16"/>
    <p:sldId id="322" r:id="rId17"/>
    <p:sldId id="323" r:id="rId18"/>
    <p:sldId id="348" r:id="rId19"/>
    <p:sldId id="321" r:id="rId20"/>
    <p:sldId id="347" r:id="rId21"/>
    <p:sldId id="346" r:id="rId22"/>
    <p:sldId id="349" r:id="rId23"/>
    <p:sldId id="350" r:id="rId24"/>
    <p:sldId id="351" r:id="rId25"/>
    <p:sldId id="320" r:id="rId26"/>
    <p:sldId id="324" r:id="rId27"/>
    <p:sldId id="325" r:id="rId28"/>
    <p:sldId id="327" r:id="rId29"/>
    <p:sldId id="326" r:id="rId30"/>
    <p:sldId id="333" r:id="rId31"/>
    <p:sldId id="328" r:id="rId32"/>
    <p:sldId id="329" r:id="rId33"/>
    <p:sldId id="334" r:id="rId34"/>
    <p:sldId id="330" r:id="rId35"/>
    <p:sldId id="331" r:id="rId36"/>
    <p:sldId id="335" r:id="rId37"/>
    <p:sldId id="332" r:id="rId38"/>
    <p:sldId id="336" r:id="rId39"/>
    <p:sldId id="352" r:id="rId40"/>
    <p:sldId id="353" r:id="rId41"/>
    <p:sldId id="354" r:id="rId42"/>
    <p:sldId id="355" r:id="rId43"/>
    <p:sldId id="356" r:id="rId44"/>
    <p:sldId id="337" r:id="rId45"/>
    <p:sldId id="338" r:id="rId46"/>
    <p:sldId id="342" r:id="rId47"/>
    <p:sldId id="344" r:id="rId48"/>
    <p:sldId id="339" r:id="rId49"/>
    <p:sldId id="340" r:id="rId50"/>
    <p:sldId id="341" r:id="rId51"/>
    <p:sldId id="343" r:id="rId52"/>
    <p:sldId id="34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B5B8337-FFD1-C141-B024-A2BB243215EA}"/>
              </a:ext>
            </a:extLst>
          </p:cNvPr>
          <p:cNvGrpSpPr/>
          <p:nvPr userDrawn="1"/>
        </p:nvGrpSpPr>
        <p:grpSpPr>
          <a:xfrm>
            <a:off x="10993582" y="5339648"/>
            <a:ext cx="1108106" cy="1011482"/>
            <a:chOff x="7105563" y="3416140"/>
            <a:chExt cx="1619956" cy="1619957"/>
          </a:xfrm>
        </p:grpSpPr>
        <p:pic>
          <p:nvPicPr>
            <p:cNvPr id="11" name="Picture 10">
              <a:extLst>
                <a:ext uri="{FF2B5EF4-FFF2-40B4-BE49-F238E27FC236}">
                  <a16:creationId xmlns:a16="http://schemas.microsoft.com/office/drawing/2014/main" id="{A65EDC5A-C9EE-C891-6397-CC712630B644}"/>
                </a:ext>
              </a:extLst>
            </p:cNvPr>
            <p:cNvPicPr>
              <a:picLocks noChangeAspect="1"/>
            </p:cNvPicPr>
            <p:nvPr userDrawn="1"/>
          </p:nvPicPr>
          <p:blipFill>
            <a:blip r:embed="rId11"/>
            <a:stretch>
              <a:fillRect/>
            </a:stretch>
          </p:blipFill>
          <p:spPr>
            <a:xfrm>
              <a:off x="7105563" y="3416140"/>
              <a:ext cx="1619956" cy="1619956"/>
            </a:xfrm>
            <a:prstGeom prst="rect">
              <a:avLst/>
            </a:prstGeom>
          </p:spPr>
        </p:pic>
        <p:sp>
          <p:nvSpPr>
            <p:cNvPr id="12" name="Rectangle 11">
              <a:extLst>
                <a:ext uri="{FF2B5EF4-FFF2-40B4-BE49-F238E27FC236}">
                  <a16:creationId xmlns:a16="http://schemas.microsoft.com/office/drawing/2014/main" id="{A48A5FBE-4D70-D353-72FA-923B387BA8AA}"/>
                </a:ext>
              </a:extLst>
            </p:cNvPr>
            <p:cNvSpPr/>
            <p:nvPr userDrawn="1"/>
          </p:nvSpPr>
          <p:spPr>
            <a:xfrm>
              <a:off x="7105563" y="3416141"/>
              <a:ext cx="1619956" cy="1619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15075" y="639097"/>
            <a:ext cx="5657849" cy="3494791"/>
          </a:xfrm>
        </p:spPr>
        <p:txBody>
          <a:bodyPr>
            <a:normAutofit/>
          </a:bodyPr>
          <a:lstStyle/>
          <a:p>
            <a:r>
              <a:rPr lang="en-US" dirty="0"/>
              <a:t>C Programming Constructs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Karthik subramanian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B226-A13E-58AA-7BE1-CB709BCC7E6B}"/>
              </a:ext>
            </a:extLst>
          </p:cNvPr>
          <p:cNvSpPr>
            <a:spLocks noGrp="1"/>
          </p:cNvSpPr>
          <p:nvPr>
            <p:ph type="title"/>
          </p:nvPr>
        </p:nvSpPr>
        <p:spPr/>
        <p:txBody>
          <a:bodyPr/>
          <a:lstStyle/>
          <a:p>
            <a:r>
              <a:rPr lang="en-US" dirty="0"/>
              <a:t>C : Arithmetic expressions</a:t>
            </a:r>
            <a:endParaRPr lang="en-IN" dirty="0"/>
          </a:p>
        </p:txBody>
      </p:sp>
      <p:sp>
        <p:nvSpPr>
          <p:cNvPr id="3" name="Content Placeholder 2">
            <a:extLst>
              <a:ext uri="{FF2B5EF4-FFF2-40B4-BE49-F238E27FC236}">
                <a16:creationId xmlns:a16="http://schemas.microsoft.com/office/drawing/2014/main" id="{7F640972-B257-20F8-9DA7-0FAE226909E0}"/>
              </a:ext>
            </a:extLst>
          </p:cNvPr>
          <p:cNvSpPr>
            <a:spLocks noGrp="1"/>
          </p:cNvSpPr>
          <p:nvPr>
            <p:ph idx="1"/>
          </p:nvPr>
        </p:nvSpPr>
        <p:spPr/>
        <p:txBody>
          <a:bodyPr>
            <a:normAutofit/>
          </a:bodyPr>
          <a:lstStyle/>
          <a:p>
            <a:pPr>
              <a:buFont typeface="Arial" panose="020B0604020202020204" pitchFamily="34" charset="0"/>
              <a:buChar char="•"/>
            </a:pPr>
            <a:r>
              <a:rPr lang="en-US" dirty="0"/>
              <a:t> C arithmetic operations play a vital role in performing mathematical calculations in C programming. </a:t>
            </a:r>
          </a:p>
          <a:p>
            <a:pPr>
              <a:buFont typeface="Arial" panose="020B0604020202020204" pitchFamily="34" charset="0"/>
              <a:buChar char="•"/>
            </a:pPr>
            <a:r>
              <a:rPr lang="en-US" dirty="0"/>
              <a:t> These operations allow you to manipulate numerical data and provide meaningful outputs. C arithmetic operations play a vital role in performing mathematical calculations in C programming. </a:t>
            </a:r>
          </a:p>
          <a:p>
            <a:pPr>
              <a:buFont typeface="Arial" panose="020B0604020202020204" pitchFamily="34" charset="0"/>
              <a:buChar char="•"/>
            </a:pPr>
            <a:r>
              <a:rPr lang="en-US" dirty="0"/>
              <a:t> These operations allow you to manipulate numerical data and provide meaningful outputs.</a:t>
            </a:r>
          </a:p>
        </p:txBody>
      </p:sp>
    </p:spTree>
    <p:extLst>
      <p:ext uri="{BB962C8B-B14F-4D97-AF65-F5344CB8AC3E}">
        <p14:creationId xmlns:p14="http://schemas.microsoft.com/office/powerpoint/2010/main" val="148940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E5FD-633B-FBF5-A8BC-D156CC8F8DF0}"/>
              </a:ext>
            </a:extLst>
          </p:cNvPr>
          <p:cNvSpPr>
            <a:spLocks noGrp="1"/>
          </p:cNvSpPr>
          <p:nvPr>
            <p:ph type="title"/>
          </p:nvPr>
        </p:nvSpPr>
        <p:spPr/>
        <p:txBody>
          <a:bodyPr/>
          <a:lstStyle/>
          <a:p>
            <a:r>
              <a:rPr lang="en-US" dirty="0"/>
              <a:t>C:  Arithmetic expressions</a:t>
            </a:r>
            <a:endParaRPr lang="en-IN" dirty="0"/>
          </a:p>
        </p:txBody>
      </p:sp>
      <p:sp>
        <p:nvSpPr>
          <p:cNvPr id="3" name="Content Placeholder 2">
            <a:extLst>
              <a:ext uri="{FF2B5EF4-FFF2-40B4-BE49-F238E27FC236}">
                <a16:creationId xmlns:a16="http://schemas.microsoft.com/office/drawing/2014/main" id="{9D811EC8-01DD-EE1E-57CE-C9549C17CDE2}"/>
              </a:ext>
            </a:extLst>
          </p:cNvPr>
          <p:cNvSpPr>
            <a:spLocks noGrp="1"/>
          </p:cNvSpPr>
          <p:nvPr>
            <p:ph idx="1"/>
          </p:nvPr>
        </p:nvSpPr>
        <p:spPr/>
        <p:txBody>
          <a:bodyPr/>
          <a:lstStyle/>
          <a:p>
            <a:pPr>
              <a:buFont typeface="Arial" panose="020B0604020202020204" pitchFamily="34" charset="0"/>
              <a:buChar char="•"/>
            </a:pPr>
            <a:r>
              <a:rPr lang="en-US" dirty="0"/>
              <a:t> Consists of operands and arithmetic operators.</a:t>
            </a:r>
          </a:p>
          <a:p>
            <a:pPr>
              <a:buFont typeface="Arial" panose="020B0604020202020204" pitchFamily="34" charset="0"/>
              <a:buChar char="•"/>
            </a:pPr>
            <a:r>
              <a:rPr lang="en-US" dirty="0"/>
              <a:t> Performs computation on variables/constants which may be of int, float, double or char or even pointers</a:t>
            </a:r>
          </a:p>
          <a:p>
            <a:pPr>
              <a:buFont typeface="Arial" panose="020B0604020202020204" pitchFamily="34" charset="0"/>
              <a:buChar char="•"/>
            </a:pPr>
            <a:r>
              <a:rPr lang="en-US" dirty="0"/>
              <a:t> Can be performed on single or multiple lines of code</a:t>
            </a:r>
          </a:p>
          <a:p>
            <a:pPr>
              <a:buFont typeface="Arial" panose="020B0604020202020204" pitchFamily="34" charset="0"/>
              <a:buChar char="•"/>
            </a:pPr>
            <a:r>
              <a:rPr lang="en-US" dirty="0"/>
              <a:t> C programming supports various arithmetic operations to perform calculations on different types of data. These operations include basic operations (addition, subtraction, multiplication, and division) and advanced operations (modulus, increment, decrement, and pointer arithmetic).</a:t>
            </a:r>
            <a:endParaRPr lang="en-IN" dirty="0"/>
          </a:p>
        </p:txBody>
      </p:sp>
    </p:spTree>
    <p:extLst>
      <p:ext uri="{BB962C8B-B14F-4D97-AF65-F5344CB8AC3E}">
        <p14:creationId xmlns:p14="http://schemas.microsoft.com/office/powerpoint/2010/main" val="395376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8C4B-BC11-D3A1-3D6C-F973B555CDA3}"/>
              </a:ext>
            </a:extLst>
          </p:cNvPr>
          <p:cNvSpPr>
            <a:spLocks noGrp="1"/>
          </p:cNvSpPr>
          <p:nvPr>
            <p:ph type="title"/>
          </p:nvPr>
        </p:nvSpPr>
        <p:spPr/>
        <p:txBody>
          <a:bodyPr/>
          <a:lstStyle/>
          <a:p>
            <a:r>
              <a:rPr lang="en-US" dirty="0"/>
              <a:t>C: Hierarchy of Arithmetic expressions</a:t>
            </a:r>
            <a:endParaRPr lang="en-IN" dirty="0"/>
          </a:p>
        </p:txBody>
      </p:sp>
      <p:sp>
        <p:nvSpPr>
          <p:cNvPr id="3" name="Content Placeholder 2">
            <a:extLst>
              <a:ext uri="{FF2B5EF4-FFF2-40B4-BE49-F238E27FC236}">
                <a16:creationId xmlns:a16="http://schemas.microsoft.com/office/drawing/2014/main" id="{7298CD0A-F7D4-6048-D4BF-68CFFD4B20D6}"/>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dirty="0"/>
              <a:t>Hierarchy of Arithmetic Operations in C</a:t>
            </a:r>
          </a:p>
          <a:p>
            <a:pPr>
              <a:buFont typeface="Arial" panose="020B0604020202020204" pitchFamily="34" charset="0"/>
              <a:buChar char="•"/>
            </a:pPr>
            <a:r>
              <a:rPr lang="en-US" dirty="0"/>
              <a:t>C programming follows a hierarchy of arithmetic operations similar to the conventional order of mathematical operations. This means that some arithmetic operations take precedence over others. The hierarchy is as follows:</a:t>
            </a:r>
          </a:p>
          <a:p>
            <a:pPr marL="457200" indent="-457200">
              <a:buFont typeface="+mj-lt"/>
              <a:buAutoNum type="arabicPeriod"/>
            </a:pPr>
            <a:r>
              <a:rPr lang="en-US" dirty="0"/>
              <a:t>Parentheses ()</a:t>
            </a:r>
          </a:p>
          <a:p>
            <a:pPr marL="457200" indent="-457200">
              <a:buFont typeface="+mj-lt"/>
              <a:buAutoNum type="arabicPeriod"/>
            </a:pPr>
            <a:r>
              <a:rPr lang="en-US" dirty="0"/>
              <a:t>Multiplication, Division, and Modulus (*, /, and %)</a:t>
            </a:r>
          </a:p>
          <a:p>
            <a:pPr marL="457200" indent="-457200">
              <a:buFont typeface="+mj-lt"/>
              <a:buAutoNum type="arabicPeriod"/>
            </a:pPr>
            <a:r>
              <a:rPr lang="en-US" dirty="0"/>
              <a:t>Unary Prefix Operators (++ and --)</a:t>
            </a:r>
          </a:p>
          <a:p>
            <a:pPr marL="457200" indent="-457200">
              <a:buFont typeface="+mj-lt"/>
              <a:buAutoNum type="arabicPeriod"/>
            </a:pPr>
            <a:r>
              <a:rPr lang="en-US" dirty="0"/>
              <a:t>Addition and Subtraction (+ and -)</a:t>
            </a:r>
          </a:p>
          <a:p>
            <a:pPr marL="457200" indent="-457200">
              <a:buFont typeface="+mj-lt"/>
              <a:buAutoNum type="arabicPeriod"/>
            </a:pPr>
            <a:r>
              <a:rPr lang="en-US" dirty="0"/>
              <a:t>Assignment</a:t>
            </a:r>
          </a:p>
          <a:p>
            <a:pPr marL="457200" indent="-457200">
              <a:buFont typeface="+mj-lt"/>
              <a:buAutoNum type="arabicPeriod"/>
            </a:pPr>
            <a:r>
              <a:rPr lang="en-US" dirty="0"/>
              <a:t>Postfix Operator (++ and --)</a:t>
            </a:r>
          </a:p>
          <a:p>
            <a:pPr>
              <a:buFont typeface="Arial" panose="020B0604020202020204" pitchFamily="34" charset="0"/>
              <a:buChar char="•"/>
            </a:pPr>
            <a:r>
              <a:rPr lang="en-US" dirty="0"/>
              <a:t>The higher the position of an operation in this hierarchy, the greater precedence it has. Arithmetic operators of equal precedence are evaluated from left to right.</a:t>
            </a:r>
            <a:endParaRPr lang="en-IN" dirty="0"/>
          </a:p>
        </p:txBody>
      </p:sp>
    </p:spTree>
    <p:extLst>
      <p:ext uri="{BB962C8B-B14F-4D97-AF65-F5344CB8AC3E}">
        <p14:creationId xmlns:p14="http://schemas.microsoft.com/office/powerpoint/2010/main" val="62983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C6FC-58C8-8182-1F28-DE28711E6D34}"/>
              </a:ext>
            </a:extLst>
          </p:cNvPr>
          <p:cNvSpPr>
            <a:spLocks noGrp="1"/>
          </p:cNvSpPr>
          <p:nvPr>
            <p:ph type="title"/>
          </p:nvPr>
        </p:nvSpPr>
        <p:spPr/>
        <p:txBody>
          <a:bodyPr/>
          <a:lstStyle/>
          <a:p>
            <a:r>
              <a:rPr lang="en-US" dirty="0"/>
              <a:t>C: Pointer arithmetic</a:t>
            </a:r>
            <a:endParaRPr lang="en-IN" dirty="0"/>
          </a:p>
        </p:txBody>
      </p:sp>
      <p:sp>
        <p:nvSpPr>
          <p:cNvPr id="3" name="Content Placeholder 2">
            <a:extLst>
              <a:ext uri="{FF2B5EF4-FFF2-40B4-BE49-F238E27FC236}">
                <a16:creationId xmlns:a16="http://schemas.microsoft.com/office/drawing/2014/main" id="{BA0BAD06-F76C-E670-9091-FD20B214778E}"/>
              </a:ext>
            </a:extLst>
          </p:cNvPr>
          <p:cNvSpPr>
            <a:spLocks noGrp="1"/>
          </p:cNvSpPr>
          <p:nvPr>
            <p:ph idx="1"/>
          </p:nvPr>
        </p:nvSpPr>
        <p:spPr/>
        <p:txBody>
          <a:bodyPr/>
          <a:lstStyle/>
          <a:p>
            <a:pPr>
              <a:buFont typeface="Arial" panose="020B0604020202020204" pitchFamily="34" charset="0"/>
              <a:buChar char="•"/>
            </a:pPr>
            <a:r>
              <a:rPr lang="en-US" dirty="0"/>
              <a:t>Pointer Arithmetic Operations in C</a:t>
            </a:r>
          </a:p>
          <a:p>
            <a:pPr>
              <a:buFont typeface="Arial" panose="020B0604020202020204" pitchFamily="34" charset="0"/>
              <a:buChar char="•"/>
            </a:pPr>
            <a:r>
              <a:rPr lang="en-US" dirty="0"/>
              <a:t>In C programming, pointers are variables that hold memory addresses of other variables. Pointer arithmetic operations are a unique feature allowing you to perform calculations directly on memory addresses.</a:t>
            </a:r>
          </a:p>
          <a:p>
            <a:pPr>
              <a:buFont typeface="Arial" panose="020B0604020202020204" pitchFamily="34" charset="0"/>
              <a:buChar char="•"/>
            </a:pPr>
            <a:r>
              <a:rPr lang="en-US" dirty="0"/>
              <a:t>Pointer arithmetic is the process of manipulating pointer values by using arithmetic operators. C programming supports four basic arithmetic operations on pointers: addition, subtraction, increment, and decrement.</a:t>
            </a:r>
            <a:endParaRPr lang="en-IN" dirty="0"/>
          </a:p>
        </p:txBody>
      </p:sp>
    </p:spTree>
    <p:extLst>
      <p:ext uri="{BB962C8B-B14F-4D97-AF65-F5344CB8AC3E}">
        <p14:creationId xmlns:p14="http://schemas.microsoft.com/office/powerpoint/2010/main" val="165484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0CC4-8FC8-57D5-4AB5-1ABD7DDB87E3}"/>
              </a:ext>
            </a:extLst>
          </p:cNvPr>
          <p:cNvSpPr>
            <a:spLocks noGrp="1"/>
          </p:cNvSpPr>
          <p:nvPr>
            <p:ph type="title"/>
          </p:nvPr>
        </p:nvSpPr>
        <p:spPr/>
        <p:txBody>
          <a:bodyPr/>
          <a:lstStyle/>
          <a:p>
            <a:r>
              <a:rPr lang="en-US" dirty="0"/>
              <a:t>C: Arithmetic operations</a:t>
            </a:r>
            <a:endParaRPr lang="en-IN" dirty="0"/>
          </a:p>
        </p:txBody>
      </p:sp>
      <p:sp>
        <p:nvSpPr>
          <p:cNvPr id="3" name="Content Placeholder 2">
            <a:extLst>
              <a:ext uri="{FF2B5EF4-FFF2-40B4-BE49-F238E27FC236}">
                <a16:creationId xmlns:a16="http://schemas.microsoft.com/office/drawing/2014/main" id="{85B792FB-5DAB-FD64-D082-776FDFE34A05}"/>
              </a:ext>
            </a:extLst>
          </p:cNvPr>
          <p:cNvSpPr>
            <a:spLocks noGrp="1"/>
          </p:cNvSpPr>
          <p:nvPr>
            <p:ph idx="1"/>
          </p:nvPr>
        </p:nvSpPr>
        <p:spPr/>
        <p:txBody>
          <a:bodyPr>
            <a:normAutofit/>
          </a:bodyPr>
          <a:lstStyle/>
          <a:p>
            <a:pPr>
              <a:buFont typeface="Arial" panose="020B0604020202020204" pitchFamily="34" charset="0"/>
              <a:buChar char="•"/>
            </a:pPr>
            <a:r>
              <a:rPr lang="en-US" dirty="0"/>
              <a:t>Rules and Examples of C Arithmetic Operators Precedence</a:t>
            </a:r>
          </a:p>
          <a:p>
            <a:pPr>
              <a:buFont typeface="Arial" panose="020B0604020202020204" pitchFamily="34" charset="0"/>
              <a:buChar char="•"/>
            </a:pPr>
            <a:r>
              <a:rPr lang="en-US" dirty="0"/>
              <a:t>The precedence rules for C arithmetic operators are as follows:</a:t>
            </a:r>
          </a:p>
          <a:p>
            <a:pPr lvl="1">
              <a:buFont typeface="Arial" panose="020B0604020202020204" pitchFamily="34" charset="0"/>
              <a:buChar char="•"/>
            </a:pPr>
            <a:r>
              <a:rPr lang="en-US" dirty="0"/>
              <a:t>Operators within parentheses are evaluated first.</a:t>
            </a:r>
          </a:p>
          <a:p>
            <a:pPr lvl="1">
              <a:buFont typeface="Arial" panose="020B0604020202020204" pitchFamily="34" charset="0"/>
              <a:buChar char="•"/>
            </a:pPr>
            <a:r>
              <a:rPr lang="en-US" dirty="0"/>
              <a:t>Unary operators (++ and --) have higher precedence than other arithmetic operators.</a:t>
            </a:r>
          </a:p>
          <a:p>
            <a:pPr lvl="1">
              <a:buFont typeface="Arial" panose="020B0604020202020204" pitchFamily="34" charset="0"/>
              <a:buChar char="•"/>
            </a:pPr>
            <a:r>
              <a:rPr lang="en-US" dirty="0"/>
              <a:t>Multiplication, division, and modulus operators have higher precedence than addition and subtraction operators.</a:t>
            </a:r>
          </a:p>
          <a:p>
            <a:pPr lvl="1">
              <a:buFont typeface="Arial" panose="020B0604020202020204" pitchFamily="34" charset="0"/>
              <a:buChar char="•"/>
            </a:pPr>
            <a:r>
              <a:rPr lang="en-US" dirty="0"/>
              <a:t>If operators have the same precedence, they are evaluated from left to right.</a:t>
            </a:r>
            <a:endParaRPr lang="en-IN" dirty="0"/>
          </a:p>
        </p:txBody>
      </p:sp>
    </p:spTree>
    <p:extLst>
      <p:ext uri="{BB962C8B-B14F-4D97-AF65-F5344CB8AC3E}">
        <p14:creationId xmlns:p14="http://schemas.microsoft.com/office/powerpoint/2010/main" val="378233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4C36-9074-2FF7-4B12-3E1BEDC0459A}"/>
              </a:ext>
            </a:extLst>
          </p:cNvPr>
          <p:cNvSpPr>
            <a:spLocks noGrp="1"/>
          </p:cNvSpPr>
          <p:nvPr>
            <p:ph type="title"/>
          </p:nvPr>
        </p:nvSpPr>
        <p:spPr/>
        <p:txBody>
          <a:bodyPr/>
          <a:lstStyle/>
          <a:p>
            <a:r>
              <a:rPr lang="en-US" dirty="0"/>
              <a:t>C Arithmetic expression</a:t>
            </a:r>
            <a:endParaRPr lang="en-IN" dirty="0"/>
          </a:p>
        </p:txBody>
      </p:sp>
      <p:graphicFrame>
        <p:nvGraphicFramePr>
          <p:cNvPr id="4" name="Content Placeholder 3">
            <a:extLst>
              <a:ext uri="{FF2B5EF4-FFF2-40B4-BE49-F238E27FC236}">
                <a16:creationId xmlns:a16="http://schemas.microsoft.com/office/drawing/2014/main" id="{A766DA44-2B29-84FB-9362-1B83FA30C08C}"/>
              </a:ext>
            </a:extLst>
          </p:cNvPr>
          <p:cNvGraphicFramePr>
            <a:graphicFrameLocks noGrp="1"/>
          </p:cNvGraphicFramePr>
          <p:nvPr>
            <p:ph idx="1"/>
            <p:extLst>
              <p:ext uri="{D42A27DB-BD31-4B8C-83A1-F6EECF244321}">
                <p14:modId xmlns:p14="http://schemas.microsoft.com/office/powerpoint/2010/main" val="3426121421"/>
              </p:ext>
            </p:extLst>
          </p:nvPr>
        </p:nvGraphicFramePr>
        <p:xfrm>
          <a:off x="1190481" y="2127250"/>
          <a:ext cx="5353194" cy="4073528"/>
        </p:xfrm>
        <a:graphic>
          <a:graphicData uri="http://schemas.openxmlformats.org/drawingml/2006/table">
            <a:tbl>
              <a:tblPr/>
              <a:tblGrid>
                <a:gridCol w="2676597">
                  <a:extLst>
                    <a:ext uri="{9D8B030D-6E8A-4147-A177-3AD203B41FA5}">
                      <a16:colId xmlns:a16="http://schemas.microsoft.com/office/drawing/2014/main" val="3333727684"/>
                    </a:ext>
                  </a:extLst>
                </a:gridCol>
                <a:gridCol w="2676597">
                  <a:extLst>
                    <a:ext uri="{9D8B030D-6E8A-4147-A177-3AD203B41FA5}">
                      <a16:colId xmlns:a16="http://schemas.microsoft.com/office/drawing/2014/main" val="3019418249"/>
                    </a:ext>
                  </a:extLst>
                </a:gridCol>
              </a:tblGrid>
              <a:tr h="243293">
                <a:tc>
                  <a:txBody>
                    <a:bodyPr/>
                    <a:lstStyle/>
                    <a:p>
                      <a:r>
                        <a:rPr lang="en-IN" sz="1100" b="1">
                          <a:effectLst/>
                          <a:latin typeface="Arial" panose="020B0604020202020204" pitchFamily="34" charset="0"/>
                          <a:cs typeface="Arial" panose="020B0604020202020204" pitchFamily="34" charset="0"/>
                        </a:rPr>
                        <a:t>Evaluation of expression</a:t>
                      </a:r>
                      <a:endParaRPr lang="en-IN" sz="1100">
                        <a:effectLst/>
                        <a:latin typeface="Arial" panose="020B0604020202020204" pitchFamily="34" charset="0"/>
                        <a:cs typeface="Arial" panose="020B0604020202020204" pitchFamily="34" charset="0"/>
                      </a:endParaRP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tc>
                  <a:txBody>
                    <a:bodyPr/>
                    <a:lstStyle/>
                    <a:p>
                      <a:r>
                        <a:rPr lang="en-IN" sz="1100" b="1">
                          <a:effectLst/>
                          <a:latin typeface="Arial" panose="020B0604020202020204" pitchFamily="34" charset="0"/>
                          <a:cs typeface="Arial" panose="020B0604020202020204" pitchFamily="34" charset="0"/>
                        </a:rPr>
                        <a:t>Description of each operation</a:t>
                      </a:r>
                      <a:endParaRPr lang="en-IN" sz="1100">
                        <a:effectLst/>
                        <a:latin typeface="Arial" panose="020B0604020202020204" pitchFamily="34" charset="0"/>
                        <a:cs typeface="Arial" panose="020B0604020202020204" pitchFamily="34" charset="0"/>
                      </a:endParaRP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extLst>
                  <a:ext uri="{0D108BD9-81ED-4DB2-BD59-A6C34878D82A}">
                    <a16:rowId xmlns:a16="http://schemas.microsoft.com/office/drawing/2014/main" val="430489952"/>
                  </a:ext>
                </a:extLst>
              </a:tr>
              <a:tr h="425763">
                <a:tc>
                  <a:txBody>
                    <a:bodyPr/>
                    <a:lstStyle/>
                    <a:p>
                      <a:r>
                        <a:rPr lang="en-IN" sz="1100">
                          <a:effectLst/>
                          <a:latin typeface="Arial" panose="020B0604020202020204" pitchFamily="34" charset="0"/>
                          <a:cs typeface="Arial" panose="020B0604020202020204" pitchFamily="34" charset="0"/>
                        </a:rPr>
                        <a:t>6*2/( 2+1 * 2/3 +6) +8 * (8/4)</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IN" sz="1100">
                          <a:effectLst/>
                          <a:latin typeface="Arial" panose="020B0604020202020204" pitchFamily="34" charset="0"/>
                          <a:cs typeface="Arial" panose="020B0604020202020204" pitchFamily="34" charset="0"/>
                        </a:rPr>
                        <a:t>An expression is given.</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979865686"/>
                  </a:ext>
                </a:extLst>
              </a:tr>
              <a:tr h="425763">
                <a:tc>
                  <a:txBody>
                    <a:bodyPr/>
                    <a:lstStyle/>
                    <a:p>
                      <a:r>
                        <a:rPr lang="en-IN" sz="1100">
                          <a:effectLst/>
                          <a:latin typeface="Arial" panose="020B0604020202020204" pitchFamily="34" charset="0"/>
                          <a:cs typeface="Arial" panose="020B0604020202020204" pitchFamily="34" charset="0"/>
                        </a:rPr>
                        <a:t>6*2/(2+2/3 + 6) + 8 * (8/4)</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2 is multiplied by 1, giving the value 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105870373"/>
                  </a:ext>
                </a:extLst>
              </a:tr>
              <a:tr h="425763">
                <a:tc>
                  <a:txBody>
                    <a:bodyPr/>
                    <a:lstStyle/>
                    <a:p>
                      <a:r>
                        <a:rPr lang="en-IN" sz="1100">
                          <a:effectLst/>
                          <a:latin typeface="Arial" panose="020B0604020202020204" pitchFamily="34" charset="0"/>
                          <a:cs typeface="Arial" panose="020B0604020202020204" pitchFamily="34" charset="0"/>
                        </a:rPr>
                        <a:t>6*2/(2+0+6) + 8 * (8/4)</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2 is divided by 3, giving a value 0</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1190634606"/>
                  </a:ext>
                </a:extLst>
              </a:tr>
              <a:tr h="425763">
                <a:tc>
                  <a:txBody>
                    <a:bodyPr/>
                    <a:lstStyle/>
                    <a:p>
                      <a:r>
                        <a:rPr lang="en-IN" sz="1100">
                          <a:effectLst/>
                          <a:latin typeface="Arial" panose="020B0604020202020204" pitchFamily="34" charset="0"/>
                          <a:cs typeface="Arial" panose="020B0604020202020204" pitchFamily="34" charset="0"/>
                        </a:rPr>
                        <a:t>6*2/ 8+ 8 * (8/4)</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2 is added to 6, giving a value 8.</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520149611"/>
                  </a:ext>
                </a:extLst>
              </a:tr>
              <a:tr h="425763">
                <a:tc>
                  <a:txBody>
                    <a:bodyPr/>
                    <a:lstStyle/>
                    <a:p>
                      <a:r>
                        <a:rPr lang="en-IN" sz="1100">
                          <a:effectLst/>
                          <a:latin typeface="Arial" panose="020B0604020202020204" pitchFamily="34" charset="0"/>
                          <a:cs typeface="Arial" panose="020B0604020202020204" pitchFamily="34" charset="0"/>
                        </a:rPr>
                        <a:t>6*2/8 + 8 * 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8 is divided by 4, giving a value 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763948095"/>
                  </a:ext>
                </a:extLst>
              </a:tr>
              <a:tr h="425763">
                <a:tc>
                  <a:txBody>
                    <a:bodyPr/>
                    <a:lstStyle/>
                    <a:p>
                      <a:r>
                        <a:rPr lang="en-IN" sz="1100">
                          <a:effectLst/>
                          <a:latin typeface="Arial" panose="020B0604020202020204" pitchFamily="34" charset="0"/>
                          <a:cs typeface="Arial" panose="020B0604020202020204" pitchFamily="34" charset="0"/>
                        </a:rPr>
                        <a:t>12/8 +8 * 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6 is multiplied by 2, giving a value 12.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063711287"/>
                  </a:ext>
                </a:extLst>
              </a:tr>
              <a:tr h="425763">
                <a:tc>
                  <a:txBody>
                    <a:bodyPr/>
                    <a:lstStyle/>
                    <a:p>
                      <a:r>
                        <a:rPr lang="en-IN" sz="1100">
                          <a:effectLst/>
                          <a:latin typeface="Arial" panose="020B0604020202020204" pitchFamily="34" charset="0"/>
                          <a:cs typeface="Arial" panose="020B0604020202020204" pitchFamily="34" charset="0"/>
                        </a:rPr>
                        <a:t>1 + 8 * 2</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12 is divided by 8, giving a value 1.</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2394184058"/>
                  </a:ext>
                </a:extLst>
              </a:tr>
              <a:tr h="425763">
                <a:tc>
                  <a:txBody>
                    <a:bodyPr/>
                    <a:lstStyle/>
                    <a:p>
                      <a:r>
                        <a:rPr lang="en-IN" sz="1100">
                          <a:effectLst/>
                          <a:latin typeface="Arial" panose="020B0604020202020204" pitchFamily="34" charset="0"/>
                          <a:cs typeface="Arial" panose="020B0604020202020204" pitchFamily="34" charset="0"/>
                        </a:rPr>
                        <a:t>1 + 16</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a:effectLst/>
                          <a:latin typeface="Arial" panose="020B0604020202020204" pitchFamily="34" charset="0"/>
                          <a:cs typeface="Arial" panose="020B0604020202020204" pitchFamily="34" charset="0"/>
                        </a:rPr>
                        <a:t>8 is multiplied by 2, giving a value 16.</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526109142"/>
                  </a:ext>
                </a:extLst>
              </a:tr>
              <a:tr h="424131">
                <a:tc>
                  <a:txBody>
                    <a:bodyPr/>
                    <a:lstStyle/>
                    <a:p>
                      <a:r>
                        <a:rPr lang="en-IN" sz="1100">
                          <a:effectLst/>
                          <a:latin typeface="Arial" panose="020B0604020202020204" pitchFamily="34" charset="0"/>
                          <a:cs typeface="Arial" panose="020B0604020202020204" pitchFamily="34" charset="0"/>
                        </a:rPr>
                        <a:t>17</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100" dirty="0">
                          <a:effectLst/>
                          <a:latin typeface="Arial" panose="020B0604020202020204" pitchFamily="34" charset="0"/>
                          <a:cs typeface="Arial" panose="020B0604020202020204" pitchFamily="34" charset="0"/>
                        </a:rPr>
                        <a:t>1 is added to 16, giving a value 17.</a:t>
                      </a:r>
                    </a:p>
                  </a:txBody>
                  <a:tcPr marL="56131" marR="56131" marT="28066" marB="2806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906336581"/>
                  </a:ext>
                </a:extLst>
              </a:tr>
            </a:tbl>
          </a:graphicData>
        </a:graphic>
      </p:graphicFrame>
    </p:spTree>
    <p:extLst>
      <p:ext uri="{BB962C8B-B14F-4D97-AF65-F5344CB8AC3E}">
        <p14:creationId xmlns:p14="http://schemas.microsoft.com/office/powerpoint/2010/main" val="325498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55FD-FD74-957C-6755-B10E625968FE}"/>
              </a:ext>
            </a:extLst>
          </p:cNvPr>
          <p:cNvSpPr>
            <a:spLocks noGrp="1"/>
          </p:cNvSpPr>
          <p:nvPr>
            <p:ph type="title"/>
          </p:nvPr>
        </p:nvSpPr>
        <p:spPr/>
        <p:txBody>
          <a:bodyPr/>
          <a:lstStyle/>
          <a:p>
            <a:r>
              <a:rPr lang="en-US" dirty="0"/>
              <a:t>C: Arithmetic operators example</a:t>
            </a:r>
            <a:endParaRPr lang="en-IN" dirty="0"/>
          </a:p>
        </p:txBody>
      </p:sp>
      <p:sp>
        <p:nvSpPr>
          <p:cNvPr id="3" name="Content Placeholder 2">
            <a:extLst>
              <a:ext uri="{FF2B5EF4-FFF2-40B4-BE49-F238E27FC236}">
                <a16:creationId xmlns:a16="http://schemas.microsoft.com/office/drawing/2014/main" id="{C1D391D0-CC5A-8141-D9F3-6D38ECDBEC3F}"/>
              </a:ext>
            </a:extLst>
          </p:cNvPr>
          <p:cNvSpPr>
            <a:spLocks noGrp="1"/>
          </p:cNvSpPr>
          <p:nvPr>
            <p:ph idx="1"/>
          </p:nvPr>
        </p:nvSpPr>
        <p:spPr/>
        <p:txBody>
          <a:bodyPr>
            <a:normAutofit/>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122C3E68-80E3-8457-F782-BF1DF4B1896A}"/>
              </a:ext>
            </a:extLst>
          </p:cNvPr>
          <p:cNvPicPr>
            <a:picLocks noChangeAspect="1"/>
          </p:cNvPicPr>
          <p:nvPr/>
        </p:nvPicPr>
        <p:blipFill>
          <a:blip r:embed="rId2"/>
          <a:stretch>
            <a:fillRect/>
          </a:stretch>
        </p:blipFill>
        <p:spPr>
          <a:xfrm>
            <a:off x="1097280" y="1981199"/>
            <a:ext cx="8933050" cy="4378755"/>
          </a:xfrm>
          <a:prstGeom prst="rect">
            <a:avLst/>
          </a:prstGeom>
        </p:spPr>
      </p:pic>
    </p:spTree>
    <p:extLst>
      <p:ext uri="{BB962C8B-B14F-4D97-AF65-F5344CB8AC3E}">
        <p14:creationId xmlns:p14="http://schemas.microsoft.com/office/powerpoint/2010/main" val="344660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9D56-F87F-D91D-8125-20577B415335}"/>
              </a:ext>
            </a:extLst>
          </p:cNvPr>
          <p:cNvSpPr>
            <a:spLocks noGrp="1"/>
          </p:cNvSpPr>
          <p:nvPr>
            <p:ph type="title"/>
          </p:nvPr>
        </p:nvSpPr>
        <p:spPr/>
        <p:txBody>
          <a:bodyPr/>
          <a:lstStyle/>
          <a:p>
            <a:r>
              <a:rPr lang="en-US" dirty="0"/>
              <a:t>C Relational expressions</a:t>
            </a:r>
            <a:endParaRPr lang="en-IN" dirty="0"/>
          </a:p>
        </p:txBody>
      </p:sp>
      <p:sp>
        <p:nvSpPr>
          <p:cNvPr id="3" name="Content Placeholder 2">
            <a:extLst>
              <a:ext uri="{FF2B5EF4-FFF2-40B4-BE49-F238E27FC236}">
                <a16:creationId xmlns:a16="http://schemas.microsoft.com/office/drawing/2014/main" id="{4BFBDB5B-73D4-131B-72F1-C3825E2FF9B6}"/>
              </a:ext>
            </a:extLst>
          </p:cNvPr>
          <p:cNvSpPr>
            <a:spLocks noGrp="1"/>
          </p:cNvSpPr>
          <p:nvPr>
            <p:ph idx="1"/>
          </p:nvPr>
        </p:nvSpPr>
        <p:spPr/>
        <p:txBody>
          <a:bodyPr/>
          <a:lstStyle/>
          <a:p>
            <a:r>
              <a:rPr lang="en-US" dirty="0"/>
              <a:t>Relational Expression in C</a:t>
            </a:r>
          </a:p>
          <a:p>
            <a:r>
              <a:rPr lang="en-US" dirty="0"/>
              <a:t>Relational expressions use comparison operators such as '&gt;' (greater than) and '&lt;' (less than) to compare two operands. The result of the comparison is a </a:t>
            </a:r>
            <a:r>
              <a:rPr lang="en-US" dirty="0" err="1"/>
              <a:t>boolean</a:t>
            </a:r>
            <a:r>
              <a:rPr lang="en-US" dirty="0"/>
              <a:t> value i.e. 0(false) or non-zero (true).</a:t>
            </a:r>
          </a:p>
          <a:p>
            <a:endParaRPr lang="en-US" dirty="0"/>
          </a:p>
          <a:p>
            <a:r>
              <a:rPr lang="en-US" dirty="0"/>
              <a:t>It is a condition that decides whether the action should be taken or not. Relational expressions are used in decision-making statements and looping statements in the C language.</a:t>
            </a:r>
            <a:endParaRPr lang="en-IN" dirty="0"/>
          </a:p>
        </p:txBody>
      </p:sp>
    </p:spTree>
    <p:extLst>
      <p:ext uri="{BB962C8B-B14F-4D97-AF65-F5344CB8AC3E}">
        <p14:creationId xmlns:p14="http://schemas.microsoft.com/office/powerpoint/2010/main" val="308239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84F4-8826-3AE9-4B88-CD099449AB76}"/>
              </a:ext>
            </a:extLst>
          </p:cNvPr>
          <p:cNvSpPr>
            <a:spLocks noGrp="1"/>
          </p:cNvSpPr>
          <p:nvPr>
            <p:ph type="title"/>
          </p:nvPr>
        </p:nvSpPr>
        <p:spPr/>
        <p:txBody>
          <a:bodyPr/>
          <a:lstStyle/>
          <a:p>
            <a:r>
              <a:rPr lang="en-US" dirty="0"/>
              <a:t>C Relational expressions</a:t>
            </a:r>
            <a:endParaRPr lang="en-IN" dirty="0"/>
          </a:p>
        </p:txBody>
      </p:sp>
      <p:graphicFrame>
        <p:nvGraphicFramePr>
          <p:cNvPr id="4" name="Content Placeholder 3">
            <a:extLst>
              <a:ext uri="{FF2B5EF4-FFF2-40B4-BE49-F238E27FC236}">
                <a16:creationId xmlns:a16="http://schemas.microsoft.com/office/drawing/2014/main" id="{CD8B837F-8BD9-C797-CEAD-A3C36E79EC90}"/>
              </a:ext>
            </a:extLst>
          </p:cNvPr>
          <p:cNvGraphicFramePr>
            <a:graphicFrameLocks noGrp="1"/>
          </p:cNvGraphicFramePr>
          <p:nvPr>
            <p:ph idx="1"/>
            <p:extLst>
              <p:ext uri="{D42A27DB-BD31-4B8C-83A1-F6EECF244321}">
                <p14:modId xmlns:p14="http://schemas.microsoft.com/office/powerpoint/2010/main" val="437577554"/>
              </p:ext>
            </p:extLst>
          </p:nvPr>
        </p:nvGraphicFramePr>
        <p:xfrm>
          <a:off x="1368735" y="2012948"/>
          <a:ext cx="7098990" cy="4178300"/>
        </p:xfrm>
        <a:graphic>
          <a:graphicData uri="http://schemas.openxmlformats.org/drawingml/2006/table">
            <a:tbl>
              <a:tblPr/>
              <a:tblGrid>
                <a:gridCol w="3549495">
                  <a:extLst>
                    <a:ext uri="{9D8B030D-6E8A-4147-A177-3AD203B41FA5}">
                      <a16:colId xmlns:a16="http://schemas.microsoft.com/office/drawing/2014/main" val="1149576918"/>
                    </a:ext>
                  </a:extLst>
                </a:gridCol>
                <a:gridCol w="3549495">
                  <a:extLst>
                    <a:ext uri="{9D8B030D-6E8A-4147-A177-3AD203B41FA5}">
                      <a16:colId xmlns:a16="http://schemas.microsoft.com/office/drawing/2014/main" val="1487986602"/>
                    </a:ext>
                  </a:extLst>
                </a:gridCol>
              </a:tblGrid>
              <a:tr h="298450">
                <a:tc>
                  <a:txBody>
                    <a:bodyPr/>
                    <a:lstStyle/>
                    <a:p>
                      <a:r>
                        <a:rPr lang="en-IN" sz="1300" b="1">
                          <a:effectLst/>
                          <a:latin typeface="Arial" panose="020B0604020202020204" pitchFamily="34" charset="0"/>
                          <a:cs typeface="Arial" panose="020B0604020202020204" pitchFamily="34" charset="0"/>
                        </a:rPr>
                        <a:t>Relational Expression</a:t>
                      </a:r>
                      <a:endParaRPr lang="en-IN" sz="1300">
                        <a:effectLst/>
                        <a:latin typeface="Arial" panose="020B0604020202020204" pitchFamily="34" charset="0"/>
                        <a:cs typeface="Arial" panose="020B0604020202020204" pitchFamily="34" charset="0"/>
                      </a:endParaRP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tc>
                  <a:txBody>
                    <a:bodyPr/>
                    <a:lstStyle/>
                    <a:p>
                      <a:r>
                        <a:rPr lang="en-IN" sz="1300" b="1">
                          <a:effectLst/>
                          <a:latin typeface="Arial" panose="020B0604020202020204" pitchFamily="34" charset="0"/>
                          <a:cs typeface="Arial" panose="020B0604020202020204" pitchFamily="34" charset="0"/>
                        </a:rPr>
                        <a:t>Description</a:t>
                      </a:r>
                      <a:endParaRPr lang="en-IN" sz="1300">
                        <a:effectLst/>
                        <a:latin typeface="Arial" panose="020B0604020202020204" pitchFamily="34" charset="0"/>
                        <a:cs typeface="Arial" panose="020B0604020202020204" pitchFamily="34" charset="0"/>
                      </a:endParaRP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extLst>
                  <a:ext uri="{0D108BD9-81ED-4DB2-BD59-A6C34878D82A}">
                    <a16:rowId xmlns:a16="http://schemas.microsoft.com/office/drawing/2014/main" val="847741885"/>
                  </a:ext>
                </a:extLst>
              </a:tr>
              <a:tr h="1417638">
                <a:tc>
                  <a:txBody>
                    <a:bodyPr/>
                    <a:lstStyle/>
                    <a:p>
                      <a:r>
                        <a:rPr lang="en-IN" sz="1300" dirty="0">
                          <a:effectLst/>
                          <a:latin typeface="Arial" panose="020B0604020202020204" pitchFamily="34" charset="0"/>
                          <a:cs typeface="Arial" panose="020B0604020202020204" pitchFamily="34" charset="0"/>
                        </a:rPr>
                        <a:t>x%2 == 0</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300">
                          <a:effectLst/>
                          <a:latin typeface="Arial" panose="020B0604020202020204" pitchFamily="34" charset="0"/>
                          <a:cs typeface="Arial" panose="020B0604020202020204" pitchFamily="34" charset="0"/>
                        </a:rPr>
                        <a:t>The given condition checks whether the x is an even number or not. This relational expression shows the result as the value 1 if x is an even number otherwise as the value 0</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1842582849"/>
                  </a:ext>
                </a:extLst>
              </a:tr>
              <a:tr h="969962">
                <a:tc>
                  <a:txBody>
                    <a:bodyPr/>
                    <a:lstStyle/>
                    <a:p>
                      <a:r>
                        <a:rPr lang="en-IN" sz="1300">
                          <a:effectLst/>
                          <a:latin typeface="Arial" panose="020B0604020202020204" pitchFamily="34" charset="0"/>
                          <a:cs typeface="Arial" panose="020B0604020202020204" pitchFamily="34" charset="0"/>
                        </a:rPr>
                        <a:t>a!=b</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300">
                          <a:effectLst/>
                          <a:latin typeface="Arial" panose="020B0604020202020204" pitchFamily="34" charset="0"/>
                          <a:cs typeface="Arial" panose="020B0604020202020204" pitchFamily="34" charset="0"/>
                        </a:rPr>
                        <a:t>This relational expression is used to check if a is not equal to b and it results in 1 if a is not equal to b otherwise 0.</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197020252"/>
                  </a:ext>
                </a:extLst>
              </a:tr>
              <a:tr h="746125">
                <a:tc>
                  <a:txBody>
                    <a:bodyPr/>
                    <a:lstStyle/>
                    <a:p>
                      <a:r>
                        <a:rPr lang="en-IN" sz="1300">
                          <a:effectLst/>
                          <a:latin typeface="Arial" panose="020B0604020202020204" pitchFamily="34" charset="0"/>
                          <a:cs typeface="Arial" panose="020B0604020202020204" pitchFamily="34" charset="0"/>
                        </a:rPr>
                        <a:t>a+b = = x+y</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300">
                          <a:effectLst/>
                          <a:latin typeface="Arial" panose="020B0604020202020204" pitchFamily="34" charset="0"/>
                          <a:cs typeface="Arial" panose="020B0604020202020204" pitchFamily="34" charset="0"/>
                        </a:rPr>
                        <a:t>It is used to check if this particular expression "a+b" is equal to the expression "x+y"</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69951636"/>
                  </a:ext>
                </a:extLst>
              </a:tr>
              <a:tr h="746125">
                <a:tc>
                  <a:txBody>
                    <a:bodyPr/>
                    <a:lstStyle/>
                    <a:p>
                      <a:r>
                        <a:rPr lang="en-IN" sz="1300">
                          <a:effectLst/>
                          <a:latin typeface="Arial" panose="020B0604020202020204" pitchFamily="34" charset="0"/>
                          <a:cs typeface="Arial" panose="020B0604020202020204" pitchFamily="34" charset="0"/>
                        </a:rPr>
                        <a:t>a&gt;=9</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300" dirty="0">
                          <a:effectLst/>
                          <a:latin typeface="Arial" panose="020B0604020202020204" pitchFamily="34" charset="0"/>
                          <a:cs typeface="Arial" panose="020B0604020202020204" pitchFamily="34" charset="0"/>
                        </a:rPr>
                        <a:t>It is used to check if the value of a is greater than or equal to 9.</a:t>
                      </a:r>
                    </a:p>
                  </a:txBody>
                  <a:tcPr marL="67157" marR="67157" marT="33578" marB="33578">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118235196"/>
                  </a:ext>
                </a:extLst>
              </a:tr>
            </a:tbl>
          </a:graphicData>
        </a:graphic>
      </p:graphicFrame>
    </p:spTree>
    <p:extLst>
      <p:ext uri="{BB962C8B-B14F-4D97-AF65-F5344CB8AC3E}">
        <p14:creationId xmlns:p14="http://schemas.microsoft.com/office/powerpoint/2010/main" val="122696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380F-ECFD-FE98-88E5-358EAE505A69}"/>
              </a:ext>
            </a:extLst>
          </p:cNvPr>
          <p:cNvSpPr>
            <a:spLocks noGrp="1"/>
          </p:cNvSpPr>
          <p:nvPr>
            <p:ph type="title"/>
          </p:nvPr>
        </p:nvSpPr>
        <p:spPr/>
        <p:txBody>
          <a:bodyPr/>
          <a:lstStyle/>
          <a:p>
            <a:r>
              <a:rPr lang="en-US" dirty="0"/>
              <a:t> C Logical expression</a:t>
            </a:r>
            <a:endParaRPr lang="en-IN" dirty="0"/>
          </a:p>
        </p:txBody>
      </p:sp>
      <p:sp>
        <p:nvSpPr>
          <p:cNvPr id="3" name="Content Placeholder 2">
            <a:extLst>
              <a:ext uri="{FF2B5EF4-FFF2-40B4-BE49-F238E27FC236}">
                <a16:creationId xmlns:a16="http://schemas.microsoft.com/office/drawing/2014/main" id="{4F7E588F-60E3-F875-C9A4-7BAC1439C587}"/>
              </a:ext>
            </a:extLst>
          </p:cNvPr>
          <p:cNvSpPr>
            <a:spLocks noGrp="1"/>
          </p:cNvSpPr>
          <p:nvPr>
            <p:ph idx="1"/>
          </p:nvPr>
        </p:nvSpPr>
        <p:spPr/>
        <p:txBody>
          <a:bodyPr/>
          <a:lstStyle/>
          <a:p>
            <a:r>
              <a:rPr lang="en-US" dirty="0"/>
              <a:t>Logical expressions in C are a powerful tool for controlling the logic of the flow of the program. They are made by combining as many relational expressions as the programmer wants. It then determines if certain statements or groups of statements should be executed or not.</a:t>
            </a:r>
            <a:endParaRPr lang="en-IN" dirty="0"/>
          </a:p>
        </p:txBody>
      </p:sp>
    </p:spTree>
    <p:extLst>
      <p:ext uri="{BB962C8B-B14F-4D97-AF65-F5344CB8AC3E}">
        <p14:creationId xmlns:p14="http://schemas.microsoft.com/office/powerpoint/2010/main" val="1970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E55B-A6CE-20DF-7741-DA40B25566BB}"/>
              </a:ext>
            </a:extLst>
          </p:cNvPr>
          <p:cNvSpPr>
            <a:spLocks noGrp="1"/>
          </p:cNvSpPr>
          <p:nvPr>
            <p:ph type="title"/>
          </p:nvPr>
        </p:nvSpPr>
        <p:spPr/>
        <p:txBody>
          <a:bodyPr/>
          <a:lstStyle/>
          <a:p>
            <a:r>
              <a:rPr lang="en-US" dirty="0"/>
              <a:t>C: Introduction to Programming Constructs</a:t>
            </a:r>
            <a:endParaRPr lang="en-IN" dirty="0"/>
          </a:p>
        </p:txBody>
      </p:sp>
      <p:sp>
        <p:nvSpPr>
          <p:cNvPr id="3" name="Content Placeholder 2">
            <a:extLst>
              <a:ext uri="{FF2B5EF4-FFF2-40B4-BE49-F238E27FC236}">
                <a16:creationId xmlns:a16="http://schemas.microsoft.com/office/drawing/2014/main" id="{83246F4F-C51F-6034-AA18-AE64904B2B4A}"/>
              </a:ext>
            </a:extLst>
          </p:cNvPr>
          <p:cNvSpPr>
            <a:spLocks noGrp="1"/>
          </p:cNvSpPr>
          <p:nvPr>
            <p:ph idx="1"/>
          </p:nvPr>
        </p:nvSpPr>
        <p:spPr>
          <a:xfrm>
            <a:off x="1097280" y="2108202"/>
            <a:ext cx="9164320" cy="3762020"/>
          </a:xfrm>
        </p:spPr>
        <p:txBody>
          <a:bodyPr>
            <a:normAutofit/>
          </a:bodyPr>
          <a:lstStyle/>
          <a:p>
            <a:pPr>
              <a:buFont typeface="Arial" panose="020B0604020202020204" pitchFamily="34" charset="0"/>
              <a:buChar char="•"/>
            </a:pPr>
            <a:r>
              <a:rPr lang="en-US" dirty="0"/>
              <a:t> Programming constructs are the basic elements/components of a C program</a:t>
            </a:r>
          </a:p>
          <a:p>
            <a:pPr>
              <a:buFont typeface="Arial" panose="020B0604020202020204" pitchFamily="34" charset="0"/>
              <a:buChar char="•"/>
            </a:pPr>
            <a:r>
              <a:rPr lang="en-US" dirty="0"/>
              <a:t> They decide:</a:t>
            </a:r>
          </a:p>
          <a:p>
            <a:pPr lvl="1">
              <a:buFont typeface="Arial" panose="020B0604020202020204" pitchFamily="34" charset="0"/>
              <a:buChar char="•"/>
            </a:pPr>
            <a:r>
              <a:rPr lang="en-US" dirty="0"/>
              <a:t> What the program does?</a:t>
            </a:r>
          </a:p>
          <a:p>
            <a:pPr lvl="1">
              <a:buFont typeface="Arial" panose="020B0604020202020204" pitchFamily="34" charset="0"/>
              <a:buChar char="•"/>
            </a:pPr>
            <a:r>
              <a:rPr lang="en-US" dirty="0"/>
              <a:t> How does it flow? OR What is the sequence of steps?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281013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C528-E085-38A3-7A7A-FA69A1E5B050}"/>
              </a:ext>
            </a:extLst>
          </p:cNvPr>
          <p:cNvSpPr>
            <a:spLocks noGrp="1"/>
          </p:cNvSpPr>
          <p:nvPr>
            <p:ph type="title"/>
          </p:nvPr>
        </p:nvSpPr>
        <p:spPr/>
        <p:txBody>
          <a:bodyPr/>
          <a:lstStyle/>
          <a:p>
            <a:r>
              <a:rPr lang="en-US" dirty="0"/>
              <a:t>C Logical expressions</a:t>
            </a:r>
            <a:endParaRPr lang="en-IN" dirty="0"/>
          </a:p>
        </p:txBody>
      </p:sp>
      <p:graphicFrame>
        <p:nvGraphicFramePr>
          <p:cNvPr id="4" name="Content Placeholder 3">
            <a:extLst>
              <a:ext uri="{FF2B5EF4-FFF2-40B4-BE49-F238E27FC236}">
                <a16:creationId xmlns:a16="http://schemas.microsoft.com/office/drawing/2014/main" id="{894DBF19-961A-DFD2-A120-462BFE0A7131}"/>
              </a:ext>
            </a:extLst>
          </p:cNvPr>
          <p:cNvGraphicFramePr>
            <a:graphicFrameLocks noGrp="1"/>
          </p:cNvGraphicFramePr>
          <p:nvPr>
            <p:ph idx="1"/>
            <p:extLst>
              <p:ext uri="{D42A27DB-BD31-4B8C-83A1-F6EECF244321}">
                <p14:modId xmlns:p14="http://schemas.microsoft.com/office/powerpoint/2010/main" val="2599648615"/>
              </p:ext>
            </p:extLst>
          </p:nvPr>
        </p:nvGraphicFramePr>
        <p:xfrm>
          <a:off x="3927265" y="2108199"/>
          <a:ext cx="5150060" cy="3978275"/>
        </p:xfrm>
        <a:graphic>
          <a:graphicData uri="http://schemas.openxmlformats.org/drawingml/2006/table">
            <a:tbl>
              <a:tblPr/>
              <a:tblGrid>
                <a:gridCol w="2575030">
                  <a:extLst>
                    <a:ext uri="{9D8B030D-6E8A-4147-A177-3AD203B41FA5}">
                      <a16:colId xmlns:a16="http://schemas.microsoft.com/office/drawing/2014/main" val="266467195"/>
                    </a:ext>
                  </a:extLst>
                </a:gridCol>
                <a:gridCol w="2575030">
                  <a:extLst>
                    <a:ext uri="{9D8B030D-6E8A-4147-A177-3AD203B41FA5}">
                      <a16:colId xmlns:a16="http://schemas.microsoft.com/office/drawing/2014/main" val="1626608372"/>
                    </a:ext>
                  </a:extLst>
                </a:gridCol>
              </a:tblGrid>
              <a:tr h="260870">
                <a:tc>
                  <a:txBody>
                    <a:bodyPr/>
                    <a:lstStyle/>
                    <a:p>
                      <a:r>
                        <a:rPr lang="en-IN" sz="1200" b="1">
                          <a:effectLst/>
                        </a:rPr>
                        <a:t>Logical Expressions</a:t>
                      </a:r>
                      <a:endParaRPr lang="en-IN" sz="1200">
                        <a:effectLst/>
                      </a:endParaRP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tc>
                  <a:txBody>
                    <a:bodyPr/>
                    <a:lstStyle/>
                    <a:p>
                      <a:r>
                        <a:rPr lang="en-IN" sz="1200" b="1">
                          <a:effectLst/>
                        </a:rPr>
                        <a:t>Description</a:t>
                      </a:r>
                      <a:endParaRPr lang="en-IN" sz="1200">
                        <a:effectLst/>
                      </a:endParaRP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E3EDEF"/>
                    </a:solidFill>
                  </a:tcPr>
                </a:tc>
                <a:extLst>
                  <a:ext uri="{0D108BD9-81ED-4DB2-BD59-A6C34878D82A}">
                    <a16:rowId xmlns:a16="http://schemas.microsoft.com/office/drawing/2014/main" val="2760839769"/>
                  </a:ext>
                </a:extLst>
              </a:tr>
              <a:tr h="1239135">
                <a:tc>
                  <a:txBody>
                    <a:bodyPr/>
                    <a:lstStyle/>
                    <a:p>
                      <a:r>
                        <a:rPr lang="en-IN" sz="1200">
                          <a:effectLst/>
                          <a:latin typeface="Arial" panose="020B0604020202020204" pitchFamily="34" charset="0"/>
                          <a:cs typeface="Arial" panose="020B0604020202020204" pitchFamily="34" charset="0"/>
                        </a:rPr>
                        <a:t>( x &gt; 4 ) &amp;&amp; ( x &lt; 6 )</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200">
                          <a:effectLst/>
                          <a:latin typeface="Arial" panose="020B0604020202020204" pitchFamily="34" charset="0"/>
                          <a:cs typeface="Arial" panose="020B0604020202020204" pitchFamily="34" charset="0"/>
                        </a:rPr>
                        <a:t>This logical expression is used as a test condition to check if the x is greater than 4 and the x is less than 6. The result of the condition is true only when both conditions are true.</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027180816"/>
                  </a:ext>
                </a:extLst>
              </a:tr>
              <a:tr h="1239135">
                <a:tc>
                  <a:txBody>
                    <a:bodyPr/>
                    <a:lstStyle/>
                    <a:p>
                      <a:r>
                        <a:rPr lang="en-IN" sz="1200">
                          <a:effectLst/>
                          <a:latin typeface="Arial" panose="020B0604020202020204" pitchFamily="34" charset="0"/>
                          <a:cs typeface="Arial" panose="020B0604020202020204" pitchFamily="34" charset="0"/>
                        </a:rPr>
                        <a:t>x &gt; 10 || y &lt;11</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200">
                          <a:effectLst/>
                          <a:latin typeface="Arial" panose="020B0604020202020204" pitchFamily="34" charset="0"/>
                          <a:cs typeface="Arial" panose="020B0604020202020204" pitchFamily="34" charset="0"/>
                        </a:rPr>
                        <a:t>This logical expression is used as a test condition to check if x is greater than 10 or y is less than 11. The result of the test condition is true if either of the conditions holds true value.</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867665747"/>
                  </a:ext>
                </a:extLst>
              </a:tr>
              <a:tr h="1239135">
                <a:tc>
                  <a:txBody>
                    <a:bodyPr/>
                    <a:lstStyle/>
                    <a:p>
                      <a:r>
                        <a:rPr lang="en-IN" sz="1200">
                          <a:effectLst/>
                          <a:latin typeface="Arial" panose="020B0604020202020204" pitchFamily="34" charset="0"/>
                          <a:cs typeface="Arial" panose="020B0604020202020204" pitchFamily="34" charset="0"/>
                        </a:rPr>
                        <a:t>! ( x &gt; 10 ) &amp;&amp; ( y = = 2 )</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tc>
                  <a:txBody>
                    <a:bodyPr/>
                    <a:lstStyle/>
                    <a:p>
                      <a:r>
                        <a:rPr lang="en-US" sz="1200" dirty="0">
                          <a:effectLst/>
                          <a:latin typeface="Arial" panose="020B0604020202020204" pitchFamily="34" charset="0"/>
                          <a:cs typeface="Arial" panose="020B0604020202020204" pitchFamily="34" charset="0"/>
                        </a:rPr>
                        <a:t>This logical expression is used as a test condition to check if x is not greater than 10 and y is equal to 2. The result of the condition is true if both the conditions are true</a:t>
                      </a:r>
                    </a:p>
                  </a:txBody>
                  <a:tcPr marL="61652" marR="61652" marT="30826" marB="30826">
                    <a:lnL w="12700" cap="flat" cmpd="sng" algn="ctr">
                      <a:solidFill>
                        <a:srgbClr val="A6ADB4"/>
                      </a:solidFill>
                      <a:prstDash val="solid"/>
                      <a:round/>
                      <a:headEnd type="none" w="med" len="med"/>
                      <a:tailEnd type="none" w="med" len="med"/>
                    </a:lnL>
                    <a:lnR w="12700" cap="flat" cmpd="sng" algn="ctr">
                      <a:solidFill>
                        <a:srgbClr val="A6ADB4"/>
                      </a:solidFill>
                      <a:prstDash val="solid"/>
                      <a:round/>
                      <a:headEnd type="none" w="med" len="med"/>
                      <a:tailEnd type="none" w="med" len="med"/>
                    </a:lnR>
                    <a:lnT w="12700" cap="flat" cmpd="sng" algn="ctr">
                      <a:solidFill>
                        <a:srgbClr val="A6ADB4"/>
                      </a:solidFill>
                      <a:prstDash val="solid"/>
                      <a:round/>
                      <a:headEnd type="none" w="med" len="med"/>
                      <a:tailEnd type="none" w="med" len="med"/>
                    </a:lnT>
                    <a:lnB w="12700" cap="flat" cmpd="sng" algn="ctr">
                      <a:solidFill>
                        <a:srgbClr val="A6ADB4"/>
                      </a:solidFill>
                      <a:prstDash val="solid"/>
                      <a:round/>
                      <a:headEnd type="none" w="med" len="med"/>
                      <a:tailEnd type="none" w="med" len="med"/>
                    </a:lnB>
                    <a:solidFill>
                      <a:srgbClr val="FFFFFF"/>
                    </a:solidFill>
                  </a:tcPr>
                </a:tc>
                <a:extLst>
                  <a:ext uri="{0D108BD9-81ED-4DB2-BD59-A6C34878D82A}">
                    <a16:rowId xmlns:a16="http://schemas.microsoft.com/office/drawing/2014/main" val="3227802208"/>
                  </a:ext>
                </a:extLst>
              </a:tr>
            </a:tbl>
          </a:graphicData>
        </a:graphic>
      </p:graphicFrame>
    </p:spTree>
    <p:extLst>
      <p:ext uri="{BB962C8B-B14F-4D97-AF65-F5344CB8AC3E}">
        <p14:creationId xmlns:p14="http://schemas.microsoft.com/office/powerpoint/2010/main" val="327932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27B4-57EE-8BB9-51D8-081A4470D82C}"/>
              </a:ext>
            </a:extLst>
          </p:cNvPr>
          <p:cNvSpPr>
            <a:spLocks noGrp="1"/>
          </p:cNvSpPr>
          <p:nvPr>
            <p:ph type="title"/>
          </p:nvPr>
        </p:nvSpPr>
        <p:spPr/>
        <p:txBody>
          <a:bodyPr/>
          <a:lstStyle/>
          <a:p>
            <a:r>
              <a:rPr lang="en-US" dirty="0"/>
              <a:t>C conditional expression (ternary operator)</a:t>
            </a:r>
            <a:endParaRPr lang="en-IN" dirty="0"/>
          </a:p>
        </p:txBody>
      </p:sp>
      <p:sp>
        <p:nvSpPr>
          <p:cNvPr id="3" name="Content Placeholder 2">
            <a:extLst>
              <a:ext uri="{FF2B5EF4-FFF2-40B4-BE49-F238E27FC236}">
                <a16:creationId xmlns:a16="http://schemas.microsoft.com/office/drawing/2014/main" id="{6F37731D-1C7D-0E2C-59A3-1F8012B4C3FD}"/>
              </a:ext>
            </a:extLst>
          </p:cNvPr>
          <p:cNvSpPr>
            <a:spLocks noGrp="1"/>
          </p:cNvSpPr>
          <p:nvPr>
            <p:ph idx="1"/>
          </p:nvPr>
        </p:nvSpPr>
        <p:spPr/>
        <p:txBody>
          <a:bodyPr/>
          <a:lstStyle/>
          <a:p>
            <a:pPr>
              <a:buFont typeface="Arial" panose="020B0604020202020204" pitchFamily="34" charset="0"/>
              <a:buChar char="•"/>
            </a:pPr>
            <a:r>
              <a:rPr lang="en-US" dirty="0"/>
              <a:t> Returns the first expression if the condition is true else the second expression</a:t>
            </a:r>
          </a:p>
          <a:p>
            <a:pPr marL="0" indent="0">
              <a:buNone/>
            </a:pPr>
            <a:r>
              <a:rPr lang="en-US" dirty="0"/>
              <a:t>  var = (condition)?(result if true)</a:t>
            </a:r>
            <a:r>
              <a:rPr lang="en-US" dirty="0">
                <a:sym typeface="Wingdings" panose="05000000000000000000" pitchFamily="2" charset="2"/>
              </a:rPr>
              <a:t>:(result if false);</a:t>
            </a:r>
            <a:endParaRPr lang="en-US" dirty="0"/>
          </a:p>
          <a:p>
            <a:pPr>
              <a:buFont typeface="Arial" panose="020B0604020202020204" pitchFamily="34" charset="0"/>
              <a:buChar char="•"/>
            </a:pPr>
            <a:r>
              <a:rPr lang="en-US" dirty="0"/>
              <a:t> Example:</a:t>
            </a:r>
          </a:p>
          <a:p>
            <a:pPr marL="201168" lvl="1" indent="0">
              <a:buNone/>
            </a:pPr>
            <a:endParaRPr lang="en-US" dirty="0"/>
          </a:p>
          <a:p>
            <a:pPr marL="201168" lvl="1" indent="0">
              <a:buNone/>
            </a:pPr>
            <a:r>
              <a:rPr lang="en-US" dirty="0"/>
              <a:t>void </a:t>
            </a:r>
            <a:r>
              <a:rPr lang="en-US" dirty="0" err="1"/>
              <a:t>getPositiveOrNegative</a:t>
            </a:r>
            <a:r>
              <a:rPr lang="en-US" dirty="0"/>
              <a:t>(int num)</a:t>
            </a:r>
          </a:p>
          <a:p>
            <a:pPr marL="201168" lvl="1" indent="0">
              <a:buNone/>
            </a:pPr>
            <a:r>
              <a:rPr lang="en-US" dirty="0"/>
              <a:t>{</a:t>
            </a:r>
          </a:p>
          <a:p>
            <a:pPr marL="201168" lvl="1" indent="0">
              <a:buNone/>
            </a:pPr>
            <a:r>
              <a:rPr lang="en-US" dirty="0"/>
              <a:t>    (num&gt;=0)?(</a:t>
            </a:r>
            <a:r>
              <a:rPr lang="en-US" dirty="0" err="1"/>
              <a:t>printf</a:t>
            </a:r>
            <a:r>
              <a:rPr lang="en-US" dirty="0"/>
              <a:t>(“\n Positive or 0”);):(</a:t>
            </a:r>
            <a:r>
              <a:rPr lang="en-US" dirty="0" err="1"/>
              <a:t>printf</a:t>
            </a:r>
            <a:r>
              <a:rPr lang="en-US" dirty="0"/>
              <a:t>(“\n Negative”););</a:t>
            </a:r>
          </a:p>
          <a:p>
            <a:pPr marL="201168" lvl="1" indent="0">
              <a:buNone/>
            </a:pPr>
            <a:endParaRPr lang="en-US" dirty="0"/>
          </a:p>
          <a:p>
            <a:pPr marL="201168" lvl="1" indent="0">
              <a:buNone/>
            </a:pPr>
            <a:r>
              <a:rPr lang="en-US" dirty="0"/>
              <a:t>}</a:t>
            </a:r>
          </a:p>
          <a:p>
            <a:endParaRPr lang="en-IN" dirty="0"/>
          </a:p>
        </p:txBody>
      </p:sp>
    </p:spTree>
    <p:extLst>
      <p:ext uri="{BB962C8B-B14F-4D97-AF65-F5344CB8AC3E}">
        <p14:creationId xmlns:p14="http://schemas.microsoft.com/office/powerpoint/2010/main" val="14396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7F06-85F4-92E6-A86E-195AB63ADB17}"/>
              </a:ext>
            </a:extLst>
          </p:cNvPr>
          <p:cNvSpPr>
            <a:spLocks noGrp="1"/>
          </p:cNvSpPr>
          <p:nvPr>
            <p:ph type="title"/>
          </p:nvPr>
        </p:nvSpPr>
        <p:spPr/>
        <p:txBody>
          <a:bodyPr/>
          <a:lstStyle/>
          <a:p>
            <a:r>
              <a:rPr lang="en-US" dirty="0"/>
              <a:t>C statements</a:t>
            </a:r>
            <a:endParaRPr lang="en-IN" dirty="0"/>
          </a:p>
        </p:txBody>
      </p:sp>
      <p:sp>
        <p:nvSpPr>
          <p:cNvPr id="3" name="Content Placeholder 2">
            <a:extLst>
              <a:ext uri="{FF2B5EF4-FFF2-40B4-BE49-F238E27FC236}">
                <a16:creationId xmlns:a16="http://schemas.microsoft.com/office/drawing/2014/main" id="{92F51864-544F-3B3C-9F5B-8500AFDA4E75}"/>
              </a:ext>
            </a:extLst>
          </p:cNvPr>
          <p:cNvSpPr>
            <a:spLocks noGrp="1"/>
          </p:cNvSpPr>
          <p:nvPr>
            <p:ph idx="1"/>
          </p:nvPr>
        </p:nvSpPr>
        <p:spPr/>
        <p:txBody>
          <a:bodyPr/>
          <a:lstStyle/>
          <a:p>
            <a:pPr>
              <a:buFont typeface="Arial" panose="020B0604020202020204" pitchFamily="34" charset="0"/>
              <a:buChar char="•"/>
            </a:pPr>
            <a:r>
              <a:rPr lang="en-US" dirty="0"/>
              <a:t> C statements tell the compiler what needs to be done in the line.</a:t>
            </a:r>
          </a:p>
          <a:p>
            <a:pPr>
              <a:buFont typeface="Arial" panose="020B0604020202020204" pitchFamily="34" charset="0"/>
              <a:buChar char="•"/>
            </a:pPr>
            <a:r>
              <a:rPr lang="en-US" dirty="0"/>
              <a:t> They are terminated with a ;</a:t>
            </a:r>
          </a:p>
          <a:p>
            <a:pPr>
              <a:buFont typeface="Arial" panose="020B0604020202020204" pitchFamily="34" charset="0"/>
              <a:buChar char="•"/>
            </a:pPr>
            <a:r>
              <a:rPr lang="en-US" dirty="0"/>
              <a:t> </a:t>
            </a:r>
          </a:p>
          <a:p>
            <a:endParaRPr lang="en-IN" dirty="0"/>
          </a:p>
        </p:txBody>
      </p:sp>
    </p:spTree>
    <p:extLst>
      <p:ext uri="{BB962C8B-B14F-4D97-AF65-F5344CB8AC3E}">
        <p14:creationId xmlns:p14="http://schemas.microsoft.com/office/powerpoint/2010/main" val="89715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1E64-B2CC-BD0A-89BA-08C6EE641015}"/>
              </a:ext>
            </a:extLst>
          </p:cNvPr>
          <p:cNvSpPr>
            <a:spLocks noGrp="1"/>
          </p:cNvSpPr>
          <p:nvPr>
            <p:ph type="title"/>
          </p:nvPr>
        </p:nvSpPr>
        <p:spPr/>
        <p:txBody>
          <a:bodyPr/>
          <a:lstStyle/>
          <a:p>
            <a:r>
              <a:rPr lang="en-US" dirty="0"/>
              <a:t>Pseudocode</a:t>
            </a:r>
            <a:endParaRPr lang="en-IN" dirty="0"/>
          </a:p>
        </p:txBody>
      </p:sp>
      <p:sp>
        <p:nvSpPr>
          <p:cNvPr id="3" name="Content Placeholder 2">
            <a:extLst>
              <a:ext uri="{FF2B5EF4-FFF2-40B4-BE49-F238E27FC236}">
                <a16:creationId xmlns:a16="http://schemas.microsoft.com/office/drawing/2014/main" id="{CBBD670A-8988-AC54-4832-82687B025D99}"/>
              </a:ext>
            </a:extLst>
          </p:cNvPr>
          <p:cNvSpPr>
            <a:spLocks noGrp="1"/>
          </p:cNvSpPr>
          <p:nvPr>
            <p:ph idx="1"/>
          </p:nvPr>
        </p:nvSpPr>
        <p:spPr/>
        <p:txBody>
          <a:bodyPr/>
          <a:lstStyle/>
          <a:p>
            <a:r>
              <a:rPr lang="en-US" dirty="0"/>
              <a:t>Pseudocode is a step by step description of an algorithm</a:t>
            </a:r>
          </a:p>
          <a:p>
            <a:r>
              <a:rPr lang="en-US" dirty="0"/>
              <a:t>It is the intermediate step between the conceptual idea of a program and the actual code written</a:t>
            </a:r>
          </a:p>
          <a:p>
            <a:r>
              <a:rPr lang="en-US" dirty="0"/>
              <a:t>It is written in plain English and not written in any programming language.</a:t>
            </a:r>
          </a:p>
          <a:p>
            <a:r>
              <a:rPr lang="en-US" dirty="0"/>
              <a:t>It serves to make the process of conceptualizing the step by step procedure of writing a code and the steps needed to achieve that,</a:t>
            </a:r>
            <a:endParaRPr lang="en-IN" dirty="0"/>
          </a:p>
        </p:txBody>
      </p:sp>
    </p:spTree>
    <p:extLst>
      <p:ext uri="{BB962C8B-B14F-4D97-AF65-F5344CB8AC3E}">
        <p14:creationId xmlns:p14="http://schemas.microsoft.com/office/powerpoint/2010/main" val="166900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8BD1-2289-BBC0-9DC4-E528FB3C6150}"/>
              </a:ext>
            </a:extLst>
          </p:cNvPr>
          <p:cNvSpPr>
            <a:spLocks noGrp="1"/>
          </p:cNvSpPr>
          <p:nvPr>
            <p:ph type="title"/>
          </p:nvPr>
        </p:nvSpPr>
        <p:spPr/>
        <p:txBody>
          <a:bodyPr/>
          <a:lstStyle/>
          <a:p>
            <a:r>
              <a:rPr lang="en-US" dirty="0"/>
              <a:t>Pseudocode for common algorithms</a:t>
            </a:r>
            <a:endParaRPr lang="en-IN" dirty="0"/>
          </a:p>
        </p:txBody>
      </p:sp>
      <p:sp>
        <p:nvSpPr>
          <p:cNvPr id="3" name="Content Placeholder 2">
            <a:extLst>
              <a:ext uri="{FF2B5EF4-FFF2-40B4-BE49-F238E27FC236}">
                <a16:creationId xmlns:a16="http://schemas.microsoft.com/office/drawing/2014/main" id="{C70CD978-784E-78C2-5709-22E9A8C90DAE}"/>
              </a:ext>
            </a:extLst>
          </p:cNvPr>
          <p:cNvSpPr>
            <a:spLocks noGrp="1"/>
          </p:cNvSpPr>
          <p:nvPr>
            <p:ph idx="1"/>
          </p:nvPr>
        </p:nvSpPr>
        <p:spPr/>
        <p:txBody>
          <a:bodyPr/>
          <a:lstStyle/>
          <a:p>
            <a:r>
              <a:rPr lang="en-US" dirty="0"/>
              <a:t>Pseudocode for checking if a number is prime or not:</a:t>
            </a:r>
            <a:endParaRPr lang="en-IN" dirty="0"/>
          </a:p>
          <a:p>
            <a:pPr>
              <a:buFont typeface="Arial" panose="020B0604020202020204" pitchFamily="34" charset="0"/>
              <a:buChar char="•"/>
            </a:pPr>
            <a:r>
              <a:rPr lang="en-US" dirty="0"/>
              <a:t> Input number n</a:t>
            </a:r>
          </a:p>
          <a:p>
            <a:pPr>
              <a:buFont typeface="Arial" panose="020B0604020202020204" pitchFamily="34" charset="0"/>
              <a:buChar char="•"/>
            </a:pPr>
            <a:r>
              <a:rPr lang="en-US" dirty="0"/>
              <a:t> Iterate from </a:t>
            </a:r>
            <a:r>
              <a:rPr lang="en-US" dirty="0" err="1"/>
              <a:t>i</a:t>
            </a:r>
            <a:r>
              <a:rPr lang="en-US" dirty="0"/>
              <a:t> = 2 to n/2</a:t>
            </a:r>
          </a:p>
          <a:p>
            <a:pPr lvl="1">
              <a:buFont typeface="Arial" panose="020B0604020202020204" pitchFamily="34" charset="0"/>
              <a:buChar char="•"/>
            </a:pPr>
            <a:r>
              <a:rPr lang="en-US" dirty="0"/>
              <a:t>Check if n is divisible by </a:t>
            </a:r>
            <a:r>
              <a:rPr lang="en-US" dirty="0" err="1"/>
              <a:t>i</a:t>
            </a:r>
            <a:endParaRPr lang="en-US" dirty="0"/>
          </a:p>
          <a:p>
            <a:pPr lvl="1">
              <a:buFont typeface="Arial" panose="020B0604020202020204" pitchFamily="34" charset="0"/>
              <a:buChar char="•"/>
            </a:pPr>
            <a:r>
              <a:rPr lang="en-US" dirty="0"/>
              <a:t>If yes, </a:t>
            </a:r>
          </a:p>
          <a:p>
            <a:pPr lvl="2">
              <a:buFont typeface="Arial" panose="020B0604020202020204" pitchFamily="34" charset="0"/>
              <a:buChar char="•"/>
            </a:pPr>
            <a:r>
              <a:rPr lang="en-US" dirty="0"/>
              <a:t>print “n is not prime”</a:t>
            </a:r>
          </a:p>
          <a:p>
            <a:pPr lvl="2">
              <a:buFont typeface="Arial" panose="020B0604020202020204" pitchFamily="34" charset="0"/>
              <a:buChar char="•"/>
            </a:pPr>
            <a:r>
              <a:rPr lang="en-US" dirty="0"/>
              <a:t>return</a:t>
            </a:r>
          </a:p>
          <a:p>
            <a:pPr lvl="1">
              <a:buFont typeface="Arial" panose="020B0604020202020204" pitchFamily="34" charset="0"/>
              <a:buChar char="•"/>
            </a:pPr>
            <a:r>
              <a:rPr lang="en-US" dirty="0"/>
              <a:t>Else, increment </a:t>
            </a:r>
            <a:r>
              <a:rPr lang="en-US" dirty="0" err="1"/>
              <a:t>i</a:t>
            </a:r>
            <a:endParaRPr lang="en-US" dirty="0"/>
          </a:p>
          <a:p>
            <a:pPr lvl="1">
              <a:buFont typeface="Arial" panose="020B0604020202020204" pitchFamily="34" charset="0"/>
              <a:buChar char="•"/>
            </a:pPr>
            <a:r>
              <a:rPr lang="en-US" dirty="0"/>
              <a:t>print “n is prime”</a:t>
            </a:r>
          </a:p>
        </p:txBody>
      </p:sp>
    </p:spTree>
    <p:extLst>
      <p:ext uri="{BB962C8B-B14F-4D97-AF65-F5344CB8AC3E}">
        <p14:creationId xmlns:p14="http://schemas.microsoft.com/office/powerpoint/2010/main" val="139956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F46D-E734-5C57-1CFB-9CBF14E93B17}"/>
              </a:ext>
            </a:extLst>
          </p:cNvPr>
          <p:cNvSpPr>
            <a:spLocks noGrp="1"/>
          </p:cNvSpPr>
          <p:nvPr>
            <p:ph type="title"/>
          </p:nvPr>
        </p:nvSpPr>
        <p:spPr/>
        <p:txBody>
          <a:bodyPr/>
          <a:lstStyle/>
          <a:p>
            <a:r>
              <a:rPr lang="en-US" dirty="0"/>
              <a:t>Time complexity of algorithms (Big O notation)</a:t>
            </a:r>
            <a:endParaRPr lang="en-IN" dirty="0"/>
          </a:p>
        </p:txBody>
      </p:sp>
      <p:sp>
        <p:nvSpPr>
          <p:cNvPr id="3" name="Content Placeholder 2">
            <a:extLst>
              <a:ext uri="{FF2B5EF4-FFF2-40B4-BE49-F238E27FC236}">
                <a16:creationId xmlns:a16="http://schemas.microsoft.com/office/drawing/2014/main" id="{23F9FA6C-0807-BFD6-A63C-45DEC7D6DC4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The complexity of a pseudocode explains how the code is executed and the variation of the number of lines executed as a function of the input given.</a:t>
            </a:r>
          </a:p>
          <a:p>
            <a:pPr>
              <a:buFont typeface="Arial" panose="020B0604020202020204" pitchFamily="34" charset="0"/>
              <a:buChar char="•"/>
            </a:pPr>
            <a:r>
              <a:rPr lang="en-US" dirty="0"/>
              <a:t> For instance, in the previous prime number elicitation, the complexity of the pseudocode is from 2 to n/2.</a:t>
            </a:r>
          </a:p>
          <a:p>
            <a:pPr>
              <a:buFont typeface="Arial" panose="020B0604020202020204" pitchFamily="34" charset="0"/>
              <a:buChar char="•"/>
            </a:pPr>
            <a:r>
              <a:rPr lang="en-US" dirty="0"/>
              <a:t> Which is O(n/2) = O(n)</a:t>
            </a:r>
          </a:p>
          <a:p>
            <a:pPr>
              <a:buFont typeface="Arial" panose="020B0604020202020204" pitchFamily="34" charset="0"/>
              <a:buChar char="•"/>
            </a:pPr>
            <a:r>
              <a:rPr lang="en-US" dirty="0"/>
              <a:t> The lower the complexity, the more efficient the algorithm or pseudocode.</a:t>
            </a:r>
          </a:p>
          <a:p>
            <a:pPr>
              <a:buFont typeface="Arial" panose="020B0604020202020204" pitchFamily="34" charset="0"/>
              <a:buChar char="•"/>
            </a:pPr>
            <a:r>
              <a:rPr lang="en-US" dirty="0"/>
              <a:t> This is why, we use binary search - complexity is O(log(n)) than traditional linear search O(n)</a:t>
            </a:r>
          </a:p>
          <a:p>
            <a:pPr>
              <a:buFont typeface="Arial" panose="020B0604020202020204" pitchFamily="34" charset="0"/>
              <a:buChar char="•"/>
            </a:pPr>
            <a:r>
              <a:rPr lang="en-US" dirty="0"/>
              <a:t> Also, we use quicksort and </a:t>
            </a:r>
            <a:r>
              <a:rPr lang="en-US" dirty="0" err="1"/>
              <a:t>mergesort</a:t>
            </a:r>
            <a:r>
              <a:rPr lang="en-US" dirty="0"/>
              <a:t> with average complexity of O(</a:t>
            </a:r>
            <a:r>
              <a:rPr lang="en-US" dirty="0" err="1"/>
              <a:t>nlog</a:t>
            </a:r>
            <a:r>
              <a:rPr lang="en-US" dirty="0"/>
              <a:t>(n)) compared to traditional bubble sort which has complexity of O(n</a:t>
            </a:r>
            <a:r>
              <a:rPr lang="en-US" baseline="30000" dirty="0"/>
              <a:t>2</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844644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3894-7D7D-28B6-F6B4-D3B1D6C677A2}"/>
              </a:ext>
            </a:extLst>
          </p:cNvPr>
          <p:cNvSpPr>
            <a:spLocks noGrp="1"/>
          </p:cNvSpPr>
          <p:nvPr>
            <p:ph type="title"/>
          </p:nvPr>
        </p:nvSpPr>
        <p:spPr/>
        <p:txBody>
          <a:bodyPr/>
          <a:lstStyle/>
          <a:p>
            <a:r>
              <a:rPr lang="en-US" dirty="0"/>
              <a:t>Bubble sort algorithm</a:t>
            </a:r>
            <a:endParaRPr lang="en-IN" dirty="0"/>
          </a:p>
        </p:txBody>
      </p:sp>
      <p:sp>
        <p:nvSpPr>
          <p:cNvPr id="3" name="Content Placeholder 2">
            <a:extLst>
              <a:ext uri="{FF2B5EF4-FFF2-40B4-BE49-F238E27FC236}">
                <a16:creationId xmlns:a16="http://schemas.microsoft.com/office/drawing/2014/main" id="{B3A8802A-30A1-6F67-5F0E-8B803854D7AE}"/>
              </a:ext>
            </a:extLst>
          </p:cNvPr>
          <p:cNvSpPr>
            <a:spLocks noGrp="1"/>
          </p:cNvSpPr>
          <p:nvPr>
            <p:ph idx="1"/>
          </p:nvPr>
        </p:nvSpPr>
        <p:spPr/>
        <p:txBody>
          <a:bodyPr/>
          <a:lstStyle/>
          <a:p>
            <a:pPr>
              <a:buFont typeface="Arial" panose="020B0604020202020204" pitchFamily="34" charset="0"/>
              <a:buChar char="•"/>
            </a:pPr>
            <a:r>
              <a:rPr lang="en-US" dirty="0"/>
              <a:t> Bubble sort compares </a:t>
            </a:r>
            <a:r>
              <a:rPr lang="en-US" dirty="0" err="1"/>
              <a:t>neighbouring</a:t>
            </a:r>
            <a:r>
              <a:rPr lang="en-US" dirty="0"/>
              <a:t> elements and swaps them if their relative positions is wrong.</a:t>
            </a:r>
          </a:p>
          <a:p>
            <a:pPr>
              <a:buFont typeface="Arial" panose="020B0604020202020204" pitchFamily="34" charset="0"/>
              <a:buChar char="•"/>
            </a:pPr>
            <a:r>
              <a:rPr lang="en-US" dirty="0"/>
              <a:t>It iterates over two nested loops and therefore the complexity is O(n</a:t>
            </a:r>
            <a:r>
              <a:rPr lang="en-US" baseline="30000" dirty="0"/>
              <a:t>2</a:t>
            </a:r>
            <a:r>
              <a:rPr lang="en-US" dirty="0"/>
              <a:t>).</a:t>
            </a:r>
          </a:p>
          <a:p>
            <a:pPr marL="0" indent="0">
              <a:buNone/>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074509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4B3F-1104-E75D-BD20-596E168DB244}"/>
              </a:ext>
            </a:extLst>
          </p:cNvPr>
          <p:cNvSpPr>
            <a:spLocks noGrp="1"/>
          </p:cNvSpPr>
          <p:nvPr>
            <p:ph type="title"/>
          </p:nvPr>
        </p:nvSpPr>
        <p:spPr/>
        <p:txBody>
          <a:bodyPr/>
          <a:lstStyle/>
          <a:p>
            <a:r>
              <a:rPr lang="en-US" dirty="0"/>
              <a:t>Bubble sort</a:t>
            </a:r>
            <a:endParaRPr lang="en-IN" dirty="0"/>
          </a:p>
        </p:txBody>
      </p:sp>
      <p:pic>
        <p:nvPicPr>
          <p:cNvPr id="5" name="Content Placeholder 4">
            <a:extLst>
              <a:ext uri="{FF2B5EF4-FFF2-40B4-BE49-F238E27FC236}">
                <a16:creationId xmlns:a16="http://schemas.microsoft.com/office/drawing/2014/main" id="{E190D39B-2FD8-9737-B8DB-7A817A3045CB}"/>
              </a:ext>
            </a:extLst>
          </p:cNvPr>
          <p:cNvPicPr>
            <a:picLocks noGrp="1" noChangeAspect="1"/>
          </p:cNvPicPr>
          <p:nvPr>
            <p:ph idx="1"/>
          </p:nvPr>
        </p:nvPicPr>
        <p:blipFill>
          <a:blip r:embed="rId2"/>
          <a:stretch>
            <a:fillRect/>
          </a:stretch>
        </p:blipFill>
        <p:spPr>
          <a:xfrm>
            <a:off x="3760523" y="2283619"/>
            <a:ext cx="4670954" cy="3002756"/>
          </a:xfrm>
        </p:spPr>
      </p:pic>
    </p:spTree>
    <p:extLst>
      <p:ext uri="{BB962C8B-B14F-4D97-AF65-F5344CB8AC3E}">
        <p14:creationId xmlns:p14="http://schemas.microsoft.com/office/powerpoint/2010/main" val="280409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6742-B3CB-86CA-922D-C2C27BB6812D}"/>
              </a:ext>
            </a:extLst>
          </p:cNvPr>
          <p:cNvSpPr>
            <a:spLocks noGrp="1"/>
          </p:cNvSpPr>
          <p:nvPr>
            <p:ph type="title"/>
          </p:nvPr>
        </p:nvSpPr>
        <p:spPr/>
        <p:txBody>
          <a:bodyPr/>
          <a:lstStyle/>
          <a:p>
            <a:r>
              <a:rPr lang="en-US" dirty="0"/>
              <a:t>Bubble sort algorithm</a:t>
            </a:r>
            <a:endParaRPr lang="en-IN" dirty="0"/>
          </a:p>
        </p:txBody>
      </p:sp>
      <p:sp>
        <p:nvSpPr>
          <p:cNvPr id="3" name="Content Placeholder 2">
            <a:extLst>
              <a:ext uri="{FF2B5EF4-FFF2-40B4-BE49-F238E27FC236}">
                <a16:creationId xmlns:a16="http://schemas.microsoft.com/office/drawing/2014/main" id="{590F2BAC-9C6E-B587-8915-E3CC8EC3C152}"/>
              </a:ext>
            </a:extLst>
          </p:cNvPr>
          <p:cNvSpPr>
            <a:spLocks noGrp="1"/>
          </p:cNvSpPr>
          <p:nvPr>
            <p:ph idx="1"/>
          </p:nvPr>
        </p:nvSpPr>
        <p:spPr/>
        <p:txBody>
          <a:bodyPr/>
          <a:lstStyle/>
          <a:p>
            <a:pPr>
              <a:buFont typeface="Arial" panose="020B0604020202020204" pitchFamily="34" charset="0"/>
              <a:buChar char="•"/>
            </a:pPr>
            <a:r>
              <a:rPr lang="en-US" dirty="0"/>
              <a:t> Bubble sort for integer array with size n (indexed from 0 to n-1) , ascending sort</a:t>
            </a:r>
          </a:p>
          <a:p>
            <a:pPr>
              <a:buFont typeface="Arial" panose="020B0604020202020204" pitchFamily="34" charset="0"/>
              <a:buChar char="•"/>
            </a:pPr>
            <a:r>
              <a:rPr lang="en-US" dirty="0"/>
              <a:t> Input integer array </a:t>
            </a:r>
            <a:r>
              <a:rPr lang="en-US" dirty="0" err="1"/>
              <a:t>arr</a:t>
            </a:r>
            <a:r>
              <a:rPr lang="en-US" dirty="0"/>
              <a:t>[] with size n</a:t>
            </a:r>
          </a:p>
          <a:p>
            <a:pPr>
              <a:buFont typeface="Arial" panose="020B0604020202020204" pitchFamily="34" charset="0"/>
              <a:buChar char="•"/>
            </a:pPr>
            <a:r>
              <a:rPr lang="en-US" dirty="0"/>
              <a:t> Iterate </a:t>
            </a:r>
            <a:r>
              <a:rPr lang="en-US" dirty="0" err="1"/>
              <a:t>i</a:t>
            </a:r>
            <a:r>
              <a:rPr lang="en-US" dirty="0"/>
              <a:t> from 0 to n-2</a:t>
            </a:r>
          </a:p>
          <a:p>
            <a:pPr lvl="1">
              <a:buFont typeface="Arial" panose="020B0604020202020204" pitchFamily="34" charset="0"/>
              <a:buChar char="•"/>
            </a:pPr>
            <a:r>
              <a:rPr lang="en-US" dirty="0"/>
              <a:t>Iterate j from i+1 to n-1</a:t>
            </a:r>
          </a:p>
          <a:p>
            <a:pPr lvl="2">
              <a:buFont typeface="Arial" panose="020B0604020202020204" pitchFamily="34" charset="0"/>
              <a:buChar char="•"/>
            </a:pPr>
            <a:r>
              <a:rPr lang="en-US" dirty="0"/>
              <a:t>If </a:t>
            </a:r>
            <a:r>
              <a:rPr lang="en-US" dirty="0" err="1"/>
              <a:t>arr</a:t>
            </a:r>
            <a:r>
              <a:rPr lang="en-US" dirty="0"/>
              <a:t>[</a:t>
            </a:r>
            <a:r>
              <a:rPr lang="en-US" dirty="0" err="1"/>
              <a:t>i</a:t>
            </a:r>
            <a:r>
              <a:rPr lang="en-US" dirty="0"/>
              <a:t>] &gt; </a:t>
            </a:r>
            <a:r>
              <a:rPr lang="en-US" dirty="0" err="1"/>
              <a:t>arr</a:t>
            </a:r>
            <a:r>
              <a:rPr lang="en-US" dirty="0"/>
              <a:t>[j]</a:t>
            </a:r>
          </a:p>
          <a:p>
            <a:pPr lvl="2">
              <a:buFont typeface="Arial" panose="020B0604020202020204" pitchFamily="34" charset="0"/>
              <a:buChar char="•"/>
            </a:pPr>
            <a:r>
              <a:rPr lang="en-US" dirty="0"/>
              <a:t>swap </a:t>
            </a:r>
            <a:r>
              <a:rPr lang="en-US" dirty="0" err="1"/>
              <a:t>arr</a:t>
            </a:r>
            <a:r>
              <a:rPr lang="en-US" dirty="0"/>
              <a:t>[</a:t>
            </a:r>
            <a:r>
              <a:rPr lang="en-US" dirty="0" err="1"/>
              <a:t>i</a:t>
            </a:r>
            <a:r>
              <a:rPr lang="en-US" dirty="0"/>
              <a:t>] and </a:t>
            </a:r>
            <a:r>
              <a:rPr lang="en-US" dirty="0" err="1"/>
              <a:t>arr</a:t>
            </a:r>
            <a:r>
              <a:rPr lang="en-US" dirty="0"/>
              <a:t>[j]</a:t>
            </a:r>
          </a:p>
          <a:p>
            <a:pPr>
              <a:buFont typeface="Arial" panose="020B0604020202020204" pitchFamily="34" charset="0"/>
              <a:buChar char="•"/>
            </a:pPr>
            <a:r>
              <a:rPr lang="en-US" dirty="0"/>
              <a:t> </a:t>
            </a:r>
            <a:r>
              <a:rPr lang="en-IN" dirty="0"/>
              <a:t>The complexity of the above algorithm is O(n-2)*O(n-1) which is O(n</a:t>
            </a:r>
            <a:r>
              <a:rPr lang="en-IN" baseline="30000" dirty="0"/>
              <a:t>2</a:t>
            </a:r>
            <a:r>
              <a:rPr lang="en-IN" dirty="0"/>
              <a:t>)</a:t>
            </a:r>
          </a:p>
        </p:txBody>
      </p:sp>
    </p:spTree>
    <p:extLst>
      <p:ext uri="{BB962C8B-B14F-4D97-AF65-F5344CB8AC3E}">
        <p14:creationId xmlns:p14="http://schemas.microsoft.com/office/powerpoint/2010/main" val="29557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125C-8AA7-549E-0904-618E80846F87}"/>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100996A3-8B40-C700-C297-424AE249DEDD}"/>
              </a:ext>
            </a:extLst>
          </p:cNvPr>
          <p:cNvSpPr>
            <a:spLocks noGrp="1"/>
          </p:cNvSpPr>
          <p:nvPr>
            <p:ph idx="1"/>
          </p:nvPr>
        </p:nvSpPr>
        <p:spPr/>
        <p:txBody>
          <a:bodyPr/>
          <a:lstStyle/>
          <a:p>
            <a:pPr>
              <a:buFont typeface="Arial" panose="020B0604020202020204" pitchFamily="34" charset="0"/>
              <a:buChar char="•"/>
            </a:pPr>
            <a:r>
              <a:rPr lang="en-US" dirty="0"/>
              <a:t> Selection sort works by continuously selecting the smallest element for ascending sort (or largest element for descending sort) in an array and moving it to the beginning of the array</a:t>
            </a:r>
          </a:p>
          <a:p>
            <a:pPr>
              <a:buFont typeface="Arial" panose="020B0604020202020204" pitchFamily="34" charset="0"/>
              <a:buChar char="•"/>
            </a:pPr>
            <a:r>
              <a:rPr lang="en-US" dirty="0"/>
              <a:t> The complexity of selection sort is O(n</a:t>
            </a:r>
            <a:r>
              <a:rPr lang="en-US" baseline="30000" dirty="0"/>
              <a:t>2</a:t>
            </a:r>
            <a:r>
              <a:rPr lang="en-US" dirty="0"/>
              <a:t>) similar to bubble sort as it has to use two nested loops.</a:t>
            </a:r>
            <a:endParaRPr lang="en-IN" dirty="0"/>
          </a:p>
        </p:txBody>
      </p:sp>
    </p:spTree>
    <p:extLst>
      <p:ext uri="{BB962C8B-B14F-4D97-AF65-F5344CB8AC3E}">
        <p14:creationId xmlns:p14="http://schemas.microsoft.com/office/powerpoint/2010/main" val="376240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58F5-304F-4CA5-555D-7C2327726624}"/>
              </a:ext>
            </a:extLst>
          </p:cNvPr>
          <p:cNvSpPr>
            <a:spLocks noGrp="1"/>
          </p:cNvSpPr>
          <p:nvPr>
            <p:ph type="title"/>
          </p:nvPr>
        </p:nvSpPr>
        <p:spPr/>
        <p:txBody>
          <a:bodyPr/>
          <a:lstStyle/>
          <a:p>
            <a:r>
              <a:rPr lang="en-US" dirty="0"/>
              <a:t>Programming Constructs in C</a:t>
            </a:r>
            <a:endParaRPr lang="en-IN" dirty="0"/>
          </a:p>
        </p:txBody>
      </p:sp>
      <p:sp>
        <p:nvSpPr>
          <p:cNvPr id="3" name="Content Placeholder 2">
            <a:extLst>
              <a:ext uri="{FF2B5EF4-FFF2-40B4-BE49-F238E27FC236}">
                <a16:creationId xmlns:a16="http://schemas.microsoft.com/office/drawing/2014/main" id="{9497B91C-FD1D-60BC-8145-57D9C9CF9503}"/>
              </a:ext>
            </a:extLst>
          </p:cNvPr>
          <p:cNvSpPr>
            <a:spLocks noGrp="1"/>
          </p:cNvSpPr>
          <p:nvPr>
            <p:ph idx="1"/>
          </p:nvPr>
        </p:nvSpPr>
        <p:spPr/>
        <p:txBody>
          <a:bodyPr/>
          <a:lstStyle/>
          <a:p>
            <a:pPr lvl="1">
              <a:buFont typeface="Arial" panose="020B0604020202020204" pitchFamily="34" charset="0"/>
              <a:buChar char="•"/>
            </a:pPr>
            <a:r>
              <a:rPr lang="en-US" dirty="0"/>
              <a:t>Variables</a:t>
            </a:r>
          </a:p>
          <a:p>
            <a:pPr lvl="1">
              <a:buFont typeface="Arial" panose="020B0604020202020204" pitchFamily="34" charset="0"/>
              <a:buChar char="•"/>
            </a:pPr>
            <a:r>
              <a:rPr lang="en-US" dirty="0"/>
              <a:t>Methods</a:t>
            </a:r>
          </a:p>
          <a:p>
            <a:pPr lvl="1">
              <a:buFont typeface="Arial" panose="020B0604020202020204" pitchFamily="34" charset="0"/>
              <a:buChar char="•"/>
            </a:pPr>
            <a:r>
              <a:rPr lang="en-US" dirty="0"/>
              <a:t>Pointers and Arrays</a:t>
            </a:r>
          </a:p>
          <a:p>
            <a:pPr lvl="1">
              <a:buFont typeface="Arial" panose="020B0604020202020204" pitchFamily="34" charset="0"/>
              <a:buChar char="•"/>
            </a:pPr>
            <a:r>
              <a:rPr lang="en-US" dirty="0"/>
              <a:t>Structs</a:t>
            </a:r>
          </a:p>
          <a:p>
            <a:pPr lvl="1">
              <a:buFont typeface="Arial" panose="020B0604020202020204" pitchFamily="34" charset="0"/>
              <a:buChar char="•"/>
            </a:pPr>
            <a:r>
              <a:rPr lang="en-US" dirty="0"/>
              <a:t>Control structures (if /else if/else) ,(switch case)</a:t>
            </a:r>
          </a:p>
          <a:p>
            <a:pPr lvl="1">
              <a:buFont typeface="Arial" panose="020B0604020202020204" pitchFamily="34" charset="0"/>
              <a:buChar char="•"/>
            </a:pPr>
            <a:r>
              <a:rPr lang="en-US" dirty="0"/>
              <a:t>For and while loops and do while</a:t>
            </a:r>
          </a:p>
          <a:p>
            <a:pPr lvl="1">
              <a:buFont typeface="Arial" panose="020B0604020202020204" pitchFamily="34" charset="0"/>
              <a:buChar char="•"/>
            </a:pPr>
            <a:r>
              <a:rPr lang="en-US" dirty="0"/>
              <a:t>Input and output (to console or to a file)</a:t>
            </a:r>
          </a:p>
          <a:p>
            <a:endParaRPr lang="en-IN" dirty="0"/>
          </a:p>
        </p:txBody>
      </p:sp>
    </p:spTree>
    <p:extLst>
      <p:ext uri="{BB962C8B-B14F-4D97-AF65-F5344CB8AC3E}">
        <p14:creationId xmlns:p14="http://schemas.microsoft.com/office/powerpoint/2010/main" val="110254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D971-0630-AB56-C7B5-34C219D14B5D}"/>
              </a:ext>
            </a:extLst>
          </p:cNvPr>
          <p:cNvSpPr>
            <a:spLocks noGrp="1"/>
          </p:cNvSpPr>
          <p:nvPr>
            <p:ph type="title"/>
          </p:nvPr>
        </p:nvSpPr>
        <p:spPr/>
        <p:txBody>
          <a:bodyPr/>
          <a:lstStyle/>
          <a:p>
            <a:r>
              <a:rPr lang="en-US" dirty="0"/>
              <a:t>Selection sort</a:t>
            </a:r>
            <a:endParaRPr lang="en-IN" dirty="0"/>
          </a:p>
        </p:txBody>
      </p:sp>
      <p:pic>
        <p:nvPicPr>
          <p:cNvPr id="5" name="Content Placeholder 4">
            <a:extLst>
              <a:ext uri="{FF2B5EF4-FFF2-40B4-BE49-F238E27FC236}">
                <a16:creationId xmlns:a16="http://schemas.microsoft.com/office/drawing/2014/main" id="{329B934C-6DF0-81AC-6FBD-5F03B1B709F4}"/>
              </a:ext>
            </a:extLst>
          </p:cNvPr>
          <p:cNvPicPr>
            <a:picLocks noGrp="1" noChangeAspect="1"/>
          </p:cNvPicPr>
          <p:nvPr>
            <p:ph idx="1"/>
          </p:nvPr>
        </p:nvPicPr>
        <p:blipFill>
          <a:blip r:embed="rId2"/>
          <a:stretch>
            <a:fillRect/>
          </a:stretch>
        </p:blipFill>
        <p:spPr>
          <a:xfrm>
            <a:off x="2538840" y="2068711"/>
            <a:ext cx="6709707" cy="3808213"/>
          </a:xfrm>
        </p:spPr>
      </p:pic>
    </p:spTree>
    <p:extLst>
      <p:ext uri="{BB962C8B-B14F-4D97-AF65-F5344CB8AC3E}">
        <p14:creationId xmlns:p14="http://schemas.microsoft.com/office/powerpoint/2010/main" val="269608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9EA2-58FC-751B-0CFF-E69C8B07D336}"/>
              </a:ext>
            </a:extLst>
          </p:cNvPr>
          <p:cNvSpPr>
            <a:spLocks noGrp="1"/>
          </p:cNvSpPr>
          <p:nvPr>
            <p:ph type="title"/>
          </p:nvPr>
        </p:nvSpPr>
        <p:spPr/>
        <p:txBody>
          <a:bodyPr/>
          <a:lstStyle/>
          <a:p>
            <a:r>
              <a:rPr lang="en-US" dirty="0"/>
              <a:t>Pseudocode for selection sort</a:t>
            </a:r>
            <a:endParaRPr lang="en-IN" dirty="0"/>
          </a:p>
        </p:txBody>
      </p:sp>
      <p:sp>
        <p:nvSpPr>
          <p:cNvPr id="3" name="Content Placeholder 2">
            <a:extLst>
              <a:ext uri="{FF2B5EF4-FFF2-40B4-BE49-F238E27FC236}">
                <a16:creationId xmlns:a16="http://schemas.microsoft.com/office/drawing/2014/main" id="{3FBEEB52-44C9-5227-E88A-3A8B73656394}"/>
              </a:ext>
            </a:extLst>
          </p:cNvPr>
          <p:cNvSpPr>
            <a:spLocks noGrp="1"/>
          </p:cNvSpPr>
          <p:nvPr>
            <p:ph idx="1"/>
          </p:nvPr>
        </p:nvSpPr>
        <p:spPr/>
        <p:txBody>
          <a:bodyPr/>
          <a:lstStyle/>
          <a:p>
            <a:pPr>
              <a:buFont typeface="Arial" panose="020B0604020202020204" pitchFamily="34" charset="0"/>
              <a:buChar char="•"/>
            </a:pPr>
            <a:r>
              <a:rPr lang="en-US" dirty="0"/>
              <a:t> Input array of integers </a:t>
            </a:r>
            <a:r>
              <a:rPr lang="en-US" dirty="0" err="1"/>
              <a:t>arr</a:t>
            </a:r>
            <a:r>
              <a:rPr lang="en-US" dirty="0"/>
              <a:t>[] with size n</a:t>
            </a:r>
          </a:p>
          <a:p>
            <a:pPr>
              <a:buFont typeface="Arial" panose="020B0604020202020204" pitchFamily="34" charset="0"/>
              <a:buChar char="•"/>
            </a:pPr>
            <a:r>
              <a:rPr lang="en-US" dirty="0"/>
              <a:t> Iterate from </a:t>
            </a:r>
            <a:r>
              <a:rPr lang="en-US" dirty="0" err="1"/>
              <a:t>i</a:t>
            </a:r>
            <a:r>
              <a:rPr lang="en-US" dirty="0"/>
              <a:t> = 0 to n-2</a:t>
            </a:r>
          </a:p>
          <a:p>
            <a:pPr lvl="1">
              <a:buFont typeface="Arial" panose="020B0604020202020204" pitchFamily="34" charset="0"/>
              <a:buChar char="•"/>
            </a:pPr>
            <a:r>
              <a:rPr lang="en-US" dirty="0" err="1"/>
              <a:t>smallIdx</a:t>
            </a:r>
            <a:r>
              <a:rPr lang="en-US" dirty="0"/>
              <a:t> = </a:t>
            </a:r>
            <a:r>
              <a:rPr lang="en-US" dirty="0" err="1"/>
              <a:t>i</a:t>
            </a:r>
            <a:endParaRPr lang="en-US" dirty="0"/>
          </a:p>
          <a:p>
            <a:pPr lvl="1">
              <a:buFont typeface="Arial" panose="020B0604020202020204" pitchFamily="34" charset="0"/>
              <a:buChar char="•"/>
            </a:pPr>
            <a:r>
              <a:rPr lang="en-US" dirty="0"/>
              <a:t>Iterate from j = i+1 to n-1</a:t>
            </a:r>
          </a:p>
          <a:p>
            <a:pPr lvl="2">
              <a:buFont typeface="Arial" panose="020B0604020202020204" pitchFamily="34" charset="0"/>
              <a:buChar char="•"/>
            </a:pPr>
            <a:r>
              <a:rPr lang="en-US" dirty="0"/>
              <a:t>If </a:t>
            </a:r>
            <a:r>
              <a:rPr lang="en-US" dirty="0" err="1"/>
              <a:t>arr</a:t>
            </a:r>
            <a:r>
              <a:rPr lang="en-US" dirty="0"/>
              <a:t>[</a:t>
            </a:r>
            <a:r>
              <a:rPr lang="en-US" dirty="0" err="1"/>
              <a:t>smallIdx</a:t>
            </a:r>
            <a:r>
              <a:rPr lang="en-US" dirty="0"/>
              <a:t>]&gt;</a:t>
            </a:r>
            <a:r>
              <a:rPr lang="en-US" dirty="0" err="1"/>
              <a:t>arr</a:t>
            </a:r>
            <a:r>
              <a:rPr lang="en-US" dirty="0"/>
              <a:t>[j], </a:t>
            </a:r>
            <a:r>
              <a:rPr lang="en-US" dirty="0" err="1"/>
              <a:t>smallIdx</a:t>
            </a:r>
            <a:r>
              <a:rPr lang="en-US" dirty="0"/>
              <a:t> = j</a:t>
            </a:r>
          </a:p>
          <a:p>
            <a:pPr lvl="1">
              <a:buFont typeface="Arial" panose="020B0604020202020204" pitchFamily="34" charset="0"/>
              <a:buChar char="•"/>
            </a:pPr>
            <a:r>
              <a:rPr lang="en-US" dirty="0"/>
              <a:t>Swap </a:t>
            </a:r>
            <a:r>
              <a:rPr lang="en-US" dirty="0" err="1"/>
              <a:t>arr</a:t>
            </a:r>
            <a:r>
              <a:rPr lang="en-US" dirty="0"/>
              <a:t>[</a:t>
            </a:r>
            <a:r>
              <a:rPr lang="en-US" dirty="0" err="1"/>
              <a:t>i</a:t>
            </a:r>
            <a:r>
              <a:rPr lang="en-US" dirty="0"/>
              <a:t>] with </a:t>
            </a:r>
            <a:r>
              <a:rPr lang="en-US" dirty="0" err="1"/>
              <a:t>arr</a:t>
            </a:r>
            <a:r>
              <a:rPr lang="en-US" dirty="0"/>
              <a:t>[</a:t>
            </a:r>
            <a:r>
              <a:rPr lang="en-US" dirty="0" err="1"/>
              <a:t>smallIdx</a:t>
            </a:r>
            <a:r>
              <a:rPr lang="en-US" dirty="0"/>
              <a:t>] </a:t>
            </a:r>
            <a:endParaRPr lang="en-IN" dirty="0"/>
          </a:p>
        </p:txBody>
      </p:sp>
    </p:spTree>
    <p:extLst>
      <p:ext uri="{BB962C8B-B14F-4D97-AF65-F5344CB8AC3E}">
        <p14:creationId xmlns:p14="http://schemas.microsoft.com/office/powerpoint/2010/main" val="70219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EF14-4580-EAAC-DACB-C4C8BCB3A24C}"/>
              </a:ext>
            </a:extLst>
          </p:cNvPr>
          <p:cNvSpPr>
            <a:spLocks noGrp="1"/>
          </p:cNvSpPr>
          <p:nvPr>
            <p:ph type="title"/>
          </p:nvPr>
        </p:nvSpPr>
        <p:spPr/>
        <p:txBody>
          <a:bodyPr/>
          <a:lstStyle/>
          <a:p>
            <a:r>
              <a:rPr lang="en-US" dirty="0"/>
              <a:t>Insertion sort</a:t>
            </a:r>
            <a:endParaRPr lang="en-IN" dirty="0"/>
          </a:p>
        </p:txBody>
      </p:sp>
      <p:sp>
        <p:nvSpPr>
          <p:cNvPr id="3" name="Content Placeholder 2">
            <a:extLst>
              <a:ext uri="{FF2B5EF4-FFF2-40B4-BE49-F238E27FC236}">
                <a16:creationId xmlns:a16="http://schemas.microsoft.com/office/drawing/2014/main" id="{DCAC52F1-3593-D2D0-6D2D-E91DDBFA6553}"/>
              </a:ext>
            </a:extLst>
          </p:cNvPr>
          <p:cNvSpPr>
            <a:spLocks noGrp="1"/>
          </p:cNvSpPr>
          <p:nvPr>
            <p:ph idx="1"/>
          </p:nvPr>
        </p:nvSpPr>
        <p:spPr/>
        <p:txBody>
          <a:bodyPr/>
          <a:lstStyle/>
          <a:p>
            <a:pPr>
              <a:buFont typeface="Arial" panose="020B0604020202020204" pitchFamily="34" charset="0"/>
              <a:buChar char="•"/>
            </a:pPr>
            <a:r>
              <a:rPr lang="en-US" dirty="0"/>
              <a:t>Insertion sort is a simple sorting algorithm that works similarly to the way you sort playing cards in your hands. The array is virtually split into a sorted and an unsorted part. Values from the unsorted part are picked and placed in the correct position in the sorted part.</a:t>
            </a:r>
          </a:p>
          <a:p>
            <a:pPr>
              <a:buFont typeface="Arial" panose="020B0604020202020204" pitchFamily="34" charset="0"/>
              <a:buChar char="•"/>
            </a:pPr>
            <a:r>
              <a:rPr lang="en-US" dirty="0"/>
              <a:t>Insertion Sort Algorithm</a:t>
            </a:r>
          </a:p>
          <a:p>
            <a:pPr>
              <a:buFont typeface="Arial" panose="020B0604020202020204" pitchFamily="34" charset="0"/>
              <a:buChar char="•"/>
            </a:pPr>
            <a:r>
              <a:rPr lang="en-US" dirty="0"/>
              <a:t>To sort an array of size N in ascending order iterate over the array and compare the current element (key) to its predecessor, if the key element is smaller than its predecessor, compare it to the elements before. Move the greater elements one position up to make space for the swapped element.</a:t>
            </a:r>
            <a:endParaRPr lang="en-IN" dirty="0"/>
          </a:p>
        </p:txBody>
      </p:sp>
    </p:spTree>
    <p:extLst>
      <p:ext uri="{BB962C8B-B14F-4D97-AF65-F5344CB8AC3E}">
        <p14:creationId xmlns:p14="http://schemas.microsoft.com/office/powerpoint/2010/main" val="4120231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C41-FFE0-E06F-45B3-9263264A8F6A}"/>
              </a:ext>
            </a:extLst>
          </p:cNvPr>
          <p:cNvSpPr>
            <a:spLocks noGrp="1"/>
          </p:cNvSpPr>
          <p:nvPr>
            <p:ph type="title"/>
          </p:nvPr>
        </p:nvSpPr>
        <p:spPr/>
        <p:txBody>
          <a:bodyPr/>
          <a:lstStyle/>
          <a:p>
            <a:r>
              <a:rPr lang="en-US" dirty="0"/>
              <a:t>Insertion sort</a:t>
            </a:r>
            <a:endParaRPr lang="en-IN" dirty="0"/>
          </a:p>
        </p:txBody>
      </p:sp>
      <p:pic>
        <p:nvPicPr>
          <p:cNvPr id="5" name="Content Placeholder 4">
            <a:extLst>
              <a:ext uri="{FF2B5EF4-FFF2-40B4-BE49-F238E27FC236}">
                <a16:creationId xmlns:a16="http://schemas.microsoft.com/office/drawing/2014/main" id="{1DA2DB31-45F3-29BC-F468-42083771F0B0}"/>
              </a:ext>
            </a:extLst>
          </p:cNvPr>
          <p:cNvPicPr>
            <a:picLocks noGrp="1" noChangeAspect="1"/>
          </p:cNvPicPr>
          <p:nvPr>
            <p:ph idx="1"/>
          </p:nvPr>
        </p:nvPicPr>
        <p:blipFill>
          <a:blip r:embed="rId2"/>
          <a:stretch>
            <a:fillRect/>
          </a:stretch>
        </p:blipFill>
        <p:spPr>
          <a:xfrm>
            <a:off x="3716452" y="2003425"/>
            <a:ext cx="4103573" cy="4154686"/>
          </a:xfrm>
        </p:spPr>
      </p:pic>
    </p:spTree>
    <p:extLst>
      <p:ext uri="{BB962C8B-B14F-4D97-AF65-F5344CB8AC3E}">
        <p14:creationId xmlns:p14="http://schemas.microsoft.com/office/powerpoint/2010/main" val="3646498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193D-C855-7030-8EAB-B8FBFF7FC815}"/>
              </a:ext>
            </a:extLst>
          </p:cNvPr>
          <p:cNvSpPr>
            <a:spLocks noGrp="1"/>
          </p:cNvSpPr>
          <p:nvPr>
            <p:ph type="title"/>
          </p:nvPr>
        </p:nvSpPr>
        <p:spPr/>
        <p:txBody>
          <a:bodyPr/>
          <a:lstStyle/>
          <a:p>
            <a:r>
              <a:rPr lang="en-US" dirty="0"/>
              <a:t>Insertion sort - pseudocode for ascending sort</a:t>
            </a:r>
            <a:endParaRPr lang="en-IN" dirty="0"/>
          </a:p>
        </p:txBody>
      </p:sp>
      <p:sp>
        <p:nvSpPr>
          <p:cNvPr id="3" name="Content Placeholder 2">
            <a:extLst>
              <a:ext uri="{FF2B5EF4-FFF2-40B4-BE49-F238E27FC236}">
                <a16:creationId xmlns:a16="http://schemas.microsoft.com/office/drawing/2014/main" id="{1A9BB24A-AC65-CA29-A5DB-324F845C4E2E}"/>
              </a:ext>
            </a:extLst>
          </p:cNvPr>
          <p:cNvSpPr>
            <a:spLocks noGrp="1"/>
          </p:cNvSpPr>
          <p:nvPr>
            <p:ph idx="1"/>
          </p:nvPr>
        </p:nvSpPr>
        <p:spPr/>
        <p:txBody>
          <a:bodyPr/>
          <a:lstStyle/>
          <a:p>
            <a:pPr>
              <a:buFont typeface="Arial" panose="020B0604020202020204" pitchFamily="34" charset="0"/>
              <a:buChar char="•"/>
            </a:pPr>
            <a:r>
              <a:rPr lang="en-US" dirty="0"/>
              <a:t> Input array of integers </a:t>
            </a:r>
            <a:r>
              <a:rPr lang="en-US" dirty="0" err="1"/>
              <a:t>arr</a:t>
            </a:r>
            <a:r>
              <a:rPr lang="en-US" dirty="0"/>
              <a:t>[] with size n indexed from 0 to n-1</a:t>
            </a:r>
          </a:p>
          <a:p>
            <a:pPr>
              <a:buFont typeface="Arial" panose="020B0604020202020204" pitchFamily="34" charset="0"/>
              <a:buChar char="•"/>
            </a:pPr>
            <a:r>
              <a:rPr lang="en-US" dirty="0"/>
              <a:t> Iterate </a:t>
            </a:r>
            <a:r>
              <a:rPr lang="en-US" dirty="0" err="1"/>
              <a:t>i</a:t>
            </a:r>
            <a:r>
              <a:rPr lang="en-US" dirty="0"/>
              <a:t> = 1 to n-1</a:t>
            </a:r>
          </a:p>
          <a:p>
            <a:pPr lvl="1">
              <a:buFont typeface="Arial" panose="020B0604020202020204" pitchFamily="34" charset="0"/>
              <a:buChar char="•"/>
            </a:pPr>
            <a:r>
              <a:rPr lang="en-US" dirty="0"/>
              <a:t>key = </a:t>
            </a:r>
            <a:r>
              <a:rPr lang="en-US" dirty="0" err="1"/>
              <a:t>arr</a:t>
            </a:r>
            <a:r>
              <a:rPr lang="en-US" dirty="0"/>
              <a:t>[</a:t>
            </a:r>
            <a:r>
              <a:rPr lang="en-US" dirty="0" err="1"/>
              <a:t>i</a:t>
            </a:r>
            <a:r>
              <a:rPr lang="en-US" dirty="0"/>
              <a:t>]</a:t>
            </a:r>
          </a:p>
          <a:p>
            <a:pPr lvl="1">
              <a:buFont typeface="Arial" panose="020B0604020202020204" pitchFamily="34" charset="0"/>
              <a:buChar char="•"/>
            </a:pPr>
            <a:r>
              <a:rPr lang="en-US" dirty="0"/>
              <a:t>Iterate j = i-1</a:t>
            </a:r>
            <a:r>
              <a:rPr lang="en-IN" dirty="0"/>
              <a:t> to 0 if </a:t>
            </a:r>
            <a:r>
              <a:rPr lang="en-IN" dirty="0" err="1"/>
              <a:t>arr</a:t>
            </a:r>
            <a:r>
              <a:rPr lang="en-IN" dirty="0"/>
              <a:t>[j]&gt; key</a:t>
            </a:r>
          </a:p>
          <a:p>
            <a:pPr lvl="2">
              <a:buFont typeface="Arial" panose="020B0604020202020204" pitchFamily="34" charset="0"/>
              <a:buChar char="•"/>
            </a:pPr>
            <a:r>
              <a:rPr lang="en-IN" dirty="0" err="1"/>
              <a:t>arr</a:t>
            </a:r>
            <a:r>
              <a:rPr lang="en-IN" dirty="0"/>
              <a:t>[j+1] = </a:t>
            </a:r>
            <a:r>
              <a:rPr lang="en-IN" dirty="0" err="1"/>
              <a:t>arr</a:t>
            </a:r>
            <a:r>
              <a:rPr lang="en-IN" dirty="0"/>
              <a:t>[j]</a:t>
            </a:r>
          </a:p>
          <a:p>
            <a:pPr lvl="2">
              <a:buFont typeface="Arial" panose="020B0604020202020204" pitchFamily="34" charset="0"/>
              <a:buChar char="•"/>
            </a:pPr>
            <a:r>
              <a:rPr lang="en-US" dirty="0"/>
              <a:t>swap key with </a:t>
            </a:r>
            <a:r>
              <a:rPr lang="en-US" dirty="0" err="1"/>
              <a:t>arr</a:t>
            </a:r>
            <a:r>
              <a:rPr lang="en-US" dirty="0"/>
              <a:t>[j+1] = key		</a:t>
            </a:r>
          </a:p>
        </p:txBody>
      </p:sp>
    </p:spTree>
    <p:extLst>
      <p:ext uri="{BB962C8B-B14F-4D97-AF65-F5344CB8AC3E}">
        <p14:creationId xmlns:p14="http://schemas.microsoft.com/office/powerpoint/2010/main" val="1728441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3405-9B4B-40C7-87E7-DCF6ED960F03}"/>
              </a:ext>
            </a:extLst>
          </p:cNvPr>
          <p:cNvSpPr>
            <a:spLocks noGrp="1"/>
          </p:cNvSpPr>
          <p:nvPr>
            <p:ph type="title"/>
          </p:nvPr>
        </p:nvSpPr>
        <p:spPr/>
        <p:txBody>
          <a:bodyPr/>
          <a:lstStyle/>
          <a:p>
            <a:r>
              <a:rPr lang="en-US" dirty="0"/>
              <a:t>Insertion sort</a:t>
            </a:r>
            <a:endParaRPr lang="en-IN" dirty="0"/>
          </a:p>
        </p:txBody>
      </p:sp>
      <p:sp>
        <p:nvSpPr>
          <p:cNvPr id="3" name="Content Placeholder 2">
            <a:extLst>
              <a:ext uri="{FF2B5EF4-FFF2-40B4-BE49-F238E27FC236}">
                <a16:creationId xmlns:a16="http://schemas.microsoft.com/office/drawing/2014/main" id="{7BDA224D-597F-59DD-4FAE-78A2A97EAFC1}"/>
              </a:ext>
            </a:extLst>
          </p:cNvPr>
          <p:cNvSpPr>
            <a:spLocks noGrp="1"/>
          </p:cNvSpPr>
          <p:nvPr>
            <p:ph idx="1"/>
          </p:nvPr>
        </p:nvSpPr>
        <p:spPr/>
        <p:txBody>
          <a:bodyPr/>
          <a:lstStyle/>
          <a:p>
            <a:r>
              <a:rPr lang="en-US" dirty="0"/>
              <a:t>The complexity of insertion sort is O(n</a:t>
            </a:r>
            <a:r>
              <a:rPr lang="en-US" baseline="30000" dirty="0"/>
              <a:t>2</a:t>
            </a:r>
            <a:r>
              <a:rPr lang="en-US" dirty="0"/>
              <a:t>) as it involves two nested loops</a:t>
            </a:r>
            <a:endParaRPr lang="en-IN" dirty="0"/>
          </a:p>
        </p:txBody>
      </p:sp>
    </p:spTree>
    <p:extLst>
      <p:ext uri="{BB962C8B-B14F-4D97-AF65-F5344CB8AC3E}">
        <p14:creationId xmlns:p14="http://schemas.microsoft.com/office/powerpoint/2010/main" val="1211510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78BC-ACFD-1F07-B394-9F8284501E6A}"/>
              </a:ext>
            </a:extLst>
          </p:cNvPr>
          <p:cNvSpPr>
            <a:spLocks noGrp="1"/>
          </p:cNvSpPr>
          <p:nvPr>
            <p:ph type="title"/>
          </p:nvPr>
        </p:nvSpPr>
        <p:spPr/>
        <p:txBody>
          <a:bodyPr/>
          <a:lstStyle/>
          <a:p>
            <a:r>
              <a:rPr lang="en-US" dirty="0"/>
              <a:t>Quicksort</a:t>
            </a:r>
            <a:endParaRPr lang="en-IN" dirty="0"/>
          </a:p>
        </p:txBody>
      </p:sp>
      <p:sp>
        <p:nvSpPr>
          <p:cNvPr id="3" name="Content Placeholder 2">
            <a:extLst>
              <a:ext uri="{FF2B5EF4-FFF2-40B4-BE49-F238E27FC236}">
                <a16:creationId xmlns:a16="http://schemas.microsoft.com/office/drawing/2014/main" id="{0EBEB3DE-A1EE-C860-BF3A-EE339480BD87}"/>
              </a:ext>
            </a:extLst>
          </p:cNvPr>
          <p:cNvSpPr>
            <a:spLocks noGrp="1"/>
          </p:cNvSpPr>
          <p:nvPr>
            <p:ph idx="1"/>
          </p:nvPr>
        </p:nvSpPr>
        <p:spPr/>
        <p:txBody>
          <a:bodyPr/>
          <a:lstStyle/>
          <a:p>
            <a:pPr>
              <a:buFont typeface="Arial" panose="020B0604020202020204" pitchFamily="34" charset="0"/>
              <a:buChar char="•"/>
            </a:pPr>
            <a:r>
              <a:rPr lang="en-US" dirty="0"/>
              <a:t> Select a pivot element, say the first element</a:t>
            </a:r>
          </a:p>
          <a:p>
            <a:pPr>
              <a:buFont typeface="Arial" panose="020B0604020202020204" pitchFamily="34" charset="0"/>
              <a:buChar char="•"/>
            </a:pPr>
            <a:r>
              <a:rPr lang="en-US" dirty="0"/>
              <a:t> Place it in the right position</a:t>
            </a:r>
          </a:p>
          <a:p>
            <a:pPr>
              <a:buFont typeface="Arial" panose="020B0604020202020204" pitchFamily="34" charset="0"/>
              <a:buChar char="•"/>
            </a:pPr>
            <a:r>
              <a:rPr lang="en-US" dirty="0"/>
              <a:t> Since pivot element is in the correct position, sort the remaining 2 arrays </a:t>
            </a:r>
            <a:r>
              <a:rPr lang="en-US" dirty="0" err="1"/>
              <a:t>arr</a:t>
            </a:r>
            <a:r>
              <a:rPr lang="en-US" dirty="0"/>
              <a:t>(0..pivot-1) and </a:t>
            </a:r>
            <a:r>
              <a:rPr lang="en-US" dirty="0" err="1"/>
              <a:t>arr</a:t>
            </a:r>
            <a:r>
              <a:rPr lang="en-US" dirty="0"/>
              <a:t>(pivot+1) until the complete array is sorted</a:t>
            </a:r>
            <a:endParaRPr lang="en-IN" dirty="0"/>
          </a:p>
        </p:txBody>
      </p:sp>
    </p:spTree>
    <p:extLst>
      <p:ext uri="{BB962C8B-B14F-4D97-AF65-F5344CB8AC3E}">
        <p14:creationId xmlns:p14="http://schemas.microsoft.com/office/powerpoint/2010/main" val="181635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46CA-9624-CD53-9978-14884DAD7A6A}"/>
              </a:ext>
            </a:extLst>
          </p:cNvPr>
          <p:cNvSpPr>
            <a:spLocks noGrp="1"/>
          </p:cNvSpPr>
          <p:nvPr>
            <p:ph type="title"/>
          </p:nvPr>
        </p:nvSpPr>
        <p:spPr/>
        <p:txBody>
          <a:bodyPr/>
          <a:lstStyle/>
          <a:p>
            <a:r>
              <a:rPr lang="en-US" dirty="0"/>
              <a:t>Pseudocode for Quicksort</a:t>
            </a:r>
            <a:endParaRPr lang="en-IN" dirty="0"/>
          </a:p>
        </p:txBody>
      </p:sp>
      <p:sp>
        <p:nvSpPr>
          <p:cNvPr id="3" name="Content Placeholder 2">
            <a:extLst>
              <a:ext uri="{FF2B5EF4-FFF2-40B4-BE49-F238E27FC236}">
                <a16:creationId xmlns:a16="http://schemas.microsoft.com/office/drawing/2014/main" id="{557458D7-3AEE-EEAC-4298-2DED296D4E35}"/>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Partition array  </a:t>
            </a:r>
          </a:p>
          <a:p>
            <a:pPr>
              <a:buFont typeface="Arial" panose="020B0604020202020204" pitchFamily="34" charset="0"/>
              <a:buChar char="•"/>
            </a:pPr>
            <a:r>
              <a:rPr lang="en-US" dirty="0"/>
              <a:t>Input array </a:t>
            </a:r>
            <a:r>
              <a:rPr lang="en-US" dirty="0" err="1"/>
              <a:t>arr</a:t>
            </a:r>
            <a:r>
              <a:rPr lang="en-US" dirty="0"/>
              <a:t>[], low, high</a:t>
            </a:r>
          </a:p>
          <a:p>
            <a:pPr>
              <a:buFont typeface="Arial" panose="020B0604020202020204" pitchFamily="34" charset="0"/>
              <a:buChar char="•"/>
            </a:pPr>
            <a:r>
              <a:rPr lang="en-US" dirty="0"/>
              <a:t> Set pivot = </a:t>
            </a:r>
            <a:r>
              <a:rPr lang="en-US" dirty="0" err="1"/>
              <a:t>arr</a:t>
            </a:r>
            <a:r>
              <a:rPr lang="en-US" dirty="0"/>
              <a:t>[low]</a:t>
            </a:r>
          </a:p>
          <a:p>
            <a:pPr>
              <a:buFont typeface="Arial" panose="020B0604020202020204" pitchFamily="34" charset="0"/>
              <a:buChar char="•"/>
            </a:pPr>
            <a:r>
              <a:rPr lang="en-US" dirty="0"/>
              <a:t> Set </a:t>
            </a:r>
            <a:r>
              <a:rPr lang="en-US" dirty="0" err="1"/>
              <a:t>i</a:t>
            </a:r>
            <a:r>
              <a:rPr lang="en-US" dirty="0"/>
              <a:t> = low-1</a:t>
            </a:r>
          </a:p>
          <a:p>
            <a:pPr>
              <a:buFont typeface="Arial" panose="020B0604020202020204" pitchFamily="34" charset="0"/>
              <a:buChar char="•"/>
            </a:pPr>
            <a:r>
              <a:rPr lang="en-US" dirty="0"/>
              <a:t> Iterate from j = low to high</a:t>
            </a:r>
          </a:p>
          <a:p>
            <a:pPr lvl="1">
              <a:buFont typeface="Arial" panose="020B0604020202020204" pitchFamily="34" charset="0"/>
              <a:buChar char="•"/>
            </a:pPr>
            <a:r>
              <a:rPr lang="en-US" dirty="0"/>
              <a:t> If </a:t>
            </a:r>
            <a:r>
              <a:rPr lang="en-US" dirty="0" err="1"/>
              <a:t>arr</a:t>
            </a:r>
            <a:r>
              <a:rPr lang="en-US" dirty="0"/>
              <a:t>[j]&gt;pivot </a:t>
            </a:r>
          </a:p>
          <a:p>
            <a:pPr lvl="2">
              <a:buFont typeface="Arial" panose="020B0604020202020204" pitchFamily="34" charset="0"/>
              <a:buChar char="•"/>
            </a:pPr>
            <a:r>
              <a:rPr lang="en-US" dirty="0" err="1"/>
              <a:t>i</a:t>
            </a:r>
            <a:r>
              <a:rPr lang="en-US" dirty="0"/>
              <a:t>++</a:t>
            </a:r>
          </a:p>
          <a:p>
            <a:pPr lvl="2">
              <a:buFont typeface="Arial" panose="020B0604020202020204" pitchFamily="34" charset="0"/>
              <a:buChar char="•"/>
            </a:pPr>
            <a:r>
              <a:rPr lang="en-US" dirty="0"/>
              <a:t>swap(</a:t>
            </a:r>
            <a:r>
              <a:rPr lang="en-US" dirty="0" err="1"/>
              <a:t>arr</a:t>
            </a:r>
            <a:r>
              <a:rPr lang="en-US" dirty="0"/>
              <a:t>[</a:t>
            </a:r>
            <a:r>
              <a:rPr lang="en-US" dirty="0" err="1"/>
              <a:t>i</a:t>
            </a:r>
            <a:r>
              <a:rPr lang="en-US" dirty="0"/>
              <a:t>], </a:t>
            </a:r>
            <a:r>
              <a:rPr lang="en-US" dirty="0" err="1"/>
              <a:t>arr</a:t>
            </a:r>
            <a:r>
              <a:rPr lang="en-US" dirty="0"/>
              <a:t>[j])</a:t>
            </a:r>
            <a:endParaRPr lang="en-IN" dirty="0"/>
          </a:p>
          <a:p>
            <a:pPr>
              <a:buFont typeface="Arial" panose="020B0604020202020204" pitchFamily="34" charset="0"/>
              <a:buChar char="•"/>
            </a:pPr>
            <a:r>
              <a:rPr lang="en-IN" dirty="0"/>
              <a:t>Return i+1</a:t>
            </a:r>
          </a:p>
        </p:txBody>
      </p:sp>
    </p:spTree>
    <p:extLst>
      <p:ext uri="{BB962C8B-B14F-4D97-AF65-F5344CB8AC3E}">
        <p14:creationId xmlns:p14="http://schemas.microsoft.com/office/powerpoint/2010/main" val="1990370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7CB6-9BA9-A11A-8149-594CE9BA179E}"/>
              </a:ext>
            </a:extLst>
          </p:cNvPr>
          <p:cNvSpPr>
            <a:spLocks noGrp="1"/>
          </p:cNvSpPr>
          <p:nvPr>
            <p:ph type="title"/>
          </p:nvPr>
        </p:nvSpPr>
        <p:spPr/>
        <p:txBody>
          <a:bodyPr/>
          <a:lstStyle/>
          <a:p>
            <a:r>
              <a:rPr lang="en-US" dirty="0"/>
              <a:t>Pseudocode for </a:t>
            </a:r>
            <a:r>
              <a:rPr lang="en-US" dirty="0" err="1"/>
              <a:t>QuickSort</a:t>
            </a:r>
            <a:endParaRPr lang="en-IN" dirty="0"/>
          </a:p>
        </p:txBody>
      </p:sp>
      <p:sp>
        <p:nvSpPr>
          <p:cNvPr id="3" name="Content Placeholder 2">
            <a:extLst>
              <a:ext uri="{FF2B5EF4-FFF2-40B4-BE49-F238E27FC236}">
                <a16:creationId xmlns:a16="http://schemas.microsoft.com/office/drawing/2014/main" id="{71683D6E-CBE9-946A-AEDB-86FB2B382DA6}"/>
              </a:ext>
            </a:extLst>
          </p:cNvPr>
          <p:cNvSpPr>
            <a:spLocks noGrp="1"/>
          </p:cNvSpPr>
          <p:nvPr>
            <p:ph idx="1"/>
          </p:nvPr>
        </p:nvSpPr>
        <p:spPr/>
        <p:txBody>
          <a:bodyPr/>
          <a:lstStyle/>
          <a:p>
            <a:pPr>
              <a:buFont typeface="Arial" panose="020B0604020202020204" pitchFamily="34" charset="0"/>
              <a:buChar char="•"/>
            </a:pPr>
            <a:r>
              <a:rPr lang="en-US" dirty="0"/>
              <a:t> Input array </a:t>
            </a:r>
            <a:r>
              <a:rPr lang="en-US" dirty="0" err="1"/>
              <a:t>arr</a:t>
            </a:r>
            <a:r>
              <a:rPr lang="en-US" dirty="0"/>
              <a:t>[], low, high</a:t>
            </a:r>
          </a:p>
          <a:p>
            <a:pPr>
              <a:buFont typeface="Arial" panose="020B0604020202020204" pitchFamily="34" charset="0"/>
              <a:buChar char="•"/>
            </a:pPr>
            <a:r>
              <a:rPr lang="en-US" dirty="0"/>
              <a:t> If low&lt; high</a:t>
            </a:r>
            <a:endParaRPr lang="en-IN" dirty="0"/>
          </a:p>
          <a:p>
            <a:pPr lvl="1">
              <a:buFont typeface="Arial" panose="020B0604020202020204" pitchFamily="34" charset="0"/>
              <a:buChar char="•"/>
            </a:pPr>
            <a:r>
              <a:rPr lang="en-IN" dirty="0"/>
              <a:t>pi = partition(</a:t>
            </a:r>
            <a:r>
              <a:rPr lang="en-IN" dirty="0" err="1"/>
              <a:t>arr</a:t>
            </a:r>
            <a:r>
              <a:rPr lang="en-IN" dirty="0"/>
              <a:t>, low, high)</a:t>
            </a:r>
          </a:p>
          <a:p>
            <a:pPr lvl="1">
              <a:buFont typeface="Arial" panose="020B0604020202020204" pitchFamily="34" charset="0"/>
              <a:buChar char="•"/>
            </a:pPr>
            <a:r>
              <a:rPr lang="en-IN" dirty="0"/>
              <a:t>quicksort(</a:t>
            </a:r>
            <a:r>
              <a:rPr lang="en-IN" dirty="0" err="1"/>
              <a:t>arr</a:t>
            </a:r>
            <a:r>
              <a:rPr lang="en-IN" dirty="0"/>
              <a:t>, low, pi-1)</a:t>
            </a:r>
          </a:p>
          <a:p>
            <a:pPr lvl="1">
              <a:buFont typeface="Arial" panose="020B0604020202020204" pitchFamily="34" charset="0"/>
              <a:buChar char="•"/>
            </a:pPr>
            <a:r>
              <a:rPr lang="en-IN" dirty="0"/>
              <a:t>quicksort(</a:t>
            </a:r>
            <a:r>
              <a:rPr lang="en-IN" dirty="0" err="1"/>
              <a:t>arr</a:t>
            </a:r>
            <a:r>
              <a:rPr lang="en-IN" dirty="0"/>
              <a:t>, pi+1, high)</a:t>
            </a:r>
            <a:endParaRPr lang="en-US" dirty="0"/>
          </a:p>
        </p:txBody>
      </p:sp>
    </p:spTree>
    <p:extLst>
      <p:ext uri="{BB962C8B-B14F-4D97-AF65-F5344CB8AC3E}">
        <p14:creationId xmlns:p14="http://schemas.microsoft.com/office/powerpoint/2010/main" val="366963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44FD-267B-F4B0-8E8D-4E809C63ACA8}"/>
              </a:ext>
            </a:extLst>
          </p:cNvPr>
          <p:cNvSpPr>
            <a:spLocks noGrp="1"/>
          </p:cNvSpPr>
          <p:nvPr>
            <p:ph type="title"/>
          </p:nvPr>
        </p:nvSpPr>
        <p:spPr/>
        <p:txBody>
          <a:bodyPr/>
          <a:lstStyle/>
          <a:p>
            <a:r>
              <a:rPr lang="en-US" dirty="0" err="1"/>
              <a:t>QuickSort</a:t>
            </a:r>
            <a:endParaRPr lang="en-IN" dirty="0"/>
          </a:p>
        </p:txBody>
      </p:sp>
      <p:pic>
        <p:nvPicPr>
          <p:cNvPr id="9" name="Content Placeholder 8">
            <a:extLst>
              <a:ext uri="{FF2B5EF4-FFF2-40B4-BE49-F238E27FC236}">
                <a16:creationId xmlns:a16="http://schemas.microsoft.com/office/drawing/2014/main" id="{A7E760A1-F9F2-46DC-8358-010A2DCD9132}"/>
              </a:ext>
            </a:extLst>
          </p:cNvPr>
          <p:cNvPicPr>
            <a:picLocks noGrp="1" noChangeAspect="1"/>
          </p:cNvPicPr>
          <p:nvPr>
            <p:ph idx="1"/>
          </p:nvPr>
        </p:nvPicPr>
        <p:blipFill>
          <a:blip r:embed="rId2"/>
          <a:stretch>
            <a:fillRect/>
          </a:stretch>
        </p:blipFill>
        <p:spPr>
          <a:xfrm>
            <a:off x="3669947" y="1955800"/>
            <a:ext cx="4852105" cy="4342698"/>
          </a:xfrm>
        </p:spPr>
      </p:pic>
    </p:spTree>
    <p:extLst>
      <p:ext uri="{BB962C8B-B14F-4D97-AF65-F5344CB8AC3E}">
        <p14:creationId xmlns:p14="http://schemas.microsoft.com/office/powerpoint/2010/main" val="106967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4A6B-37DB-9455-F2F4-D7E5FD2F4E31}"/>
              </a:ext>
            </a:extLst>
          </p:cNvPr>
          <p:cNvSpPr>
            <a:spLocks noGrp="1"/>
          </p:cNvSpPr>
          <p:nvPr>
            <p:ph type="title"/>
          </p:nvPr>
        </p:nvSpPr>
        <p:spPr>
          <a:xfrm>
            <a:off x="1221457" y="128558"/>
            <a:ext cx="10058400" cy="1450757"/>
          </a:xfrm>
        </p:spPr>
        <p:txBody>
          <a:bodyPr/>
          <a:lstStyle/>
          <a:p>
            <a:r>
              <a:rPr lang="en-US" dirty="0"/>
              <a:t>C Variables</a:t>
            </a:r>
            <a:endParaRPr lang="en-IN" dirty="0"/>
          </a:p>
        </p:txBody>
      </p:sp>
      <p:sp>
        <p:nvSpPr>
          <p:cNvPr id="3" name="Content Placeholder 2">
            <a:extLst>
              <a:ext uri="{FF2B5EF4-FFF2-40B4-BE49-F238E27FC236}">
                <a16:creationId xmlns:a16="http://schemas.microsoft.com/office/drawing/2014/main" id="{EA1343A1-B0B7-C150-57EB-A53B824A4DF5}"/>
              </a:ext>
            </a:extLst>
          </p:cNvPr>
          <p:cNvSpPr>
            <a:spLocks noGrp="1"/>
          </p:cNvSpPr>
          <p:nvPr>
            <p:ph idx="1"/>
          </p:nvPr>
        </p:nvSpPr>
        <p:spPr>
          <a:xfrm>
            <a:off x="1097280" y="2108201"/>
            <a:ext cx="10394809" cy="3581400"/>
          </a:xfrm>
        </p:spPr>
        <p:txBody>
          <a:bodyPr/>
          <a:lstStyle/>
          <a:p>
            <a:pPr>
              <a:buFont typeface="Arial" panose="020B0604020202020204" pitchFamily="34" charset="0"/>
              <a:buChar char="•"/>
            </a:pPr>
            <a:r>
              <a:rPr lang="en-US" dirty="0"/>
              <a:t> Minimal variable declaration requires data type and variable name.</a:t>
            </a:r>
          </a:p>
          <a:p>
            <a:pPr lvl="1">
              <a:buFont typeface="Arial" panose="020B0604020202020204" pitchFamily="34" charset="0"/>
              <a:buChar char="•"/>
            </a:pPr>
            <a:r>
              <a:rPr lang="en-US" dirty="0"/>
              <a:t>&lt;data-type&gt; &lt;variable&gt;</a:t>
            </a:r>
          </a:p>
          <a:p>
            <a:pPr lvl="1">
              <a:buFont typeface="Arial" panose="020B0604020202020204" pitchFamily="34" charset="0"/>
              <a:buChar char="•"/>
            </a:pPr>
            <a:r>
              <a:rPr lang="en-US" dirty="0"/>
              <a:t>Examples:</a:t>
            </a:r>
          </a:p>
          <a:p>
            <a:pPr lvl="2">
              <a:buFont typeface="Arial" panose="020B0604020202020204" pitchFamily="34" charset="0"/>
              <a:buChar char="•"/>
            </a:pPr>
            <a:r>
              <a:rPr lang="en-US" dirty="0"/>
              <a:t>.int num;</a:t>
            </a:r>
          </a:p>
          <a:p>
            <a:pPr lvl="2">
              <a:buFont typeface="Arial" panose="020B0604020202020204" pitchFamily="34" charset="0"/>
              <a:buChar char="•"/>
            </a:pPr>
            <a:r>
              <a:rPr lang="en-US" dirty="0"/>
              <a:t>char </a:t>
            </a:r>
            <a:r>
              <a:rPr lang="en-US" dirty="0" err="1"/>
              <a:t>cVal</a:t>
            </a:r>
            <a:r>
              <a:rPr lang="en-US" dirty="0"/>
              <a:t>;</a:t>
            </a:r>
          </a:p>
          <a:p>
            <a:pPr lvl="2">
              <a:buFont typeface="Arial" panose="020B0604020202020204" pitchFamily="34" charset="0"/>
              <a:buChar char="•"/>
            </a:pPr>
            <a:r>
              <a:rPr lang="en-US" dirty="0"/>
              <a:t>char name[10];</a:t>
            </a:r>
          </a:p>
          <a:p>
            <a:pPr lvl="2">
              <a:buFont typeface="Arial" panose="020B0604020202020204" pitchFamily="34" charset="0"/>
              <a:buChar char="•"/>
            </a:pPr>
            <a:r>
              <a:rPr lang="en-US" dirty="0"/>
              <a:t>float profit;</a:t>
            </a:r>
          </a:p>
          <a:p>
            <a:pPr lvl="1">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2229885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4D0A-4C04-12DE-7CC4-B544CB88D64F}"/>
              </a:ext>
            </a:extLst>
          </p:cNvPr>
          <p:cNvSpPr>
            <a:spLocks noGrp="1"/>
          </p:cNvSpPr>
          <p:nvPr>
            <p:ph type="title"/>
          </p:nvPr>
        </p:nvSpPr>
        <p:spPr/>
        <p:txBody>
          <a:bodyPr/>
          <a:lstStyle/>
          <a:p>
            <a:r>
              <a:rPr lang="en-US" dirty="0" err="1"/>
              <a:t>QuickSort</a:t>
            </a:r>
            <a:r>
              <a:rPr lang="en-US" dirty="0"/>
              <a:t>	</a:t>
            </a:r>
            <a:endParaRPr lang="en-IN" dirty="0"/>
          </a:p>
        </p:txBody>
      </p:sp>
      <p:sp>
        <p:nvSpPr>
          <p:cNvPr id="3" name="Content Placeholder 2">
            <a:extLst>
              <a:ext uri="{FF2B5EF4-FFF2-40B4-BE49-F238E27FC236}">
                <a16:creationId xmlns:a16="http://schemas.microsoft.com/office/drawing/2014/main" id="{FAD8FFA2-6E5A-5E9E-3D48-CEDAA164A67E}"/>
              </a:ext>
            </a:extLst>
          </p:cNvPr>
          <p:cNvSpPr>
            <a:spLocks noGrp="1"/>
          </p:cNvSpPr>
          <p:nvPr>
            <p:ph idx="1"/>
          </p:nvPr>
        </p:nvSpPr>
        <p:spPr/>
        <p:txBody>
          <a:bodyPr/>
          <a:lstStyle/>
          <a:p>
            <a:pPr>
              <a:buFont typeface="Arial" panose="020B0604020202020204" pitchFamily="34" charset="0"/>
              <a:buChar char="•"/>
            </a:pPr>
            <a:r>
              <a:rPr lang="en-US" dirty="0"/>
              <a:t> The average complexity is O(n(log(n)))</a:t>
            </a:r>
            <a:r>
              <a:rPr lang="en-IN" dirty="0"/>
              <a:t> with worst case being O(n</a:t>
            </a:r>
            <a:r>
              <a:rPr lang="en-IN" baseline="30000" dirty="0"/>
              <a:t>2</a:t>
            </a:r>
            <a:r>
              <a:rPr lang="en-IN" dirty="0"/>
              <a:t>) and best case being O(log(n))</a:t>
            </a:r>
            <a:endParaRPr lang="en-US" dirty="0"/>
          </a:p>
          <a:p>
            <a:pPr>
              <a:buFont typeface="Arial" panose="020B0604020202020204" pitchFamily="34" charset="0"/>
              <a:buChar char="•"/>
            </a:pPr>
            <a:r>
              <a:rPr lang="en-US" dirty="0"/>
              <a:t> Therefore, a preferred choice.</a:t>
            </a:r>
            <a:endParaRPr lang="en-IN" dirty="0"/>
          </a:p>
        </p:txBody>
      </p:sp>
    </p:spTree>
    <p:extLst>
      <p:ext uri="{BB962C8B-B14F-4D97-AF65-F5344CB8AC3E}">
        <p14:creationId xmlns:p14="http://schemas.microsoft.com/office/powerpoint/2010/main" val="725060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3018-51B1-AF34-F0DD-0BF1D86B81F3}"/>
              </a:ext>
            </a:extLst>
          </p:cNvPr>
          <p:cNvSpPr>
            <a:spLocks noGrp="1"/>
          </p:cNvSpPr>
          <p:nvPr>
            <p:ph type="title"/>
          </p:nvPr>
        </p:nvSpPr>
        <p:spPr/>
        <p:txBody>
          <a:bodyPr/>
          <a:lstStyle/>
          <a:p>
            <a:r>
              <a:rPr lang="en-US" dirty="0"/>
              <a:t>Linear search</a:t>
            </a:r>
            <a:endParaRPr lang="en-IN" dirty="0"/>
          </a:p>
        </p:txBody>
      </p:sp>
      <p:sp>
        <p:nvSpPr>
          <p:cNvPr id="3" name="Content Placeholder 2">
            <a:extLst>
              <a:ext uri="{FF2B5EF4-FFF2-40B4-BE49-F238E27FC236}">
                <a16:creationId xmlns:a16="http://schemas.microsoft.com/office/drawing/2014/main" id="{9BFD8508-BD19-95A5-74D2-C72605207F9F}"/>
              </a:ext>
            </a:extLst>
          </p:cNvPr>
          <p:cNvSpPr>
            <a:spLocks noGrp="1"/>
          </p:cNvSpPr>
          <p:nvPr>
            <p:ph idx="1"/>
          </p:nvPr>
        </p:nvSpPr>
        <p:spPr/>
        <p:txBody>
          <a:bodyPr/>
          <a:lstStyle/>
          <a:p>
            <a:pPr>
              <a:buFont typeface="Arial" panose="020B0604020202020204" pitchFamily="34" charset="0"/>
              <a:buChar char="•"/>
            </a:pPr>
            <a:r>
              <a:rPr lang="en-US" dirty="0"/>
              <a:t> The most preferred search algorithm in an unsorted array</a:t>
            </a:r>
          </a:p>
          <a:p>
            <a:pPr>
              <a:buFont typeface="Arial" panose="020B0604020202020204" pitchFamily="34" charset="0"/>
              <a:buChar char="•"/>
            </a:pPr>
            <a:r>
              <a:rPr lang="en-US" dirty="0"/>
              <a:t> Compare the searched element with all the elements sequentially from 0 to n-1 until a match is found.</a:t>
            </a:r>
          </a:p>
          <a:p>
            <a:pPr>
              <a:buFont typeface="Arial" panose="020B0604020202020204" pitchFamily="34" charset="0"/>
              <a:buChar char="•"/>
            </a:pPr>
            <a:r>
              <a:rPr lang="en-US" dirty="0"/>
              <a:t> Complexity is O(n)</a:t>
            </a:r>
            <a:endParaRPr lang="en-IN" dirty="0"/>
          </a:p>
        </p:txBody>
      </p:sp>
    </p:spTree>
    <p:extLst>
      <p:ext uri="{BB962C8B-B14F-4D97-AF65-F5344CB8AC3E}">
        <p14:creationId xmlns:p14="http://schemas.microsoft.com/office/powerpoint/2010/main" val="300010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B7A3-A815-F832-9742-522B901D9785}"/>
              </a:ext>
            </a:extLst>
          </p:cNvPr>
          <p:cNvSpPr>
            <a:spLocks noGrp="1"/>
          </p:cNvSpPr>
          <p:nvPr>
            <p:ph type="title"/>
          </p:nvPr>
        </p:nvSpPr>
        <p:spPr/>
        <p:txBody>
          <a:bodyPr/>
          <a:lstStyle/>
          <a:p>
            <a:r>
              <a:rPr lang="en-US" dirty="0"/>
              <a:t>Linear search - pseudocode</a:t>
            </a:r>
            <a:endParaRPr lang="en-IN" dirty="0"/>
          </a:p>
        </p:txBody>
      </p:sp>
      <p:sp>
        <p:nvSpPr>
          <p:cNvPr id="3" name="Content Placeholder 2">
            <a:extLst>
              <a:ext uri="{FF2B5EF4-FFF2-40B4-BE49-F238E27FC236}">
                <a16:creationId xmlns:a16="http://schemas.microsoft.com/office/drawing/2014/main" id="{1670AA17-72AC-CA11-2CC6-65BFE7E20CBC}"/>
              </a:ext>
            </a:extLst>
          </p:cNvPr>
          <p:cNvSpPr>
            <a:spLocks noGrp="1"/>
          </p:cNvSpPr>
          <p:nvPr>
            <p:ph idx="1"/>
          </p:nvPr>
        </p:nvSpPr>
        <p:spPr/>
        <p:txBody>
          <a:bodyPr/>
          <a:lstStyle/>
          <a:p>
            <a:pPr>
              <a:buFont typeface="Arial" panose="020B0604020202020204" pitchFamily="34" charset="0"/>
              <a:buChar char="•"/>
            </a:pPr>
            <a:r>
              <a:rPr lang="en-US" dirty="0"/>
              <a:t> Input array of integers </a:t>
            </a:r>
            <a:r>
              <a:rPr lang="en-US" dirty="0" err="1"/>
              <a:t>arr</a:t>
            </a:r>
            <a:r>
              <a:rPr lang="en-US" dirty="0"/>
              <a:t>[] with size n</a:t>
            </a:r>
          </a:p>
          <a:p>
            <a:pPr>
              <a:buFont typeface="Arial" panose="020B0604020202020204" pitchFamily="34" charset="0"/>
              <a:buChar char="•"/>
            </a:pPr>
            <a:r>
              <a:rPr lang="en-US" dirty="0"/>
              <a:t> Input number to be search </a:t>
            </a:r>
            <a:r>
              <a:rPr lang="en-US" dirty="0" err="1"/>
              <a:t>val</a:t>
            </a:r>
            <a:endParaRPr lang="en-US" dirty="0"/>
          </a:p>
          <a:p>
            <a:pPr>
              <a:buFont typeface="Arial" panose="020B0604020202020204" pitchFamily="34" charset="0"/>
              <a:buChar char="•"/>
            </a:pPr>
            <a:r>
              <a:rPr lang="en-US" dirty="0"/>
              <a:t> Iterate </a:t>
            </a:r>
            <a:r>
              <a:rPr lang="en-US" dirty="0" err="1"/>
              <a:t>i</a:t>
            </a:r>
            <a:r>
              <a:rPr lang="en-US" dirty="0"/>
              <a:t> from 0 to n-1</a:t>
            </a:r>
          </a:p>
          <a:p>
            <a:pPr lvl="1">
              <a:buFont typeface="Arial" panose="020B0604020202020204" pitchFamily="34" charset="0"/>
              <a:buChar char="•"/>
            </a:pPr>
            <a:r>
              <a:rPr lang="en-US" dirty="0"/>
              <a:t>If </a:t>
            </a:r>
            <a:r>
              <a:rPr lang="en-US" dirty="0" err="1"/>
              <a:t>arr</a:t>
            </a:r>
            <a:r>
              <a:rPr lang="en-US" dirty="0"/>
              <a:t>[</a:t>
            </a:r>
            <a:r>
              <a:rPr lang="en-US" dirty="0" err="1"/>
              <a:t>i</a:t>
            </a:r>
            <a:r>
              <a:rPr lang="en-US" dirty="0"/>
              <a:t>] = </a:t>
            </a:r>
            <a:r>
              <a:rPr lang="en-US" dirty="0" err="1"/>
              <a:t>val</a:t>
            </a:r>
            <a:r>
              <a:rPr lang="en-US" dirty="0"/>
              <a:t>, return position </a:t>
            </a:r>
            <a:r>
              <a:rPr lang="en-US" dirty="0" err="1"/>
              <a:t>i</a:t>
            </a:r>
            <a:endParaRPr lang="en-US" dirty="0"/>
          </a:p>
          <a:p>
            <a:pPr>
              <a:buFont typeface="Arial" panose="020B0604020202020204" pitchFamily="34" charset="0"/>
              <a:buChar char="•"/>
            </a:pPr>
            <a:r>
              <a:rPr lang="en-US" dirty="0"/>
              <a:t> Return “element not found”</a:t>
            </a:r>
            <a:endParaRPr lang="en-IN" dirty="0"/>
          </a:p>
        </p:txBody>
      </p:sp>
    </p:spTree>
    <p:extLst>
      <p:ext uri="{BB962C8B-B14F-4D97-AF65-F5344CB8AC3E}">
        <p14:creationId xmlns:p14="http://schemas.microsoft.com/office/powerpoint/2010/main" val="4102049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12E-DFA1-C66D-3D41-4608B7C451F2}"/>
              </a:ext>
            </a:extLst>
          </p:cNvPr>
          <p:cNvSpPr>
            <a:spLocks noGrp="1"/>
          </p:cNvSpPr>
          <p:nvPr>
            <p:ph type="title"/>
          </p:nvPr>
        </p:nvSpPr>
        <p:spPr/>
        <p:txBody>
          <a:bodyPr/>
          <a:lstStyle/>
          <a:p>
            <a:r>
              <a:rPr lang="en-US" dirty="0"/>
              <a:t>Linear Search</a:t>
            </a:r>
            <a:endParaRPr lang="en-IN" dirty="0"/>
          </a:p>
        </p:txBody>
      </p:sp>
      <p:pic>
        <p:nvPicPr>
          <p:cNvPr id="5" name="Content Placeholder 4">
            <a:extLst>
              <a:ext uri="{FF2B5EF4-FFF2-40B4-BE49-F238E27FC236}">
                <a16:creationId xmlns:a16="http://schemas.microsoft.com/office/drawing/2014/main" id="{D83A1871-EA8E-8DBE-7D4E-BB7A0E3FB667}"/>
              </a:ext>
            </a:extLst>
          </p:cNvPr>
          <p:cNvPicPr>
            <a:picLocks noGrp="1" noChangeAspect="1"/>
          </p:cNvPicPr>
          <p:nvPr>
            <p:ph idx="1"/>
          </p:nvPr>
        </p:nvPicPr>
        <p:blipFill>
          <a:blip r:embed="rId2"/>
          <a:stretch>
            <a:fillRect/>
          </a:stretch>
        </p:blipFill>
        <p:spPr>
          <a:xfrm>
            <a:off x="4354513" y="3345656"/>
            <a:ext cx="3543300" cy="1285875"/>
          </a:xfrm>
        </p:spPr>
      </p:pic>
    </p:spTree>
    <p:extLst>
      <p:ext uri="{BB962C8B-B14F-4D97-AF65-F5344CB8AC3E}">
        <p14:creationId xmlns:p14="http://schemas.microsoft.com/office/powerpoint/2010/main" val="2628871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C8E2-37AB-AAA8-7B92-96DE9D6FDB78}"/>
              </a:ext>
            </a:extLst>
          </p:cNvPr>
          <p:cNvSpPr>
            <a:spLocks noGrp="1"/>
          </p:cNvSpPr>
          <p:nvPr>
            <p:ph type="title"/>
          </p:nvPr>
        </p:nvSpPr>
        <p:spPr/>
        <p:txBody>
          <a:bodyPr/>
          <a:lstStyle/>
          <a:p>
            <a:r>
              <a:rPr lang="en-US" dirty="0"/>
              <a:t>Linear Search	</a:t>
            </a:r>
            <a:endParaRPr lang="en-IN" dirty="0"/>
          </a:p>
        </p:txBody>
      </p:sp>
      <p:sp>
        <p:nvSpPr>
          <p:cNvPr id="3" name="Content Placeholder 2">
            <a:extLst>
              <a:ext uri="{FF2B5EF4-FFF2-40B4-BE49-F238E27FC236}">
                <a16:creationId xmlns:a16="http://schemas.microsoft.com/office/drawing/2014/main" id="{F21E781B-23E2-1729-3551-DE7D9C365C1F}"/>
              </a:ext>
            </a:extLst>
          </p:cNvPr>
          <p:cNvSpPr>
            <a:spLocks noGrp="1"/>
          </p:cNvSpPr>
          <p:nvPr>
            <p:ph idx="1"/>
          </p:nvPr>
        </p:nvSpPr>
        <p:spPr/>
        <p:txBody>
          <a:bodyPr/>
          <a:lstStyle/>
          <a:p>
            <a:pPr>
              <a:buFont typeface="Arial" panose="020B0604020202020204" pitchFamily="34" charset="0"/>
              <a:buChar char="•"/>
            </a:pPr>
            <a:r>
              <a:rPr lang="en-US" dirty="0"/>
              <a:t> The best case is O(1)</a:t>
            </a:r>
          </a:p>
          <a:p>
            <a:pPr>
              <a:buFont typeface="Arial" panose="020B0604020202020204" pitchFamily="34" charset="0"/>
              <a:buChar char="•"/>
            </a:pPr>
            <a:r>
              <a:rPr lang="en-US" dirty="0"/>
              <a:t> The worst case is O(n)</a:t>
            </a:r>
          </a:p>
          <a:p>
            <a:pPr>
              <a:buFont typeface="Arial" panose="020B0604020202020204" pitchFamily="34" charset="0"/>
              <a:buChar char="•"/>
            </a:pPr>
            <a:r>
              <a:rPr lang="en-US" dirty="0"/>
              <a:t> The average complexity is O(n)</a:t>
            </a:r>
            <a:endParaRPr lang="en-IN" dirty="0"/>
          </a:p>
        </p:txBody>
      </p:sp>
    </p:spTree>
    <p:extLst>
      <p:ext uri="{BB962C8B-B14F-4D97-AF65-F5344CB8AC3E}">
        <p14:creationId xmlns:p14="http://schemas.microsoft.com/office/powerpoint/2010/main" val="2722596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FC72-9557-49EC-2A48-C02CA8C5C217}"/>
              </a:ext>
            </a:extLst>
          </p:cNvPr>
          <p:cNvSpPr>
            <a:spLocks noGrp="1"/>
          </p:cNvSpPr>
          <p:nvPr>
            <p:ph type="title"/>
          </p:nvPr>
        </p:nvSpPr>
        <p:spPr/>
        <p:txBody>
          <a:bodyPr/>
          <a:lstStyle/>
          <a:p>
            <a:r>
              <a:rPr lang="en-US" dirty="0"/>
              <a:t>Binary search</a:t>
            </a:r>
            <a:endParaRPr lang="en-IN" dirty="0"/>
          </a:p>
        </p:txBody>
      </p:sp>
      <p:sp>
        <p:nvSpPr>
          <p:cNvPr id="3" name="Content Placeholder 2">
            <a:extLst>
              <a:ext uri="{FF2B5EF4-FFF2-40B4-BE49-F238E27FC236}">
                <a16:creationId xmlns:a16="http://schemas.microsoft.com/office/drawing/2014/main" id="{A78FE938-E71E-BD07-0638-487D57AB483E}"/>
              </a:ext>
            </a:extLst>
          </p:cNvPr>
          <p:cNvSpPr>
            <a:spLocks noGrp="1"/>
          </p:cNvSpPr>
          <p:nvPr>
            <p:ph idx="1"/>
          </p:nvPr>
        </p:nvSpPr>
        <p:spPr/>
        <p:txBody>
          <a:bodyPr/>
          <a:lstStyle/>
          <a:p>
            <a:pPr>
              <a:buFont typeface="Arial" panose="020B0604020202020204" pitchFamily="34" charset="0"/>
              <a:buChar char="•"/>
            </a:pPr>
            <a:r>
              <a:rPr lang="en-US" dirty="0"/>
              <a:t> Used in sorted arrays</a:t>
            </a:r>
          </a:p>
          <a:p>
            <a:pPr>
              <a:buFont typeface="Arial" panose="020B0604020202020204" pitchFamily="34" charset="0"/>
              <a:buChar char="•"/>
            </a:pPr>
            <a:r>
              <a:rPr lang="en-US" dirty="0"/>
              <a:t> Compare the element to be searched with the midpoint of the array</a:t>
            </a:r>
          </a:p>
          <a:p>
            <a:pPr>
              <a:buFont typeface="Arial" panose="020B0604020202020204" pitchFamily="34" charset="0"/>
              <a:buChar char="•"/>
            </a:pPr>
            <a:r>
              <a:rPr lang="en-US" dirty="0"/>
              <a:t> If element matches, return the index</a:t>
            </a:r>
            <a:endParaRPr lang="en-IN" dirty="0"/>
          </a:p>
          <a:p>
            <a:pPr>
              <a:buFont typeface="Arial" panose="020B0604020202020204" pitchFamily="34" charset="0"/>
              <a:buChar char="•"/>
            </a:pPr>
            <a:r>
              <a:rPr lang="en-IN" dirty="0"/>
              <a:t> Otherwise, use the new subarray to the left or to the right of the midpoint of the array.</a:t>
            </a:r>
            <a:endParaRPr lang="en-US" dirty="0"/>
          </a:p>
        </p:txBody>
      </p:sp>
    </p:spTree>
    <p:extLst>
      <p:ext uri="{BB962C8B-B14F-4D97-AF65-F5344CB8AC3E}">
        <p14:creationId xmlns:p14="http://schemas.microsoft.com/office/powerpoint/2010/main" val="2891522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ACD3-7D6B-9495-6680-66C4EEDC3600}"/>
              </a:ext>
            </a:extLst>
          </p:cNvPr>
          <p:cNvSpPr>
            <a:spLocks noGrp="1"/>
          </p:cNvSpPr>
          <p:nvPr>
            <p:ph type="title"/>
          </p:nvPr>
        </p:nvSpPr>
        <p:spPr/>
        <p:txBody>
          <a:bodyPr/>
          <a:lstStyle/>
          <a:p>
            <a:r>
              <a:rPr lang="en-US" dirty="0"/>
              <a:t>Binary Search - Pseudocode</a:t>
            </a:r>
            <a:endParaRPr lang="en-IN" dirty="0"/>
          </a:p>
        </p:txBody>
      </p:sp>
      <p:sp>
        <p:nvSpPr>
          <p:cNvPr id="3" name="Content Placeholder 2">
            <a:extLst>
              <a:ext uri="{FF2B5EF4-FFF2-40B4-BE49-F238E27FC236}">
                <a16:creationId xmlns:a16="http://schemas.microsoft.com/office/drawing/2014/main" id="{6AEF7E31-2BE9-7601-2374-F46D8E6B5D19}"/>
              </a:ext>
            </a:extLst>
          </p:cNvPr>
          <p:cNvSpPr>
            <a:spLocks noGrp="1"/>
          </p:cNvSpPr>
          <p:nvPr>
            <p:ph idx="1"/>
          </p:nvPr>
        </p:nvSpPr>
        <p:spPr>
          <a:xfrm>
            <a:off x="1097279" y="2108201"/>
            <a:ext cx="10494645" cy="4025899"/>
          </a:xfrm>
        </p:spPr>
        <p:txBody>
          <a:bodyPr>
            <a:normAutofit lnSpcReduction="10000"/>
          </a:bodyPr>
          <a:lstStyle/>
          <a:p>
            <a:pPr marL="457200" indent="-457200">
              <a:buFont typeface="+mj-lt"/>
              <a:buAutoNum type="arabicPeriod"/>
            </a:pPr>
            <a:r>
              <a:rPr lang="en-US" dirty="0"/>
              <a:t> Input sorted integer </a:t>
            </a:r>
            <a:r>
              <a:rPr lang="en-US" dirty="0" err="1"/>
              <a:t>arr</a:t>
            </a:r>
            <a:r>
              <a:rPr lang="en-US" dirty="0"/>
              <a:t>[] with n elements indexed from 0 to n-1</a:t>
            </a:r>
          </a:p>
          <a:p>
            <a:pPr marL="457200" indent="-457200">
              <a:buFont typeface="+mj-lt"/>
              <a:buAutoNum type="arabicPeriod"/>
            </a:pPr>
            <a:r>
              <a:rPr lang="en-US" dirty="0"/>
              <a:t> Input number </a:t>
            </a:r>
            <a:r>
              <a:rPr lang="en-US" dirty="0" err="1"/>
              <a:t>val</a:t>
            </a:r>
            <a:endParaRPr lang="en-US" dirty="0"/>
          </a:p>
          <a:p>
            <a:pPr marL="457200" indent="-457200">
              <a:buFont typeface="+mj-lt"/>
              <a:buAutoNum type="arabicPeriod"/>
            </a:pPr>
            <a:r>
              <a:rPr lang="en-US" dirty="0"/>
              <a:t> low = 0, high = n-1</a:t>
            </a:r>
          </a:p>
          <a:p>
            <a:pPr marL="457200" indent="-457200">
              <a:buFont typeface="+mj-lt"/>
              <a:buAutoNum type="arabicPeriod"/>
            </a:pPr>
            <a:r>
              <a:rPr lang="en-US" dirty="0"/>
              <a:t> mid = (</a:t>
            </a:r>
            <a:r>
              <a:rPr lang="en-US" dirty="0" err="1"/>
              <a:t>low+mid</a:t>
            </a:r>
            <a:r>
              <a:rPr lang="en-US" dirty="0"/>
              <a:t>)/2</a:t>
            </a:r>
          </a:p>
          <a:p>
            <a:pPr marL="457200" indent="-457200">
              <a:buFont typeface="+mj-lt"/>
              <a:buAutoNum type="arabicPeriod"/>
            </a:pPr>
            <a:r>
              <a:rPr lang="en-US" dirty="0"/>
              <a:t> If </a:t>
            </a:r>
            <a:r>
              <a:rPr lang="en-US" dirty="0" err="1"/>
              <a:t>val</a:t>
            </a:r>
            <a:r>
              <a:rPr lang="en-US" dirty="0"/>
              <a:t> = </a:t>
            </a:r>
            <a:r>
              <a:rPr lang="en-US" dirty="0" err="1"/>
              <a:t>arr</a:t>
            </a:r>
            <a:r>
              <a:rPr lang="en-US" dirty="0"/>
              <a:t>[mid] return mid</a:t>
            </a:r>
          </a:p>
          <a:p>
            <a:pPr marL="457200" indent="-457200">
              <a:buFont typeface="+mj-lt"/>
              <a:buAutoNum type="arabicPeriod"/>
            </a:pPr>
            <a:r>
              <a:rPr lang="en-US" dirty="0"/>
              <a:t> Else if </a:t>
            </a:r>
            <a:r>
              <a:rPr lang="en-US" dirty="0" err="1"/>
              <a:t>val</a:t>
            </a:r>
            <a:r>
              <a:rPr lang="en-US" dirty="0"/>
              <a:t> &lt; </a:t>
            </a:r>
            <a:r>
              <a:rPr lang="en-US" dirty="0" err="1"/>
              <a:t>arr</a:t>
            </a:r>
            <a:r>
              <a:rPr lang="en-US" dirty="0"/>
              <a:t>[mid], high = mid-1</a:t>
            </a:r>
          </a:p>
          <a:p>
            <a:pPr marL="457200" indent="-457200">
              <a:buFont typeface="+mj-lt"/>
              <a:buAutoNum type="arabicPeriod"/>
            </a:pPr>
            <a:r>
              <a:rPr lang="en-US" dirty="0"/>
              <a:t> Else low = mid+1</a:t>
            </a:r>
          </a:p>
          <a:p>
            <a:pPr marL="457200" indent="-457200">
              <a:buFont typeface="+mj-lt"/>
              <a:buAutoNum type="arabicPeriod"/>
            </a:pPr>
            <a:r>
              <a:rPr lang="en-US" dirty="0"/>
              <a:t>Repeat steps 4 onwards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38317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D7C0-35F3-3C3F-950A-B6A22426BD43}"/>
              </a:ext>
            </a:extLst>
          </p:cNvPr>
          <p:cNvSpPr>
            <a:spLocks noGrp="1"/>
          </p:cNvSpPr>
          <p:nvPr>
            <p:ph type="title"/>
          </p:nvPr>
        </p:nvSpPr>
        <p:spPr/>
        <p:txBody>
          <a:bodyPr/>
          <a:lstStyle/>
          <a:p>
            <a:r>
              <a:rPr lang="en-US" dirty="0"/>
              <a:t>Binary Search</a:t>
            </a:r>
            <a:endParaRPr lang="en-IN" dirty="0"/>
          </a:p>
        </p:txBody>
      </p:sp>
      <p:pic>
        <p:nvPicPr>
          <p:cNvPr id="5" name="Content Placeholder 4">
            <a:extLst>
              <a:ext uri="{FF2B5EF4-FFF2-40B4-BE49-F238E27FC236}">
                <a16:creationId xmlns:a16="http://schemas.microsoft.com/office/drawing/2014/main" id="{8BB634A1-5589-CD54-5B02-92C7C08586D9}"/>
              </a:ext>
            </a:extLst>
          </p:cNvPr>
          <p:cNvPicPr>
            <a:picLocks noGrp="1" noChangeAspect="1"/>
          </p:cNvPicPr>
          <p:nvPr>
            <p:ph idx="1"/>
          </p:nvPr>
        </p:nvPicPr>
        <p:blipFill>
          <a:blip r:embed="rId2"/>
          <a:stretch>
            <a:fillRect/>
          </a:stretch>
        </p:blipFill>
        <p:spPr>
          <a:xfrm>
            <a:off x="2749894" y="2108200"/>
            <a:ext cx="6752537" cy="3760788"/>
          </a:xfrm>
        </p:spPr>
      </p:pic>
    </p:spTree>
    <p:extLst>
      <p:ext uri="{BB962C8B-B14F-4D97-AF65-F5344CB8AC3E}">
        <p14:creationId xmlns:p14="http://schemas.microsoft.com/office/powerpoint/2010/main" val="1167209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9171-5980-F2A9-9813-E602E962CAED}"/>
              </a:ext>
            </a:extLst>
          </p:cNvPr>
          <p:cNvSpPr>
            <a:spLocks noGrp="1"/>
          </p:cNvSpPr>
          <p:nvPr>
            <p:ph type="title"/>
          </p:nvPr>
        </p:nvSpPr>
        <p:spPr/>
        <p:txBody>
          <a:bodyPr/>
          <a:lstStyle/>
          <a:p>
            <a:r>
              <a:rPr lang="en-US" dirty="0"/>
              <a:t>Binary Search	</a:t>
            </a:r>
            <a:endParaRPr lang="en-IN" dirty="0"/>
          </a:p>
        </p:txBody>
      </p:sp>
      <p:sp>
        <p:nvSpPr>
          <p:cNvPr id="3" name="Content Placeholder 2">
            <a:extLst>
              <a:ext uri="{FF2B5EF4-FFF2-40B4-BE49-F238E27FC236}">
                <a16:creationId xmlns:a16="http://schemas.microsoft.com/office/drawing/2014/main" id="{75D11D29-92C2-1F5C-84E0-F60D80445FD8}"/>
              </a:ext>
            </a:extLst>
          </p:cNvPr>
          <p:cNvSpPr>
            <a:spLocks noGrp="1"/>
          </p:cNvSpPr>
          <p:nvPr>
            <p:ph idx="1"/>
          </p:nvPr>
        </p:nvSpPr>
        <p:spPr/>
        <p:txBody>
          <a:bodyPr/>
          <a:lstStyle/>
          <a:p>
            <a:pPr>
              <a:buFont typeface="Arial" panose="020B0604020202020204" pitchFamily="34" charset="0"/>
              <a:buChar char="•"/>
            </a:pPr>
            <a:r>
              <a:rPr lang="en-US" dirty="0"/>
              <a:t> The average complexity is reduced, the best case being O(1) and the worst case being O(log(n))</a:t>
            </a:r>
          </a:p>
          <a:p>
            <a:pPr>
              <a:buFont typeface="Arial" panose="020B0604020202020204" pitchFamily="34" charset="0"/>
              <a:buChar char="•"/>
            </a:pPr>
            <a:r>
              <a:rPr lang="en-US" dirty="0"/>
              <a:t> The average complexity is O(log(n))</a:t>
            </a:r>
          </a:p>
          <a:p>
            <a:endParaRPr lang="en-IN" dirty="0"/>
          </a:p>
        </p:txBody>
      </p:sp>
    </p:spTree>
    <p:extLst>
      <p:ext uri="{BB962C8B-B14F-4D97-AF65-F5344CB8AC3E}">
        <p14:creationId xmlns:p14="http://schemas.microsoft.com/office/powerpoint/2010/main" val="3918492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5CAC-C0FC-3B26-8846-480DEF73510B}"/>
              </a:ext>
            </a:extLst>
          </p:cNvPr>
          <p:cNvSpPr>
            <a:spLocks noGrp="1"/>
          </p:cNvSpPr>
          <p:nvPr>
            <p:ph type="title"/>
          </p:nvPr>
        </p:nvSpPr>
        <p:spPr>
          <a:xfrm>
            <a:off x="1230630" y="2248753"/>
            <a:ext cx="10313670" cy="1875572"/>
          </a:xfrm>
        </p:spPr>
        <p:txBody>
          <a:bodyPr/>
          <a:lstStyle/>
          <a:p>
            <a:r>
              <a:rPr lang="en-US" dirty="0"/>
              <a:t>THE END</a:t>
            </a:r>
            <a:endParaRPr lang="en-IN" dirty="0"/>
          </a:p>
        </p:txBody>
      </p:sp>
    </p:spTree>
    <p:extLst>
      <p:ext uri="{BB962C8B-B14F-4D97-AF65-F5344CB8AC3E}">
        <p14:creationId xmlns:p14="http://schemas.microsoft.com/office/powerpoint/2010/main" val="214104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0A91-ED42-35A8-E463-6AFFDE03C975}"/>
              </a:ext>
            </a:extLst>
          </p:cNvPr>
          <p:cNvSpPr>
            <a:spLocks noGrp="1"/>
          </p:cNvSpPr>
          <p:nvPr>
            <p:ph type="title"/>
          </p:nvPr>
        </p:nvSpPr>
        <p:spPr/>
        <p:txBody>
          <a:bodyPr/>
          <a:lstStyle/>
          <a:p>
            <a:r>
              <a:rPr lang="en-US" dirty="0"/>
              <a:t>Variables - Strongly typed vs loosely typed</a:t>
            </a:r>
            <a:endParaRPr lang="en-IN" dirty="0"/>
          </a:p>
        </p:txBody>
      </p:sp>
      <p:sp>
        <p:nvSpPr>
          <p:cNvPr id="3" name="Content Placeholder 2">
            <a:extLst>
              <a:ext uri="{FF2B5EF4-FFF2-40B4-BE49-F238E27FC236}">
                <a16:creationId xmlns:a16="http://schemas.microsoft.com/office/drawing/2014/main" id="{BC52817B-7D3C-364B-B6EA-B45DCE73B040}"/>
              </a:ext>
            </a:extLst>
          </p:cNvPr>
          <p:cNvSpPr>
            <a:spLocks noGrp="1"/>
          </p:cNvSpPr>
          <p:nvPr>
            <p:ph idx="1"/>
          </p:nvPr>
        </p:nvSpPr>
        <p:spPr/>
        <p:txBody>
          <a:bodyPr/>
          <a:lstStyle/>
          <a:p>
            <a:pPr>
              <a:buFont typeface="Arial" panose="020B0604020202020204" pitchFamily="34" charset="0"/>
              <a:buChar char="•"/>
            </a:pPr>
            <a:r>
              <a:rPr lang="en-US" dirty="0"/>
              <a:t> Strongly typed languages: A strongly typed programming language is always pending of their variable data type. This is because the system checks the object type before an operation requiring a certain type is called on such variable giving either a compilation error or runtime error. </a:t>
            </a:r>
          </a:p>
          <a:p>
            <a:pPr>
              <a:buFont typeface="Arial" panose="020B0604020202020204" pitchFamily="34" charset="0"/>
              <a:buChar char="•"/>
            </a:pPr>
            <a:r>
              <a:rPr lang="en-US" dirty="0"/>
              <a:t> C is an example of strongly typed language.</a:t>
            </a:r>
          </a:p>
          <a:p>
            <a:pPr marL="0" indent="0">
              <a:buNone/>
            </a:pPr>
            <a:endParaRPr lang="en-US" dirty="0"/>
          </a:p>
        </p:txBody>
      </p:sp>
    </p:spTree>
    <p:extLst>
      <p:ext uri="{BB962C8B-B14F-4D97-AF65-F5344CB8AC3E}">
        <p14:creationId xmlns:p14="http://schemas.microsoft.com/office/powerpoint/2010/main" val="41335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B12-ED6C-119C-A2AF-5BC0820D2A59}"/>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D05B6714-EA0A-52B3-5297-E07EA489429B}"/>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 Loosely typed languages: a loosely typed programming language does not have such strong bounds on their variable data type. The compiler or interpreter may allow some errors to slip by when it checks if a wrong operation is being called on a variable regardless of its type.</a:t>
            </a:r>
          </a:p>
          <a:p>
            <a:pPr>
              <a:buFont typeface="Arial" panose="020B0604020202020204" pitchFamily="34" charset="0"/>
              <a:buChar char="•"/>
            </a:pPr>
            <a:r>
              <a:rPr lang="en-US" dirty="0"/>
              <a:t> Examples of loosely typed languages are </a:t>
            </a:r>
            <a:r>
              <a:rPr lang="en-US" dirty="0" err="1"/>
              <a:t>Javascript</a:t>
            </a:r>
            <a:r>
              <a:rPr lang="en-US" dirty="0"/>
              <a:t>, </a:t>
            </a:r>
            <a:r>
              <a:rPr lang="en-US" dirty="0" err="1"/>
              <a:t>perl</a:t>
            </a:r>
            <a:r>
              <a:rPr lang="en-US" dirty="0"/>
              <a:t>, PHP, Visual Basic etc.</a:t>
            </a:r>
          </a:p>
          <a:p>
            <a:pPr>
              <a:buFont typeface="Arial" panose="020B0604020202020204" pitchFamily="34" charset="0"/>
              <a:buChar char="•"/>
            </a:pPr>
            <a:r>
              <a:rPr lang="en-US" dirty="0"/>
              <a:t> The following code in Perl is an example of loosely typed variable:</a:t>
            </a:r>
          </a:p>
          <a:p>
            <a:pPr marL="0" indent="0">
              <a:buNone/>
            </a:pPr>
            <a:r>
              <a:rPr lang="en-US" dirty="0"/>
              <a:t>var v1= 23;  </a:t>
            </a:r>
          </a:p>
          <a:p>
            <a:pPr marL="0" indent="0">
              <a:buNone/>
            </a:pPr>
            <a:r>
              <a:rPr lang="en-US" dirty="0"/>
              <a:t>console.log(v1);  </a:t>
            </a:r>
          </a:p>
          <a:p>
            <a:pPr marL="0" indent="0">
              <a:buNone/>
            </a:pPr>
            <a:r>
              <a:rPr lang="en-US" dirty="0"/>
              <a:t>/*and here, the data type of  variable named v1 is changed*/  </a:t>
            </a:r>
          </a:p>
          <a:p>
            <a:pPr marL="0" indent="0">
              <a:buNone/>
            </a:pPr>
            <a:r>
              <a:rPr lang="en-US" dirty="0"/>
              <a:t>v1 ="changed";  </a:t>
            </a:r>
          </a:p>
          <a:p>
            <a:pPr marL="0" indent="0">
              <a:buNone/>
            </a:pPr>
            <a:r>
              <a:rPr lang="en-US" dirty="0"/>
              <a:t>console.log(v1);</a:t>
            </a:r>
            <a:endParaRPr lang="en-IN" dirty="0"/>
          </a:p>
        </p:txBody>
      </p:sp>
    </p:spTree>
    <p:extLst>
      <p:ext uri="{BB962C8B-B14F-4D97-AF65-F5344CB8AC3E}">
        <p14:creationId xmlns:p14="http://schemas.microsoft.com/office/powerpoint/2010/main" val="275027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34E8-3E0C-8B43-CD22-0F54B45E0992}"/>
              </a:ext>
            </a:extLst>
          </p:cNvPr>
          <p:cNvSpPr>
            <a:spLocks noGrp="1"/>
          </p:cNvSpPr>
          <p:nvPr>
            <p:ph type="title"/>
          </p:nvPr>
        </p:nvSpPr>
        <p:spPr/>
        <p:txBody>
          <a:bodyPr/>
          <a:lstStyle/>
          <a:p>
            <a:r>
              <a:rPr lang="en-US" dirty="0"/>
              <a:t>Strongly typed vs loosely typed languages</a:t>
            </a:r>
            <a:endParaRPr lang="en-IN" dirty="0"/>
          </a:p>
        </p:txBody>
      </p:sp>
      <p:graphicFrame>
        <p:nvGraphicFramePr>
          <p:cNvPr id="4" name="Content Placeholder 3">
            <a:extLst>
              <a:ext uri="{FF2B5EF4-FFF2-40B4-BE49-F238E27FC236}">
                <a16:creationId xmlns:a16="http://schemas.microsoft.com/office/drawing/2014/main" id="{A64F1122-C5C4-2F02-C99C-814C3B67A071}"/>
              </a:ext>
            </a:extLst>
          </p:cNvPr>
          <p:cNvGraphicFramePr>
            <a:graphicFrameLocks noGrp="1"/>
          </p:cNvGraphicFramePr>
          <p:nvPr>
            <p:ph idx="1"/>
          </p:nvPr>
        </p:nvGraphicFramePr>
        <p:xfrm>
          <a:off x="3140946" y="2108200"/>
          <a:ext cx="5970434" cy="3760789"/>
        </p:xfrm>
        <a:graphic>
          <a:graphicData uri="http://schemas.openxmlformats.org/drawingml/2006/table">
            <a:tbl>
              <a:tblPr/>
              <a:tblGrid>
                <a:gridCol w="2985217">
                  <a:extLst>
                    <a:ext uri="{9D8B030D-6E8A-4147-A177-3AD203B41FA5}">
                      <a16:colId xmlns:a16="http://schemas.microsoft.com/office/drawing/2014/main" val="2073308458"/>
                    </a:ext>
                  </a:extLst>
                </a:gridCol>
                <a:gridCol w="2985217">
                  <a:extLst>
                    <a:ext uri="{9D8B030D-6E8A-4147-A177-3AD203B41FA5}">
                      <a16:colId xmlns:a16="http://schemas.microsoft.com/office/drawing/2014/main" val="2153226934"/>
                    </a:ext>
                  </a:extLst>
                </a:gridCol>
              </a:tblGrid>
              <a:tr h="437301">
                <a:tc>
                  <a:txBody>
                    <a:bodyPr/>
                    <a:lstStyle/>
                    <a:p>
                      <a:pPr algn="l" fontAlgn="t"/>
                      <a:r>
                        <a:rPr lang="en-IN" sz="1700">
                          <a:solidFill>
                            <a:srgbClr val="000000"/>
                          </a:solidFill>
                          <a:effectLst/>
                          <a:latin typeface="times new roman" panose="02020603050405020304" pitchFamily="18" charset="0"/>
                        </a:rPr>
                        <a:t>Strongly typed language</a:t>
                      </a:r>
                    </a:p>
                  </a:txBody>
                  <a:tcPr marL="87460" marR="87460" marT="87460" marB="87460">
                    <a:lnL w="7620" cap="flat" cmpd="sng" algn="ctr">
                      <a:solidFill>
                        <a:srgbClr val="18EEBD"/>
                      </a:solidFill>
                      <a:prstDash val="solid"/>
                      <a:round/>
                      <a:headEnd type="none" w="med" len="med"/>
                      <a:tailEnd type="none" w="med" len="med"/>
                    </a:lnL>
                    <a:lnR w="7620" cap="flat" cmpd="sng" algn="ctr">
                      <a:solidFill>
                        <a:srgbClr val="18EEBD"/>
                      </a:solidFill>
                      <a:prstDash val="solid"/>
                      <a:round/>
                      <a:headEnd type="none" w="med" len="med"/>
                      <a:tailEnd type="none" w="med" len="med"/>
                    </a:lnR>
                    <a:lnT w="7620" cap="flat" cmpd="sng" algn="ctr">
                      <a:solidFill>
                        <a:srgbClr val="18EEB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Loosely typed language</a:t>
                      </a:r>
                    </a:p>
                  </a:txBody>
                  <a:tcPr marL="87460" marR="87460" marT="87460" marB="87460">
                    <a:lnL w="7620" cap="flat" cmpd="sng" algn="ctr">
                      <a:solidFill>
                        <a:srgbClr val="18EEBD"/>
                      </a:solidFill>
                      <a:prstDash val="solid"/>
                      <a:round/>
                      <a:headEnd type="none" w="med" len="med"/>
                      <a:tailEnd type="none" w="med" len="med"/>
                    </a:lnL>
                    <a:lnR w="7620" cap="flat" cmpd="sng" algn="ctr">
                      <a:solidFill>
                        <a:srgbClr val="18EEBD"/>
                      </a:solidFill>
                      <a:prstDash val="solid"/>
                      <a:round/>
                      <a:headEnd type="none" w="med" len="med"/>
                      <a:tailEnd type="none" w="med" len="med"/>
                    </a:lnR>
                    <a:lnT w="7620" cap="flat" cmpd="sng" algn="ctr">
                      <a:solidFill>
                        <a:srgbClr val="18EEB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05926585"/>
                  </a:ext>
                </a:extLst>
              </a:tr>
              <a:tr h="641375">
                <a:tc>
                  <a:txBody>
                    <a:bodyPr/>
                    <a:lstStyle/>
                    <a:p>
                      <a:pPr algn="just" fontAlgn="t"/>
                      <a:r>
                        <a:rPr lang="en-US" sz="1700">
                          <a:solidFill>
                            <a:srgbClr val="333333"/>
                          </a:solidFill>
                          <a:effectLst/>
                          <a:latin typeface="inter-regular"/>
                        </a:rPr>
                        <a:t>It is necessary to specify the data type of a variable.</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It's not necessary to specify the data type of a variable.</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97335343"/>
                  </a:ext>
                </a:extLst>
              </a:tr>
              <a:tr h="641375">
                <a:tc>
                  <a:txBody>
                    <a:bodyPr/>
                    <a:lstStyle/>
                    <a:p>
                      <a:pPr algn="just" fontAlgn="t"/>
                      <a:r>
                        <a:rPr lang="en-US" sz="1700">
                          <a:solidFill>
                            <a:srgbClr val="333333"/>
                          </a:solidFill>
                          <a:effectLst/>
                          <a:latin typeface="inter-regular"/>
                        </a:rPr>
                        <a:t>Programming flexibility is not permitted.</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It gives programming flexibility.</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2370892"/>
                  </a:ext>
                </a:extLst>
              </a:tr>
              <a:tr h="378994">
                <a:tc>
                  <a:txBody>
                    <a:bodyPr/>
                    <a:lstStyle/>
                    <a:p>
                      <a:pPr algn="just" fontAlgn="t"/>
                      <a:r>
                        <a:rPr lang="en-IN" sz="1700">
                          <a:solidFill>
                            <a:srgbClr val="333333"/>
                          </a:solidFill>
                          <a:effectLst/>
                          <a:latin typeface="inter-regular"/>
                        </a:rPr>
                        <a:t>takes up more memory</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Takes up less memory</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01730871"/>
                  </a:ext>
                </a:extLst>
              </a:tr>
              <a:tr h="641375">
                <a:tc>
                  <a:txBody>
                    <a:bodyPr/>
                    <a:lstStyle/>
                    <a:p>
                      <a:pPr algn="just" fontAlgn="t"/>
                      <a:r>
                        <a:rPr lang="en-IN" sz="1700">
                          <a:solidFill>
                            <a:srgbClr val="333333"/>
                          </a:solidFill>
                          <a:effectLst/>
                          <a:latin typeface="inter-regular"/>
                        </a:rPr>
                        <a:t>This prevents simple data type conversion.</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This makes data type conversion simple.</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837708"/>
                  </a:ext>
                </a:extLst>
              </a:tr>
              <a:tr h="378994">
                <a:tc>
                  <a:txBody>
                    <a:bodyPr/>
                    <a:lstStyle/>
                    <a:p>
                      <a:pPr algn="just" fontAlgn="t"/>
                      <a:r>
                        <a:rPr lang="en-IN" sz="1700">
                          <a:solidFill>
                            <a:srgbClr val="333333"/>
                          </a:solidFill>
                          <a:effectLst/>
                          <a:latin typeface="inter-regular"/>
                        </a:rPr>
                        <a:t>It has no flexibility.</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It has flexibility.</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1539131"/>
                  </a:ext>
                </a:extLst>
              </a:tr>
              <a:tr h="641375">
                <a:tc>
                  <a:txBody>
                    <a:bodyPr/>
                    <a:lstStyle/>
                    <a:p>
                      <a:pPr algn="just" fontAlgn="t"/>
                      <a:r>
                        <a:rPr lang="fr-FR" sz="1700">
                          <a:solidFill>
                            <a:srgbClr val="333333"/>
                          </a:solidFill>
                          <a:effectLst/>
                          <a:latin typeface="inter-regular"/>
                        </a:rPr>
                        <a:t>Eg. Java, c++, c, c#, python, etc</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dirty="0" err="1">
                          <a:solidFill>
                            <a:srgbClr val="333333"/>
                          </a:solidFill>
                          <a:effectLst/>
                          <a:latin typeface="inter-regular"/>
                        </a:rPr>
                        <a:t>Eg.</a:t>
                      </a:r>
                      <a:r>
                        <a:rPr lang="en-IN" sz="1700" dirty="0">
                          <a:solidFill>
                            <a:srgbClr val="333333"/>
                          </a:solidFill>
                          <a:effectLst/>
                          <a:latin typeface="inter-regular"/>
                        </a:rPr>
                        <a:t> </a:t>
                      </a:r>
                      <a:r>
                        <a:rPr lang="en-IN" sz="1700" dirty="0" err="1">
                          <a:solidFill>
                            <a:srgbClr val="333333"/>
                          </a:solidFill>
                          <a:effectLst/>
                          <a:latin typeface="inter-regular"/>
                        </a:rPr>
                        <a:t>Javascript</a:t>
                      </a:r>
                      <a:r>
                        <a:rPr lang="en-IN" sz="1700" dirty="0">
                          <a:solidFill>
                            <a:srgbClr val="333333"/>
                          </a:solidFill>
                          <a:effectLst/>
                          <a:latin typeface="inter-regular"/>
                        </a:rPr>
                        <a:t>, typescript, </a:t>
                      </a:r>
                      <a:r>
                        <a:rPr lang="en-IN" sz="1700" dirty="0" err="1">
                          <a:solidFill>
                            <a:srgbClr val="333333"/>
                          </a:solidFill>
                          <a:effectLst/>
                          <a:latin typeface="inter-regular"/>
                        </a:rPr>
                        <a:t>php</a:t>
                      </a:r>
                      <a:r>
                        <a:rPr lang="en-IN" sz="1700" dirty="0">
                          <a:solidFill>
                            <a:srgbClr val="333333"/>
                          </a:solidFill>
                          <a:effectLst/>
                          <a:latin typeface="inter-regular"/>
                        </a:rPr>
                        <a:t>, etc</a:t>
                      </a:r>
                    </a:p>
                  </a:txBody>
                  <a:tcPr marL="58307" marR="58307" marT="58307" marB="5830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3132964"/>
                  </a:ext>
                </a:extLst>
              </a:tr>
            </a:tbl>
          </a:graphicData>
        </a:graphic>
      </p:graphicFrame>
    </p:spTree>
    <p:extLst>
      <p:ext uri="{BB962C8B-B14F-4D97-AF65-F5344CB8AC3E}">
        <p14:creationId xmlns:p14="http://schemas.microsoft.com/office/powerpoint/2010/main" val="424763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B76C-92DF-C195-EAEF-DB01EF747FA3}"/>
              </a:ext>
            </a:extLst>
          </p:cNvPr>
          <p:cNvSpPr>
            <a:spLocks noGrp="1"/>
          </p:cNvSpPr>
          <p:nvPr>
            <p:ph type="title"/>
          </p:nvPr>
        </p:nvSpPr>
        <p:spPr/>
        <p:txBody>
          <a:bodyPr/>
          <a:lstStyle/>
          <a:p>
            <a:r>
              <a:rPr lang="en-US" dirty="0"/>
              <a:t>C Variables	</a:t>
            </a:r>
            <a:endParaRPr lang="en-IN" dirty="0"/>
          </a:p>
        </p:txBody>
      </p:sp>
      <p:sp>
        <p:nvSpPr>
          <p:cNvPr id="3" name="Content Placeholder 2">
            <a:extLst>
              <a:ext uri="{FF2B5EF4-FFF2-40B4-BE49-F238E27FC236}">
                <a16:creationId xmlns:a16="http://schemas.microsoft.com/office/drawing/2014/main" id="{1CF2C658-640F-45AA-8D32-0897C87D17E7}"/>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C is not object oriented, therefore, access specifiers such as private/protected/public are not available, like in C++/Java.</a:t>
            </a:r>
          </a:p>
          <a:p>
            <a:pPr>
              <a:buFont typeface="Arial" panose="020B0604020202020204" pitchFamily="34" charset="0"/>
              <a:buChar char="•"/>
            </a:pPr>
            <a:r>
              <a:rPr lang="en-US" dirty="0"/>
              <a:t> Example, the following code will not compile:</a:t>
            </a:r>
          </a:p>
          <a:p>
            <a:pPr marL="0" indent="0">
              <a:buNone/>
            </a:pPr>
            <a:r>
              <a:rPr lang="en-US" dirty="0"/>
              <a:t> struct Employee</a:t>
            </a:r>
          </a:p>
          <a:p>
            <a:pPr marL="0" indent="0">
              <a:buNone/>
            </a:pPr>
            <a:r>
              <a:rPr lang="en-US" dirty="0"/>
              <a:t>{</a:t>
            </a:r>
          </a:p>
          <a:p>
            <a:pPr marL="0" indent="0">
              <a:buNone/>
            </a:pPr>
            <a:r>
              <a:rPr lang="en-US" dirty="0"/>
              <a:t>   private:</a:t>
            </a:r>
          </a:p>
          <a:p>
            <a:pPr marL="0" indent="0">
              <a:buNone/>
            </a:pPr>
            <a:r>
              <a:rPr lang="en-US" dirty="0"/>
              <a:t>	char </a:t>
            </a:r>
            <a:r>
              <a:rPr lang="en-US" dirty="0" err="1"/>
              <a:t>empName</a:t>
            </a:r>
            <a:r>
              <a:rPr lang="en-US" dirty="0"/>
              <a:t>[10];</a:t>
            </a:r>
          </a:p>
          <a:p>
            <a:pPr marL="0" indent="0">
              <a:buNone/>
            </a:pPr>
            <a:r>
              <a:rPr lang="en-US" dirty="0"/>
              <a:t>	int </a:t>
            </a:r>
            <a:r>
              <a:rPr lang="en-US" dirty="0" err="1"/>
              <a:t>empno</a:t>
            </a:r>
            <a:r>
              <a:rPr lang="en-US" dirty="0"/>
              <a:t>;</a:t>
            </a:r>
          </a:p>
          <a:p>
            <a:pPr marL="0" indent="0">
              <a:buNone/>
            </a:pPr>
            <a:r>
              <a:rPr lang="en-US" dirty="0"/>
              <a:t>};</a:t>
            </a:r>
          </a:p>
          <a:p>
            <a:endParaRPr lang="en-IN" dirty="0"/>
          </a:p>
        </p:txBody>
      </p:sp>
      <p:pic>
        <p:nvPicPr>
          <p:cNvPr id="7" name="Picture 6">
            <a:extLst>
              <a:ext uri="{FF2B5EF4-FFF2-40B4-BE49-F238E27FC236}">
                <a16:creationId xmlns:a16="http://schemas.microsoft.com/office/drawing/2014/main" id="{E52C4B07-397B-00C6-AB89-F3DC574FE559}"/>
              </a:ext>
            </a:extLst>
          </p:cNvPr>
          <p:cNvPicPr>
            <a:picLocks noChangeAspect="1"/>
          </p:cNvPicPr>
          <p:nvPr/>
        </p:nvPicPr>
        <p:blipFill>
          <a:blip r:embed="rId2"/>
          <a:stretch>
            <a:fillRect/>
          </a:stretch>
        </p:blipFill>
        <p:spPr>
          <a:xfrm>
            <a:off x="7606347" y="4221419"/>
            <a:ext cx="1357029" cy="1384724"/>
          </a:xfrm>
          <a:prstGeom prst="rect">
            <a:avLst/>
          </a:prstGeom>
        </p:spPr>
      </p:pic>
    </p:spTree>
    <p:extLst>
      <p:ext uri="{BB962C8B-B14F-4D97-AF65-F5344CB8AC3E}">
        <p14:creationId xmlns:p14="http://schemas.microsoft.com/office/powerpoint/2010/main" val="26050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872E-C685-46BC-D76A-86E46E64DC05}"/>
              </a:ext>
            </a:extLst>
          </p:cNvPr>
          <p:cNvSpPr>
            <a:spLocks noGrp="1"/>
          </p:cNvSpPr>
          <p:nvPr>
            <p:ph type="title"/>
          </p:nvPr>
        </p:nvSpPr>
        <p:spPr/>
        <p:txBody>
          <a:bodyPr/>
          <a:lstStyle/>
          <a:p>
            <a:r>
              <a:rPr lang="en-US" dirty="0"/>
              <a:t>C Expressions</a:t>
            </a:r>
            <a:endParaRPr lang="en-IN" dirty="0"/>
          </a:p>
        </p:txBody>
      </p:sp>
      <p:sp>
        <p:nvSpPr>
          <p:cNvPr id="4" name="Rectangle 3">
            <a:extLst>
              <a:ext uri="{FF2B5EF4-FFF2-40B4-BE49-F238E27FC236}">
                <a16:creationId xmlns:a16="http://schemas.microsoft.com/office/drawing/2014/main" id="{FFB92E9D-DFF8-92A1-CAC3-33F0A08CAAF6}"/>
              </a:ext>
            </a:extLst>
          </p:cNvPr>
          <p:cNvSpPr/>
          <p:nvPr/>
        </p:nvSpPr>
        <p:spPr>
          <a:xfrm>
            <a:off x="4741333" y="2156178"/>
            <a:ext cx="1783645" cy="857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Expressions</a:t>
            </a:r>
            <a:endParaRPr lang="en-IN" dirty="0"/>
          </a:p>
        </p:txBody>
      </p:sp>
      <p:sp>
        <p:nvSpPr>
          <p:cNvPr id="5" name="Rectangle 4">
            <a:extLst>
              <a:ext uri="{FF2B5EF4-FFF2-40B4-BE49-F238E27FC236}">
                <a16:creationId xmlns:a16="http://schemas.microsoft.com/office/drawing/2014/main" id="{290AA98D-D157-B336-988F-E2E223647DE8}"/>
              </a:ext>
            </a:extLst>
          </p:cNvPr>
          <p:cNvSpPr/>
          <p:nvPr/>
        </p:nvSpPr>
        <p:spPr>
          <a:xfrm>
            <a:off x="1659467" y="3905956"/>
            <a:ext cx="1603022" cy="8353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Arithmetic</a:t>
            </a:r>
            <a:endParaRPr lang="en-IN" dirty="0"/>
          </a:p>
        </p:txBody>
      </p:sp>
      <p:sp>
        <p:nvSpPr>
          <p:cNvPr id="7" name="Content Placeholder 6">
            <a:extLst>
              <a:ext uri="{FF2B5EF4-FFF2-40B4-BE49-F238E27FC236}">
                <a16:creationId xmlns:a16="http://schemas.microsoft.com/office/drawing/2014/main" id="{FBCD0E6D-D7F3-D4E8-7932-9802453ACD80}"/>
              </a:ext>
            </a:extLst>
          </p:cNvPr>
          <p:cNvSpPr>
            <a:spLocks noGrp="1"/>
          </p:cNvSpPr>
          <p:nvPr>
            <p:ph idx="1"/>
          </p:nvPr>
        </p:nvSpPr>
        <p:spPr>
          <a:xfrm>
            <a:off x="3725334" y="3905956"/>
            <a:ext cx="1603022" cy="8353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n-IN" dirty="0"/>
          </a:p>
        </p:txBody>
      </p:sp>
      <p:sp>
        <p:nvSpPr>
          <p:cNvPr id="8" name="Rectangle 7">
            <a:extLst>
              <a:ext uri="{FF2B5EF4-FFF2-40B4-BE49-F238E27FC236}">
                <a16:creationId xmlns:a16="http://schemas.microsoft.com/office/drawing/2014/main" id="{673EC1F6-47A1-57AC-842D-8054DC8F0E5D}"/>
              </a:ext>
            </a:extLst>
          </p:cNvPr>
          <p:cNvSpPr/>
          <p:nvPr/>
        </p:nvSpPr>
        <p:spPr>
          <a:xfrm>
            <a:off x="5932311" y="3905955"/>
            <a:ext cx="1603022" cy="8353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Logical</a:t>
            </a:r>
            <a:endParaRPr lang="en-IN" dirty="0"/>
          </a:p>
        </p:txBody>
      </p:sp>
      <p:sp>
        <p:nvSpPr>
          <p:cNvPr id="9" name="Rectangle 8">
            <a:extLst>
              <a:ext uri="{FF2B5EF4-FFF2-40B4-BE49-F238E27FC236}">
                <a16:creationId xmlns:a16="http://schemas.microsoft.com/office/drawing/2014/main" id="{F06D3576-BF53-48C8-D3D6-63D27BE3DCD2}"/>
              </a:ext>
            </a:extLst>
          </p:cNvPr>
          <p:cNvSpPr/>
          <p:nvPr/>
        </p:nvSpPr>
        <p:spPr>
          <a:xfrm>
            <a:off x="8348133" y="3905954"/>
            <a:ext cx="1603022" cy="8353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Conditional</a:t>
            </a:r>
            <a:endParaRPr lang="en-IN" dirty="0"/>
          </a:p>
        </p:txBody>
      </p:sp>
      <p:cxnSp>
        <p:nvCxnSpPr>
          <p:cNvPr id="13" name="Connector: Elbow 12">
            <a:extLst>
              <a:ext uri="{FF2B5EF4-FFF2-40B4-BE49-F238E27FC236}">
                <a16:creationId xmlns:a16="http://schemas.microsoft.com/office/drawing/2014/main" id="{1A5A062D-A777-D03D-CA5C-89D547EB59AD}"/>
              </a:ext>
            </a:extLst>
          </p:cNvPr>
          <p:cNvCxnSpPr>
            <a:stCxn id="4" idx="2"/>
            <a:endCxn id="5" idx="0"/>
          </p:cNvCxnSpPr>
          <p:nvPr/>
        </p:nvCxnSpPr>
        <p:spPr>
          <a:xfrm rot="5400000">
            <a:off x="3601156" y="1873955"/>
            <a:ext cx="891823" cy="31721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2D6CB5-C134-0A87-DB86-7DF24074CE97}"/>
              </a:ext>
            </a:extLst>
          </p:cNvPr>
          <p:cNvCxnSpPr>
            <a:stCxn id="4" idx="2"/>
            <a:endCxn id="7" idx="0"/>
          </p:cNvCxnSpPr>
          <p:nvPr/>
        </p:nvCxnSpPr>
        <p:spPr>
          <a:xfrm rot="5400000">
            <a:off x="4634090" y="2906889"/>
            <a:ext cx="891823" cy="1106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2357254-86A5-45FC-5747-ADA1463704C1}"/>
              </a:ext>
            </a:extLst>
          </p:cNvPr>
          <p:cNvCxnSpPr>
            <a:stCxn id="4" idx="2"/>
            <a:endCxn id="8" idx="0"/>
          </p:cNvCxnSpPr>
          <p:nvPr/>
        </p:nvCxnSpPr>
        <p:spPr>
          <a:xfrm rot="16200000" flipH="1">
            <a:off x="5737578" y="2909711"/>
            <a:ext cx="891822" cy="1100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6E2FF84-5937-A870-95B4-EB49D8E570C9}"/>
              </a:ext>
            </a:extLst>
          </p:cNvPr>
          <p:cNvCxnSpPr>
            <a:stCxn id="4" idx="2"/>
            <a:endCxn id="9" idx="0"/>
          </p:cNvCxnSpPr>
          <p:nvPr/>
        </p:nvCxnSpPr>
        <p:spPr>
          <a:xfrm rot="16200000" flipH="1">
            <a:off x="6945490" y="1701799"/>
            <a:ext cx="891821" cy="35164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92925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{6209005E-2A7D-47FC-A909-0FD4E7589446}tf11437505_win32</Template>
  <TotalTime>1711</TotalTime>
  <Words>2758</Words>
  <Application>Microsoft Office PowerPoint</Application>
  <PresentationFormat>Widescreen</PresentationFormat>
  <Paragraphs>278</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Georgia Pro Cond Light</vt:lpstr>
      <vt:lpstr>inter-regular</vt:lpstr>
      <vt:lpstr>Speak Pro</vt:lpstr>
      <vt:lpstr>times new roman</vt:lpstr>
      <vt:lpstr>Wingdings</vt:lpstr>
      <vt:lpstr>RetrospectVTI</vt:lpstr>
      <vt:lpstr>C Programming Constructs</vt:lpstr>
      <vt:lpstr>C: Introduction to Programming Constructs</vt:lpstr>
      <vt:lpstr>Programming Constructs in C</vt:lpstr>
      <vt:lpstr>C Variables</vt:lpstr>
      <vt:lpstr>Variables - Strongly typed vs loosely typed</vt:lpstr>
      <vt:lpstr>Variables</vt:lpstr>
      <vt:lpstr>Strongly typed vs loosely typed languages</vt:lpstr>
      <vt:lpstr>C Variables </vt:lpstr>
      <vt:lpstr>C Expressions</vt:lpstr>
      <vt:lpstr>C : Arithmetic expressions</vt:lpstr>
      <vt:lpstr>C:  Arithmetic expressions</vt:lpstr>
      <vt:lpstr>C: Hierarchy of Arithmetic expressions</vt:lpstr>
      <vt:lpstr>C: Pointer arithmetic</vt:lpstr>
      <vt:lpstr>C: Arithmetic operations</vt:lpstr>
      <vt:lpstr>C Arithmetic expression</vt:lpstr>
      <vt:lpstr>C: Arithmetic operators example</vt:lpstr>
      <vt:lpstr>C Relational expressions</vt:lpstr>
      <vt:lpstr>C Relational expressions</vt:lpstr>
      <vt:lpstr> C Logical expression</vt:lpstr>
      <vt:lpstr>C Logical expressions</vt:lpstr>
      <vt:lpstr>C conditional expression (ternary operator)</vt:lpstr>
      <vt:lpstr>C statements</vt:lpstr>
      <vt:lpstr>Pseudocode</vt:lpstr>
      <vt:lpstr>Pseudocode for common algorithms</vt:lpstr>
      <vt:lpstr>Time complexity of algorithms (Big O notation)</vt:lpstr>
      <vt:lpstr>Bubble sort algorithm</vt:lpstr>
      <vt:lpstr>Bubble sort</vt:lpstr>
      <vt:lpstr>Bubble sort algorithm</vt:lpstr>
      <vt:lpstr>Selection sort</vt:lpstr>
      <vt:lpstr>Selection sort</vt:lpstr>
      <vt:lpstr>Pseudocode for selection sort</vt:lpstr>
      <vt:lpstr>Insertion sort</vt:lpstr>
      <vt:lpstr>Insertion sort</vt:lpstr>
      <vt:lpstr>Insertion sort - pseudocode for ascending sort</vt:lpstr>
      <vt:lpstr>Insertion sort</vt:lpstr>
      <vt:lpstr>Quicksort</vt:lpstr>
      <vt:lpstr>Pseudocode for Quicksort</vt:lpstr>
      <vt:lpstr>Pseudocode for QuickSort</vt:lpstr>
      <vt:lpstr>QuickSort</vt:lpstr>
      <vt:lpstr>QuickSort </vt:lpstr>
      <vt:lpstr>Linear search</vt:lpstr>
      <vt:lpstr>Linear search - pseudocode</vt:lpstr>
      <vt:lpstr>Linear Search</vt:lpstr>
      <vt:lpstr>Linear Search </vt:lpstr>
      <vt:lpstr>Binary search</vt:lpstr>
      <vt:lpstr>Binary Search - Pseudocode</vt:lpstr>
      <vt:lpstr>Binary Search</vt:lpstr>
      <vt:lpstr>Binary Search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Constructs</dc:title>
  <dc:creator>Karthik Subramanian</dc:creator>
  <cp:lastModifiedBy>Karthik Subramanian</cp:lastModifiedBy>
  <cp:revision>75</cp:revision>
  <dcterms:created xsi:type="dcterms:W3CDTF">2024-04-07T07:30:03Z</dcterms:created>
  <dcterms:modified xsi:type="dcterms:W3CDTF">2024-04-11T15:31:40Z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