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6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5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62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84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42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34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41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5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5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7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0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5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7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2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7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85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764F-B7C8-45C1-BF98-70974772B1A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5EDCA8-BF04-4CC6-9327-F37A42FF31C6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71A504-ABC3-490F-E856-962149FC5FE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184" y="5791266"/>
            <a:ext cx="865316" cy="8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C661-AD88-BF80-FBF9-4BFDD98D7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SORTING AND SEARCHING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03262-C255-FFC9-FB8E-7DA69DCB0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KARTHIK SUBRAMANIAN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52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5D96-5207-AF35-F327-EBD6E895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7644-1AB7-B766-5733-387EE5FD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8737"/>
            <a:ext cx="10154064" cy="5225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Merge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/>
              <a:t>Input two arrays arr1[0..N1] and arr2[0…N2]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/>
              <a:t>Set empty array </a:t>
            </a:r>
            <a:r>
              <a:rPr lang="en-US" sz="1400" dirty="0" err="1"/>
              <a:t>arr</a:t>
            </a:r>
            <a:r>
              <a:rPr lang="en-US" sz="1400" dirty="0"/>
              <a:t>[]</a:t>
            </a:r>
            <a:endParaRPr lang="en-I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/>
              <a:t>set </a:t>
            </a:r>
            <a:r>
              <a:rPr lang="en-IN" sz="1400" dirty="0" err="1"/>
              <a:t>i</a:t>
            </a:r>
            <a:r>
              <a:rPr lang="en-IN" sz="1400" dirty="0"/>
              <a:t> = 0, j = 0, k =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/>
              <a:t>iterate while </a:t>
            </a:r>
            <a:r>
              <a:rPr lang="en-IN" sz="1400" dirty="0" err="1"/>
              <a:t>i</a:t>
            </a:r>
            <a:r>
              <a:rPr lang="en-IN" sz="1400" dirty="0"/>
              <a:t>&lt;N1 and j&lt;N2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/>
              <a:t>If arr1[</a:t>
            </a:r>
            <a:r>
              <a:rPr lang="en-IN" sz="1400" dirty="0" err="1"/>
              <a:t>i</a:t>
            </a:r>
            <a:r>
              <a:rPr lang="en-IN" sz="1400" dirty="0"/>
              <a:t>]&lt;=arr2[j]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 err="1"/>
              <a:t>arr</a:t>
            </a:r>
            <a:r>
              <a:rPr lang="en-IN" dirty="0"/>
              <a:t>[k]= arr1[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/>
              <a:t>k++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 err="1"/>
              <a:t>i</a:t>
            </a:r>
            <a:r>
              <a:rPr lang="en-IN" dirty="0"/>
              <a:t>++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/>
              <a:t>Else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 err="1"/>
              <a:t>arr</a:t>
            </a:r>
            <a:r>
              <a:rPr lang="en-IN" dirty="0"/>
              <a:t>[k]=arr2[j]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/>
              <a:t>k++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 err="1"/>
              <a:t>j++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/>
              <a:t>if(</a:t>
            </a:r>
            <a:r>
              <a:rPr lang="en-IN" sz="1400" dirty="0" err="1"/>
              <a:t>i</a:t>
            </a:r>
            <a:r>
              <a:rPr lang="en-IN" sz="1400" dirty="0"/>
              <a:t>==N1)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/>
              <a:t>Iterate while j &lt;N2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 err="1"/>
              <a:t>arr</a:t>
            </a:r>
            <a:r>
              <a:rPr lang="en-IN" dirty="0"/>
              <a:t>[k]= </a:t>
            </a:r>
            <a:r>
              <a:rPr lang="en-IN" dirty="0" err="1"/>
              <a:t>arr</a:t>
            </a:r>
            <a:r>
              <a:rPr lang="en-IN" dirty="0"/>
              <a:t>[j]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/>
              <a:t>k++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 err="1"/>
              <a:t>j++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/>
              <a:t>Else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/>
              <a:t>Iterate while </a:t>
            </a:r>
            <a:r>
              <a:rPr lang="en-IN" dirty="0" err="1"/>
              <a:t>i</a:t>
            </a:r>
            <a:r>
              <a:rPr lang="en-IN" dirty="0"/>
              <a:t>&lt;N1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 err="1"/>
              <a:t>arr</a:t>
            </a:r>
            <a:r>
              <a:rPr lang="en-IN" dirty="0"/>
              <a:t>[k] 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/>
              <a:t>k++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/>
              <a:t>i++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IN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/>
              <a:t>Return merged array </a:t>
            </a:r>
            <a:r>
              <a:rPr lang="en-IN" dirty="0" err="1"/>
              <a:t>arr</a:t>
            </a:r>
            <a:r>
              <a:rPr lang="en-IN" dirty="0"/>
              <a:t>[]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9443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4DB9-B405-0931-505F-C92527EE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D5A5C-3A2B-575E-FCF5-F72E5FDCF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70" y="1483482"/>
            <a:ext cx="4946282" cy="4764918"/>
          </a:xfrm>
        </p:spPr>
      </p:pic>
    </p:spTree>
    <p:extLst>
      <p:ext uri="{BB962C8B-B14F-4D97-AF65-F5344CB8AC3E}">
        <p14:creationId xmlns:p14="http://schemas.microsoft.com/office/powerpoint/2010/main" val="52470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455D-E3FE-D0A5-09E1-26ECB59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39DC-B669-E3F4-E4EC-44F80361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sort an array using heap sort, convert it into a max heap</a:t>
            </a:r>
          </a:p>
          <a:p>
            <a:r>
              <a:rPr lang="en-US" dirty="0"/>
              <a:t>For a max heap, the parent node is always greater than or equal to its child nodes. For instance for an array </a:t>
            </a:r>
            <a:r>
              <a:rPr lang="en-US" dirty="0" err="1"/>
              <a:t>arr</a:t>
            </a:r>
            <a:r>
              <a:rPr lang="en-US" dirty="0"/>
              <a:t>[0,1…N], the left node for an index </a:t>
            </a:r>
            <a:r>
              <a:rPr lang="en-US" dirty="0" err="1"/>
              <a:t>i</a:t>
            </a:r>
            <a:r>
              <a:rPr lang="en-US" dirty="0"/>
              <a:t> is 2*i+1 and the right node is 2*i+2.</a:t>
            </a:r>
          </a:p>
          <a:p>
            <a:r>
              <a:rPr lang="en-US" dirty="0"/>
              <a:t>Once we convert it to a max heap, swap the 0</a:t>
            </a:r>
            <a:r>
              <a:rPr lang="en-US" baseline="30000" dirty="0"/>
              <a:t>th</a:t>
            </a:r>
            <a:r>
              <a:rPr lang="en-US" dirty="0"/>
              <a:t> index with the last index and we are having the smallest element at root index.</a:t>
            </a:r>
          </a:p>
          <a:p>
            <a:r>
              <a:rPr lang="en-US" dirty="0"/>
              <a:t>Continue with the </a:t>
            </a:r>
            <a:r>
              <a:rPr lang="en-US" dirty="0" err="1"/>
              <a:t>heapify</a:t>
            </a:r>
            <a:r>
              <a:rPr lang="en-US" dirty="0"/>
              <a:t> for remaining indices and return the sorted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93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C76D-4ED2-6F17-5049-25B8BDA7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-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5A55-1077-B86F-010C-01B39574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32274" cy="42496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Heapify</a:t>
            </a:r>
            <a:endParaRPr lang="en-US" dirty="0"/>
          </a:p>
          <a:p>
            <a:pPr lvl="1"/>
            <a:r>
              <a:rPr lang="en-US" dirty="0"/>
              <a:t>Input array </a:t>
            </a:r>
            <a:r>
              <a:rPr lang="en-US" dirty="0" err="1"/>
              <a:t>arr</a:t>
            </a:r>
            <a:r>
              <a:rPr lang="en-US" dirty="0"/>
              <a:t>[], number of elements N, root node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IN" dirty="0"/>
              <a:t>largest = </a:t>
            </a:r>
            <a:r>
              <a:rPr lang="en-IN" dirty="0" err="1"/>
              <a:t>i</a:t>
            </a:r>
            <a:endParaRPr lang="en-IN" dirty="0"/>
          </a:p>
          <a:p>
            <a:pPr lvl="1"/>
            <a:r>
              <a:rPr lang="en-IN" dirty="0"/>
              <a:t>left = 2*i+1</a:t>
            </a:r>
          </a:p>
          <a:p>
            <a:pPr lvl="1"/>
            <a:r>
              <a:rPr lang="en-IN" dirty="0"/>
              <a:t>right = 2*</a:t>
            </a:r>
            <a:r>
              <a:rPr lang="en-IN" dirty="0" err="1"/>
              <a:t>i</a:t>
            </a:r>
            <a:r>
              <a:rPr lang="en-IN" dirty="0"/>
              <a:t> +2</a:t>
            </a:r>
          </a:p>
          <a:p>
            <a:pPr lvl="1"/>
            <a:r>
              <a:rPr lang="en-IN" dirty="0"/>
              <a:t>If left &lt; N and </a:t>
            </a:r>
            <a:r>
              <a:rPr lang="en-IN" dirty="0" err="1"/>
              <a:t>arr</a:t>
            </a:r>
            <a:r>
              <a:rPr lang="en-IN" dirty="0"/>
              <a:t>[largest] &lt; </a:t>
            </a:r>
            <a:r>
              <a:rPr lang="en-IN" dirty="0" err="1"/>
              <a:t>arr</a:t>
            </a:r>
            <a:r>
              <a:rPr lang="en-IN" dirty="0"/>
              <a:t>[left]</a:t>
            </a:r>
          </a:p>
          <a:p>
            <a:pPr lvl="2"/>
            <a:r>
              <a:rPr lang="en-IN" dirty="0"/>
              <a:t>largest = left</a:t>
            </a:r>
          </a:p>
          <a:p>
            <a:pPr lvl="1"/>
            <a:r>
              <a:rPr lang="en-IN" dirty="0"/>
              <a:t>If right &lt;N and </a:t>
            </a:r>
            <a:r>
              <a:rPr lang="en-IN" dirty="0" err="1"/>
              <a:t>arr</a:t>
            </a:r>
            <a:r>
              <a:rPr lang="en-IN" dirty="0"/>
              <a:t>[largest] &lt;</a:t>
            </a:r>
            <a:r>
              <a:rPr lang="en-IN" dirty="0" err="1"/>
              <a:t>arr</a:t>
            </a:r>
            <a:r>
              <a:rPr lang="en-IN" dirty="0"/>
              <a:t>[right]</a:t>
            </a:r>
          </a:p>
          <a:p>
            <a:pPr lvl="2"/>
            <a:r>
              <a:rPr lang="en-IN" dirty="0"/>
              <a:t>largest = right</a:t>
            </a:r>
          </a:p>
          <a:p>
            <a:pPr lvl="1"/>
            <a:r>
              <a:rPr lang="en-IN" dirty="0"/>
              <a:t>If largest is not </a:t>
            </a:r>
            <a:r>
              <a:rPr lang="en-IN" dirty="0" err="1"/>
              <a:t>i</a:t>
            </a:r>
            <a:endParaRPr lang="en-IN" dirty="0"/>
          </a:p>
          <a:p>
            <a:pPr lvl="2"/>
            <a:r>
              <a:rPr lang="en-IN" dirty="0"/>
              <a:t>Swap(</a:t>
            </a:r>
            <a:r>
              <a:rPr lang="en-IN" dirty="0" err="1"/>
              <a:t>arr</a:t>
            </a:r>
            <a:r>
              <a:rPr lang="en-IN" dirty="0"/>
              <a:t>[largest],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lvl="2"/>
            <a:r>
              <a:rPr lang="en-IN" dirty="0" err="1"/>
              <a:t>heapify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N, largest)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52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6EAB-E2F8-CFA8-83A4-66588F13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-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3994-CE50-5F48-4B10-5D157239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  <a:p>
            <a:pPr lvl="1"/>
            <a:r>
              <a:rPr lang="en-US" dirty="0"/>
              <a:t>Input array </a:t>
            </a:r>
            <a:r>
              <a:rPr lang="en-US" dirty="0" err="1"/>
              <a:t>arr</a:t>
            </a:r>
            <a:r>
              <a:rPr lang="en-US" dirty="0"/>
              <a:t>[], size N</a:t>
            </a:r>
          </a:p>
          <a:p>
            <a:pPr lvl="1"/>
            <a:r>
              <a:rPr lang="en-US" dirty="0"/>
              <a:t>Iterate from </a:t>
            </a:r>
            <a:r>
              <a:rPr lang="en-US" dirty="0" err="1"/>
              <a:t>i</a:t>
            </a:r>
            <a:r>
              <a:rPr lang="en-US" dirty="0"/>
              <a:t> = N/2 -1 to 0</a:t>
            </a:r>
          </a:p>
          <a:p>
            <a:pPr lvl="2"/>
            <a:r>
              <a:rPr lang="en-US" dirty="0"/>
              <a:t>Call </a:t>
            </a:r>
            <a:r>
              <a:rPr lang="en-US" dirty="0" err="1"/>
              <a:t>heapify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[], N,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Iterate from </a:t>
            </a:r>
            <a:r>
              <a:rPr lang="en-US" dirty="0" err="1"/>
              <a:t>i</a:t>
            </a:r>
            <a:r>
              <a:rPr lang="en-US" dirty="0"/>
              <a:t> = N-1 to 0</a:t>
            </a:r>
          </a:p>
          <a:p>
            <a:pPr lvl="2"/>
            <a:r>
              <a:rPr lang="en-US" dirty="0"/>
              <a:t>swap(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/>
              <a:t>])</a:t>
            </a:r>
            <a:endParaRPr lang="en-US" dirty="0"/>
          </a:p>
          <a:p>
            <a:pPr lvl="2"/>
            <a:r>
              <a:rPr lang="en-US" dirty="0"/>
              <a:t>Call </a:t>
            </a:r>
            <a:r>
              <a:rPr lang="en-US" dirty="0" err="1"/>
              <a:t>heapify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</a:t>
            </a:r>
            <a:r>
              <a:rPr lang="en-US" dirty="0"/>
              <a:t>, 0)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86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4586-81D1-3E89-C143-18DEF6BB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C6DFE-F8A1-531E-31F4-4272992F4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806" y="173186"/>
            <a:ext cx="2673194" cy="6511627"/>
          </a:xfrm>
        </p:spPr>
      </p:pic>
    </p:spTree>
    <p:extLst>
      <p:ext uri="{BB962C8B-B14F-4D97-AF65-F5344CB8AC3E}">
        <p14:creationId xmlns:p14="http://schemas.microsoft.com/office/powerpoint/2010/main" val="1701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FAB5-6368-DEBF-7E12-B43B7A98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30" y="2758126"/>
            <a:ext cx="8975713" cy="1341748"/>
          </a:xfrm>
        </p:spPr>
        <p:txBody>
          <a:bodyPr/>
          <a:lstStyle/>
          <a:p>
            <a:r>
              <a:rPr lang="en-US" dirty="0"/>
              <a:t>ADVANCED SEARCHING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7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CCF6-CB63-9622-14CC-A9494F47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EF45E-5CAC-404F-A582-C43C9F11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 is based on the principle of storing a list of key, value pairs in a data structure.</a:t>
            </a:r>
          </a:p>
          <a:p>
            <a:r>
              <a:rPr lang="en-US" dirty="0"/>
              <a:t>Example, lets say we have to store the hash table with value list as shown below: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06F1A-3141-6F12-4125-17C55161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26" y="3632462"/>
            <a:ext cx="5231876" cy="26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5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30F1-1C5D-D4A8-2EEB-5B508611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9231-2F43-C2C6-214A-CB0E545A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005300"/>
          </a:xfrm>
        </p:spPr>
        <p:txBody>
          <a:bodyPr/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hash function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function that takes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and returns 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index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into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hash table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 goal of a hash function is to distribute keys evenly across the hash table, minimizing collisions (when two keys map to the same index).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Common hash functions include: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Division Method: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Key % Hash Table Size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Multiplication Method: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(Key * Constant) % Hash Table Size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Universal Hashing: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family of hash functions designed to minimize collisions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61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6B3A-9A8D-5446-F3D2-5A8F234D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21ED-B678-6C8B-0FE2-D192C89D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29" y="1796085"/>
            <a:ext cx="6637865" cy="748873"/>
          </a:xfrm>
        </p:spPr>
        <p:txBody>
          <a:bodyPr/>
          <a:lstStyle/>
          <a:p>
            <a:r>
              <a:rPr lang="en-US" dirty="0"/>
              <a:t>The hash function is used to map the entities of the key list to the value list as shown below.</a:t>
            </a:r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6A1640-A570-3156-DFD9-95C77FE6B250}"/>
              </a:ext>
            </a:extLst>
          </p:cNvPr>
          <p:cNvGrpSpPr/>
          <p:nvPr/>
        </p:nvGrpSpPr>
        <p:grpSpPr>
          <a:xfrm>
            <a:off x="2917998" y="2790334"/>
            <a:ext cx="2917194" cy="638666"/>
            <a:chOff x="2917998" y="2790334"/>
            <a:chExt cx="2917194" cy="6386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46C929-DD73-111C-32ED-C7F608EDAFDA}"/>
                </a:ext>
              </a:extLst>
            </p:cNvPr>
            <p:cNvSpPr/>
            <p:nvPr/>
          </p:nvSpPr>
          <p:spPr>
            <a:xfrm>
              <a:off x="2917998" y="2809188"/>
              <a:ext cx="2917194" cy="6198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Jack         Mike         Raj    </a:t>
              </a:r>
              <a:endParaRPr lang="en-IN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874C9C-3919-1D68-45FF-DFEACD769EEF}"/>
                </a:ext>
              </a:extLst>
            </p:cNvPr>
            <p:cNvCxnSpPr/>
            <p:nvPr/>
          </p:nvCxnSpPr>
          <p:spPr>
            <a:xfrm>
              <a:off x="3808429" y="2790334"/>
              <a:ext cx="0" cy="6386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15D963-914A-3DAC-AB1C-17490882BE3A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2809188"/>
              <a:ext cx="0" cy="6198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19AFB6-E724-F968-5527-F6DE8DDB39BD}"/>
              </a:ext>
            </a:extLst>
          </p:cNvPr>
          <p:cNvGrpSpPr/>
          <p:nvPr/>
        </p:nvGrpSpPr>
        <p:grpSpPr>
          <a:xfrm>
            <a:off x="2917998" y="4115306"/>
            <a:ext cx="2853179" cy="638666"/>
            <a:chOff x="2917998" y="4115306"/>
            <a:chExt cx="2853179" cy="6386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E88E0B-C865-3BC3-0333-AD3E27C04E9F}"/>
                </a:ext>
              </a:extLst>
            </p:cNvPr>
            <p:cNvSpPr/>
            <p:nvPr/>
          </p:nvSpPr>
          <p:spPr>
            <a:xfrm>
              <a:off x="2917998" y="4115306"/>
              <a:ext cx="2853179" cy="6198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1            2          5    </a:t>
              </a:r>
              <a:endParaRPr lang="en-IN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4D48D6-17A3-A534-BCFE-660C9D2A49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8429" y="4115306"/>
              <a:ext cx="5116" cy="6075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1AC5DC-AD91-077B-EEC5-07A5B43DCE83}"/>
                </a:ext>
              </a:extLst>
            </p:cNvPr>
            <p:cNvCxnSpPr>
              <a:cxnSpLocks/>
            </p:cNvCxnSpPr>
            <p:nvPr/>
          </p:nvCxnSpPr>
          <p:spPr>
            <a:xfrm>
              <a:off x="4806502" y="4115306"/>
              <a:ext cx="0" cy="6386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07E5BE-7C39-D9D4-4414-DCD5DBE71423}"/>
              </a:ext>
            </a:extLst>
          </p:cNvPr>
          <p:cNvCxnSpPr/>
          <p:nvPr/>
        </p:nvCxnSpPr>
        <p:spPr>
          <a:xfrm>
            <a:off x="3355942" y="3429000"/>
            <a:ext cx="0" cy="68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CAF0A4-71AF-CF20-F4EF-A179147704EC}"/>
              </a:ext>
            </a:extLst>
          </p:cNvPr>
          <p:cNvCxnSpPr/>
          <p:nvPr/>
        </p:nvCxnSpPr>
        <p:spPr>
          <a:xfrm>
            <a:off x="4344587" y="3429000"/>
            <a:ext cx="0" cy="68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5B4A84-2BE7-1DF2-EF2C-482EDFEAF169}"/>
              </a:ext>
            </a:extLst>
          </p:cNvPr>
          <p:cNvCxnSpPr/>
          <p:nvPr/>
        </p:nvCxnSpPr>
        <p:spPr>
          <a:xfrm>
            <a:off x="5308861" y="3479137"/>
            <a:ext cx="0" cy="68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0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55CE-9A23-4194-2A59-1733387E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efficiency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6E92-0DAC-3770-26E6-BC99F652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algorithms for sorting discussed earlier - Bubble sort, selection sort and insertion have complexity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There are more advanced algorithms namely - Quick Sort, Merge Sort, and  Heap Sort that provide more efficient sorting.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487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47F4-F064-DF54-666E-D8FE857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E31AB-4DFB-A5B7-2F64-2B9CEA98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Search Tree is a data structure used in computer science for organizing and storing data in a sorted manner. </a:t>
            </a:r>
          </a:p>
          <a:p>
            <a:r>
              <a:rPr lang="en-US" dirty="0"/>
              <a:t>Each node in a Binary Search Tree has at most two children, a left child and a right child, with the left child containing values less than the parent node and the right child containing values greater than the parent node. </a:t>
            </a:r>
          </a:p>
          <a:p>
            <a:r>
              <a:rPr lang="en-US" dirty="0"/>
              <a:t>This hierarchical structure allows for efficient searching, insertion, and deletion operations on the data stored in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552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AEFA-93EA-1910-A881-CA498936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F68BD-5B90-270B-BC79-1064BB74A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93" y="2234406"/>
            <a:ext cx="7455677" cy="4047958"/>
          </a:xfrm>
        </p:spPr>
      </p:pic>
    </p:spTree>
    <p:extLst>
      <p:ext uri="{BB962C8B-B14F-4D97-AF65-F5344CB8AC3E}">
        <p14:creationId xmlns:p14="http://schemas.microsoft.com/office/powerpoint/2010/main" val="395536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E5EC-E986-368A-09C1-F0037CD8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- Insertion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4746-1975-CC50-A1BE-CD7D31F4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Insertion algorithm is a recursive call whenever there are pre-existing elements in the BST. If no elements exist, the new node is created and a pointer to that is returned.</a:t>
            </a:r>
          </a:p>
          <a:p>
            <a:r>
              <a:rPr lang="en-US" dirty="0"/>
              <a:t>Insert key into BST node</a:t>
            </a:r>
          </a:p>
          <a:p>
            <a:r>
              <a:rPr lang="en-US" dirty="0"/>
              <a:t>If node is NULL return </a:t>
            </a:r>
            <a:r>
              <a:rPr lang="en-US" dirty="0" err="1"/>
              <a:t>newNode</a:t>
            </a:r>
            <a:r>
              <a:rPr lang="en-US" dirty="0"/>
              <a:t>(key)</a:t>
            </a:r>
          </a:p>
          <a:p>
            <a:r>
              <a:rPr lang="en-US" dirty="0"/>
              <a:t>If key&lt; value at node</a:t>
            </a:r>
          </a:p>
          <a:p>
            <a:pPr lvl="1"/>
            <a:r>
              <a:rPr lang="en-US" dirty="0"/>
              <a:t>Insert key at BST </a:t>
            </a:r>
            <a:r>
              <a:rPr lang="en-US" dirty="0" err="1"/>
              <a:t>leftNode</a:t>
            </a:r>
            <a:r>
              <a:rPr lang="en-US" dirty="0"/>
              <a:t> of node</a:t>
            </a:r>
          </a:p>
          <a:p>
            <a:r>
              <a:rPr lang="en-US" dirty="0"/>
              <a:t>Else if key&gt; value at node</a:t>
            </a:r>
          </a:p>
          <a:p>
            <a:pPr lvl="1"/>
            <a:r>
              <a:rPr lang="en-US" dirty="0"/>
              <a:t>Insert key at BST </a:t>
            </a:r>
            <a:r>
              <a:rPr lang="en-US" dirty="0" err="1"/>
              <a:t>rightNode</a:t>
            </a:r>
            <a:r>
              <a:rPr lang="en-US" dirty="0"/>
              <a:t> of node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574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1F53-EE97-1CD9-1284-0F8ECF6B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- In order traversal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A8C0-1B1A-013F-4BC9-457018B7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Traversal of BST is done using an </a:t>
            </a:r>
            <a:r>
              <a:rPr lang="en-US" dirty="0" err="1"/>
              <a:t>inorder</a:t>
            </a:r>
            <a:r>
              <a:rPr lang="en-US" dirty="0"/>
              <a:t> algorithm which has a recursive call.</a:t>
            </a:r>
          </a:p>
          <a:p>
            <a:r>
              <a:rPr lang="en-US" dirty="0" err="1"/>
              <a:t>Inorder_Traversal</a:t>
            </a:r>
            <a:r>
              <a:rPr lang="en-US" dirty="0"/>
              <a:t>(node)</a:t>
            </a:r>
          </a:p>
          <a:p>
            <a:pPr lvl="1"/>
            <a:r>
              <a:rPr lang="en-US" dirty="0"/>
              <a:t>If node != NULL</a:t>
            </a:r>
          </a:p>
          <a:p>
            <a:pPr lvl="2"/>
            <a:r>
              <a:rPr lang="en-US" dirty="0" err="1"/>
              <a:t>InOrder_Traversal</a:t>
            </a:r>
            <a:r>
              <a:rPr lang="en-US" dirty="0"/>
              <a:t>(left node of node)</a:t>
            </a:r>
          </a:p>
          <a:p>
            <a:pPr lvl="2"/>
            <a:r>
              <a:rPr lang="en-US" dirty="0"/>
              <a:t>print key of node</a:t>
            </a:r>
          </a:p>
          <a:p>
            <a:pPr lvl="2"/>
            <a:r>
              <a:rPr lang="en-US" dirty="0" err="1"/>
              <a:t>InOrder_Traversal</a:t>
            </a:r>
            <a:r>
              <a:rPr lang="en-US" dirty="0"/>
              <a:t>(right node of node)</a:t>
            </a:r>
          </a:p>
          <a:p>
            <a:r>
              <a:rPr lang="en-US" dirty="0"/>
              <a:t>This prints all the left nodes recursively before printing the current key at the node and then prints all the right nodes recursively.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37FF-D651-8BF0-417C-432129EB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FE2F-755C-5BB0-F8C2-F54A2FA9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Sort works by partitioning the array with a pivot element. To do this, the pivot element is moved to the correct position of the array.</a:t>
            </a:r>
          </a:p>
          <a:p>
            <a:r>
              <a:rPr lang="en-US" dirty="0"/>
              <a:t>Once this is done, the remaining two subarrays - one to the right and one to the left of the pivot element are sorted in the same manner using recursive 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31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6B8C-BA53-685E-BCD4-6FDAEDBE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3549-EE35-A723-FC15-D0465465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Partition </a:t>
            </a:r>
          </a:p>
          <a:p>
            <a:pPr lvl="1"/>
            <a:r>
              <a:rPr lang="en-US" dirty="0"/>
              <a:t>Input array </a:t>
            </a:r>
            <a:r>
              <a:rPr lang="en-US" dirty="0" err="1"/>
              <a:t>arr</a:t>
            </a:r>
            <a:r>
              <a:rPr lang="en-US" dirty="0"/>
              <a:t>[], low, high</a:t>
            </a:r>
          </a:p>
          <a:p>
            <a:pPr lvl="1"/>
            <a:r>
              <a:rPr lang="en-US" dirty="0"/>
              <a:t>Select pivot = high</a:t>
            </a:r>
          </a:p>
          <a:p>
            <a:pPr lvl="1"/>
            <a:r>
              <a:rPr lang="en-US" dirty="0"/>
              <a:t>Select second pointer </a:t>
            </a:r>
            <a:r>
              <a:rPr lang="en-US" dirty="0" err="1"/>
              <a:t>i</a:t>
            </a:r>
            <a:r>
              <a:rPr lang="en-US" dirty="0"/>
              <a:t> = low-1</a:t>
            </a:r>
          </a:p>
          <a:p>
            <a:pPr lvl="1"/>
            <a:r>
              <a:rPr lang="en-US" dirty="0"/>
              <a:t>Iterate j from low to high-1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arr</a:t>
            </a:r>
            <a:r>
              <a:rPr lang="en-US" dirty="0"/>
              <a:t>[j]&lt;=pivot</a:t>
            </a:r>
          </a:p>
          <a:p>
            <a:pPr lvl="3"/>
            <a:r>
              <a:rPr lang="en-US" dirty="0"/>
              <a:t>i++</a:t>
            </a:r>
          </a:p>
          <a:p>
            <a:pPr lvl="3"/>
            <a:r>
              <a:rPr lang="en-US" dirty="0"/>
              <a:t>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arr</a:t>
            </a:r>
            <a:r>
              <a:rPr lang="en-US" dirty="0"/>
              <a:t>[j])</a:t>
            </a:r>
          </a:p>
          <a:p>
            <a:pPr lvl="1"/>
            <a:r>
              <a:rPr lang="en-IN" dirty="0" err="1"/>
              <a:t>i</a:t>
            </a:r>
            <a:r>
              <a:rPr lang="en-IN" dirty="0"/>
              <a:t>++</a:t>
            </a:r>
          </a:p>
          <a:p>
            <a:pPr lvl="1"/>
            <a:r>
              <a:rPr lang="en-IN" dirty="0"/>
              <a:t>Swap(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],</a:t>
            </a:r>
            <a:r>
              <a:rPr lang="en-IN" dirty="0" err="1"/>
              <a:t>arr</a:t>
            </a:r>
            <a:r>
              <a:rPr lang="en-IN" dirty="0"/>
              <a:t>[high])</a:t>
            </a:r>
          </a:p>
          <a:p>
            <a:pPr lvl="1"/>
            <a:r>
              <a:rPr lang="en-IN" dirty="0"/>
              <a:t>Return </a:t>
            </a:r>
            <a:r>
              <a:rPr lang="en-IN" dirty="0" err="1"/>
              <a:t>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6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8CEE-4217-A825-BD4C-91D52F9B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4575-F3DB-1ED5-1012-53B0C8B1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  <a:p>
            <a:pPr lvl="1"/>
            <a:r>
              <a:rPr lang="en-US" dirty="0"/>
              <a:t>Input array </a:t>
            </a:r>
            <a:r>
              <a:rPr lang="en-US" dirty="0" err="1"/>
              <a:t>arr</a:t>
            </a:r>
            <a:r>
              <a:rPr lang="en-US" dirty="0"/>
              <a:t>[], low, high</a:t>
            </a:r>
          </a:p>
          <a:p>
            <a:pPr lvl="1"/>
            <a:r>
              <a:rPr lang="en-US" dirty="0"/>
              <a:t>If low&lt;high</a:t>
            </a:r>
          </a:p>
          <a:p>
            <a:pPr lvl="2"/>
            <a:r>
              <a:rPr lang="en-US" dirty="0"/>
              <a:t>pivot = partition(</a:t>
            </a:r>
            <a:r>
              <a:rPr lang="en-US" dirty="0" err="1"/>
              <a:t>arr</a:t>
            </a:r>
            <a:r>
              <a:rPr lang="en-US" dirty="0"/>
              <a:t>, low, high)</a:t>
            </a:r>
          </a:p>
          <a:p>
            <a:pPr lvl="2"/>
            <a:r>
              <a:rPr lang="en-IN" dirty="0" err="1"/>
              <a:t>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low, pivot-1)</a:t>
            </a:r>
          </a:p>
          <a:p>
            <a:pPr lvl="2"/>
            <a:r>
              <a:rPr lang="en-IN" dirty="0" err="1"/>
              <a:t>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pivot+1, high)</a:t>
            </a:r>
          </a:p>
        </p:txBody>
      </p:sp>
    </p:spTree>
    <p:extLst>
      <p:ext uri="{BB962C8B-B14F-4D97-AF65-F5344CB8AC3E}">
        <p14:creationId xmlns:p14="http://schemas.microsoft.com/office/powerpoint/2010/main" val="35623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89F5-0EAC-00E5-0A02-EEF07B05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-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0F087-9C2A-6BE3-B67F-BE66684B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42" y="1095038"/>
            <a:ext cx="6569249" cy="4667924"/>
          </a:xfrm>
        </p:spPr>
      </p:pic>
    </p:spTree>
    <p:extLst>
      <p:ext uri="{BB962C8B-B14F-4D97-AF65-F5344CB8AC3E}">
        <p14:creationId xmlns:p14="http://schemas.microsoft.com/office/powerpoint/2010/main" val="321626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7F5-6878-76F0-E7A7-7D7FE046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D04B-44BC-2513-3A82-CBFF9B40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complexity is 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  <a:p>
            <a:r>
              <a:rPr lang="en-US" dirty="0"/>
              <a:t>The worst case is O(n2) and best case is O(</a:t>
            </a:r>
            <a:r>
              <a:rPr lang="en-US" dirty="0" err="1"/>
              <a:t>nlog</a:t>
            </a:r>
            <a:r>
              <a:rPr lang="en-US" dirty="0"/>
              <a:t>(n))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7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D651-5D12-CB66-0660-D3A8FF81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2C05-CB64-96CA-7793-26F283D8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Divide: Divide the list or array recursively into two halves until it can no more be divided.</a:t>
            </a:r>
          </a:p>
          <a:p>
            <a:r>
              <a:rPr lang="en-US" dirty="0"/>
              <a:t>Conquer: Each subarray is sorted individually using the merge sort algorithm.</a:t>
            </a:r>
          </a:p>
          <a:p>
            <a:r>
              <a:rPr lang="en-US" dirty="0"/>
              <a:t>Merge: The sorted subarrays are merged back together in sorted order. The process continues until all elements from both subarrays have been merged.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43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3401-6226-8C37-DC4C-BAD66B34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Sort-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52AD-62B8-77DA-990B-4923FD1E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261"/>
            <a:ext cx="9550748" cy="4697411"/>
          </a:xfrm>
        </p:spPr>
        <p:txBody>
          <a:bodyPr>
            <a:normAutofit/>
          </a:bodyPr>
          <a:lstStyle/>
          <a:p>
            <a:r>
              <a:rPr lang="en-US" dirty="0"/>
              <a:t>Divide</a:t>
            </a:r>
          </a:p>
          <a:p>
            <a:pPr lvl="1"/>
            <a:r>
              <a:rPr lang="en-US" dirty="0"/>
              <a:t>Input array </a:t>
            </a:r>
            <a:r>
              <a:rPr lang="en-US" dirty="0" err="1"/>
              <a:t>arr</a:t>
            </a:r>
            <a:r>
              <a:rPr lang="en-US" dirty="0"/>
              <a:t>[], size N</a:t>
            </a:r>
          </a:p>
          <a:p>
            <a:pPr lvl="1"/>
            <a:r>
              <a:rPr lang="en-US" dirty="0"/>
              <a:t>If N = 1 return</a:t>
            </a:r>
          </a:p>
          <a:p>
            <a:pPr lvl="1"/>
            <a:r>
              <a:rPr lang="en-US" dirty="0"/>
              <a:t>Else mid = N/2</a:t>
            </a:r>
          </a:p>
          <a:p>
            <a:pPr lvl="1"/>
            <a:r>
              <a:rPr lang="en-US" dirty="0"/>
              <a:t>Return two arrays arr1[0..mid-1]</a:t>
            </a:r>
            <a:r>
              <a:rPr lang="en-IN" dirty="0"/>
              <a:t> and arr2[mid…N-1]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018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1138</Words>
  <Application>Microsoft Office PowerPoint</Application>
  <PresentationFormat>Widescreen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Nunito</vt:lpstr>
      <vt:lpstr>Trebuchet MS</vt:lpstr>
      <vt:lpstr>Wingdings 3</vt:lpstr>
      <vt:lpstr>Facet</vt:lpstr>
      <vt:lpstr>ADVANCED SORTING AND SEARCHING</vt:lpstr>
      <vt:lpstr>Algorithmic efficiency</vt:lpstr>
      <vt:lpstr>Quick Sort</vt:lpstr>
      <vt:lpstr>Quick Sort- Algorithm</vt:lpstr>
      <vt:lpstr>Quick Sort- Algorithm</vt:lpstr>
      <vt:lpstr>QuickSort - Diagram</vt:lpstr>
      <vt:lpstr>QuickSort</vt:lpstr>
      <vt:lpstr>Merge Sort</vt:lpstr>
      <vt:lpstr>Merge Sort- Algorithm</vt:lpstr>
      <vt:lpstr>Merge Sort Algorithm</vt:lpstr>
      <vt:lpstr>Merge Sort</vt:lpstr>
      <vt:lpstr>Heap Sort</vt:lpstr>
      <vt:lpstr>Heap Sort - pseudocode</vt:lpstr>
      <vt:lpstr>Heap Sort - Pseudocode</vt:lpstr>
      <vt:lpstr>Heap Sort</vt:lpstr>
      <vt:lpstr>ADVANCED SEARCHING TECHNIQUES</vt:lpstr>
      <vt:lpstr>Hashing</vt:lpstr>
      <vt:lpstr>Hashing</vt:lpstr>
      <vt:lpstr>Hashing</vt:lpstr>
      <vt:lpstr>Binary Search Trees</vt:lpstr>
      <vt:lpstr>Binary Search Tree</vt:lpstr>
      <vt:lpstr>Binary Search Trees - Insertion algorithm</vt:lpstr>
      <vt:lpstr>Binary Search Trees - In order traversal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SORTING AND SEARCHING</dc:title>
  <dc:creator>Karthik Subramanian</dc:creator>
  <cp:lastModifiedBy>Karthik Subramanian</cp:lastModifiedBy>
  <cp:revision>53</cp:revision>
  <dcterms:created xsi:type="dcterms:W3CDTF">2024-04-11T16:51:57Z</dcterms:created>
  <dcterms:modified xsi:type="dcterms:W3CDTF">2024-04-12T06:41:49Z</dcterms:modified>
</cp:coreProperties>
</file>