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9" r:id="rId10"/>
    <p:sldId id="264" r:id="rId11"/>
    <p:sldId id="266" r:id="rId12"/>
    <p:sldId id="268" r:id="rId13"/>
    <p:sldId id="267" r:id="rId14"/>
    <p:sldId id="271" r:id="rId15"/>
    <p:sldId id="272" r:id="rId16"/>
    <p:sldId id="273" r:id="rId17"/>
    <p:sldId id="275" r:id="rId18"/>
    <p:sldId id="265" r:id="rId19"/>
    <p:sldId id="270"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211068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286939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4540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965145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690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448399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1739935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241992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170663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0634C-EF2A-4841-ADB1-D73731005AB2}"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109118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80634C-EF2A-4841-ADB1-D73731005AB2}"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337928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80634C-EF2A-4841-ADB1-D73731005AB2}"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40215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0634C-EF2A-4841-ADB1-D73731005AB2}"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410986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0634C-EF2A-4841-ADB1-D73731005AB2}"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5010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0634C-EF2A-4841-ADB1-D73731005AB2}"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146145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0634C-EF2A-4841-ADB1-D73731005AB2}"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935A7-48A6-429C-B10B-6F9CFC279344}" type="slidenum">
              <a:rPr lang="en-IN" smtClean="0"/>
              <a:t>‹#›</a:t>
            </a:fld>
            <a:endParaRPr lang="en-IN"/>
          </a:p>
        </p:txBody>
      </p:sp>
    </p:spTree>
    <p:extLst>
      <p:ext uri="{BB962C8B-B14F-4D97-AF65-F5344CB8AC3E}">
        <p14:creationId xmlns:p14="http://schemas.microsoft.com/office/powerpoint/2010/main" val="306163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80634C-EF2A-4841-ADB1-D73731005AB2}"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935A7-48A6-429C-B10B-6F9CFC279344}" type="slidenum">
              <a:rPr lang="en-IN" smtClean="0"/>
              <a:t>‹#›</a:t>
            </a:fld>
            <a:endParaRPr lang="en-IN"/>
          </a:p>
        </p:txBody>
      </p:sp>
      <p:pic>
        <p:nvPicPr>
          <p:cNvPr id="9" name="Picture 8">
            <a:extLst>
              <a:ext uri="{FF2B5EF4-FFF2-40B4-BE49-F238E27FC236}">
                <a16:creationId xmlns:a16="http://schemas.microsoft.com/office/drawing/2014/main" id="{FABEC14B-760A-76A1-3C2C-0978A5EF58A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206579" y="5869646"/>
            <a:ext cx="890699" cy="890699"/>
          </a:xfrm>
          <a:prstGeom prst="rect">
            <a:avLst/>
          </a:prstGeom>
        </p:spPr>
      </p:pic>
    </p:spTree>
    <p:extLst>
      <p:ext uri="{BB962C8B-B14F-4D97-AF65-F5344CB8AC3E}">
        <p14:creationId xmlns:p14="http://schemas.microsoft.com/office/powerpoint/2010/main" val="1157822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E45B-9558-F98E-3042-9A7E8122BC05}"/>
              </a:ext>
            </a:extLst>
          </p:cNvPr>
          <p:cNvSpPr>
            <a:spLocks noGrp="1"/>
          </p:cNvSpPr>
          <p:nvPr>
            <p:ph type="ctrTitle"/>
          </p:nvPr>
        </p:nvSpPr>
        <p:spPr/>
        <p:txBody>
          <a:bodyPr/>
          <a:lstStyle/>
          <a:p>
            <a:r>
              <a:rPr lang="en-US" dirty="0"/>
              <a:t>DATA STRUCTURES FOR ALGORITHMIC EFFICIENCY</a:t>
            </a:r>
            <a:endParaRPr lang="en-IN" dirty="0"/>
          </a:p>
        </p:txBody>
      </p:sp>
      <p:sp>
        <p:nvSpPr>
          <p:cNvPr id="3" name="Subtitle 2">
            <a:extLst>
              <a:ext uri="{FF2B5EF4-FFF2-40B4-BE49-F238E27FC236}">
                <a16:creationId xmlns:a16="http://schemas.microsoft.com/office/drawing/2014/main" id="{C7427BC3-A34C-632B-BB88-DC28120DBD2A}"/>
              </a:ext>
            </a:extLst>
          </p:cNvPr>
          <p:cNvSpPr>
            <a:spLocks noGrp="1"/>
          </p:cNvSpPr>
          <p:nvPr>
            <p:ph type="subTitle" idx="1"/>
          </p:nvPr>
        </p:nvSpPr>
        <p:spPr/>
        <p:txBody>
          <a:bodyPr/>
          <a:lstStyle/>
          <a:p>
            <a:r>
              <a:rPr lang="en-US" dirty="0"/>
              <a:t>BY KARTHIK SUBRAMANIAN</a:t>
            </a:r>
            <a:endParaRPr lang="en-IN" dirty="0"/>
          </a:p>
        </p:txBody>
      </p:sp>
    </p:spTree>
    <p:extLst>
      <p:ext uri="{BB962C8B-B14F-4D97-AF65-F5344CB8AC3E}">
        <p14:creationId xmlns:p14="http://schemas.microsoft.com/office/powerpoint/2010/main" val="387317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ACBB-4162-59A4-6940-6AA60E1E050E}"/>
              </a:ext>
            </a:extLst>
          </p:cNvPr>
          <p:cNvSpPr>
            <a:spLocks noGrp="1"/>
          </p:cNvSpPr>
          <p:nvPr>
            <p:ph type="title"/>
          </p:nvPr>
        </p:nvSpPr>
        <p:spPr/>
        <p:txBody>
          <a:bodyPr/>
          <a:lstStyle/>
          <a:p>
            <a:r>
              <a:rPr lang="en-US" dirty="0"/>
              <a:t>Undirected Graphs- representation</a:t>
            </a:r>
            <a:endParaRPr lang="en-IN" dirty="0"/>
          </a:p>
        </p:txBody>
      </p:sp>
      <p:pic>
        <p:nvPicPr>
          <p:cNvPr id="5" name="Content Placeholder 4">
            <a:extLst>
              <a:ext uri="{FF2B5EF4-FFF2-40B4-BE49-F238E27FC236}">
                <a16:creationId xmlns:a16="http://schemas.microsoft.com/office/drawing/2014/main" id="{B6A47510-897C-0008-B2A7-4DD05D3A1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2152118"/>
            <a:ext cx="7349901" cy="3569952"/>
          </a:xfrm>
        </p:spPr>
      </p:pic>
      <p:sp>
        <p:nvSpPr>
          <p:cNvPr id="6" name="TextBox 5">
            <a:extLst>
              <a:ext uri="{FF2B5EF4-FFF2-40B4-BE49-F238E27FC236}">
                <a16:creationId xmlns:a16="http://schemas.microsoft.com/office/drawing/2014/main" id="{F4302E5B-2F9E-F942-BEE0-7A27F17DFBA5}"/>
              </a:ext>
            </a:extLst>
          </p:cNvPr>
          <p:cNvSpPr txBox="1"/>
          <p:nvPr/>
        </p:nvSpPr>
        <p:spPr>
          <a:xfrm>
            <a:off x="8342722" y="1715678"/>
            <a:ext cx="302600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figure shows an undirected graph. Initially, the entire Matrix is ​​initialized to 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an edge from source to destination, we insert 1 to both cases (</a:t>
            </a:r>
            <a:r>
              <a:rPr lang="en-US" dirty="0" err="1"/>
              <a:t>adjMat</a:t>
            </a:r>
            <a:r>
              <a:rPr lang="en-US" dirty="0"/>
              <a:t>[destination] and </a:t>
            </a:r>
            <a:r>
              <a:rPr lang="en-US" dirty="0" err="1"/>
              <a:t>adjMat</a:t>
            </a:r>
            <a:r>
              <a:rPr lang="en-US" dirty="0"/>
              <a:t>[destination]) because we can go either way.</a:t>
            </a:r>
            <a:endParaRPr lang="en-IN" dirty="0"/>
          </a:p>
        </p:txBody>
      </p:sp>
    </p:spTree>
    <p:extLst>
      <p:ext uri="{BB962C8B-B14F-4D97-AF65-F5344CB8AC3E}">
        <p14:creationId xmlns:p14="http://schemas.microsoft.com/office/powerpoint/2010/main" val="228392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5EB0-FA70-4A06-D962-A3CAE76D140B}"/>
              </a:ext>
            </a:extLst>
          </p:cNvPr>
          <p:cNvSpPr>
            <a:spLocks noGrp="1"/>
          </p:cNvSpPr>
          <p:nvPr>
            <p:ph type="title"/>
          </p:nvPr>
        </p:nvSpPr>
        <p:spPr/>
        <p:txBody>
          <a:bodyPr/>
          <a:lstStyle/>
          <a:p>
            <a:r>
              <a:rPr lang="en-US" dirty="0"/>
              <a:t>Directed graphs - representation</a:t>
            </a:r>
            <a:endParaRPr lang="en-IN" dirty="0"/>
          </a:p>
        </p:txBody>
      </p:sp>
      <p:pic>
        <p:nvPicPr>
          <p:cNvPr id="5" name="Content Placeholder 4">
            <a:extLst>
              <a:ext uri="{FF2B5EF4-FFF2-40B4-BE49-F238E27FC236}">
                <a16:creationId xmlns:a16="http://schemas.microsoft.com/office/drawing/2014/main" id="{EA69AD10-2EE8-0DD3-CEB6-A30FF4BA0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269" y="2482056"/>
            <a:ext cx="6667500" cy="3238500"/>
          </a:xfrm>
        </p:spPr>
      </p:pic>
      <p:sp>
        <p:nvSpPr>
          <p:cNvPr id="6" name="TextBox 5">
            <a:extLst>
              <a:ext uri="{FF2B5EF4-FFF2-40B4-BE49-F238E27FC236}">
                <a16:creationId xmlns:a16="http://schemas.microsoft.com/office/drawing/2014/main" id="{EC025F68-037B-A5F0-5857-0C9777B66BF0}"/>
              </a:ext>
            </a:extLst>
          </p:cNvPr>
          <p:cNvSpPr txBox="1"/>
          <p:nvPr/>
        </p:nvSpPr>
        <p:spPr>
          <a:xfrm>
            <a:off x="8710367" y="2482056"/>
            <a:ext cx="242268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figure shows a directed graph.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Initially, the entire Matrix is ​​initialized to 0.</a:t>
            </a:r>
          </a:p>
          <a:p>
            <a:pPr marL="285750" indent="-285750">
              <a:buFont typeface="Arial" panose="020B0604020202020204" pitchFamily="34" charset="0"/>
              <a:buChar char="•"/>
            </a:pPr>
            <a:r>
              <a:rPr lang="en-US" dirty="0"/>
              <a:t>If there is an edge from source to destination, we insert 1 for that particular </a:t>
            </a:r>
            <a:r>
              <a:rPr lang="en-US" dirty="0" err="1"/>
              <a:t>adjMat</a:t>
            </a:r>
            <a:r>
              <a:rPr lang="en-US" dirty="0"/>
              <a:t>[destination].</a:t>
            </a:r>
            <a:endParaRPr lang="en-IN" dirty="0"/>
          </a:p>
        </p:txBody>
      </p:sp>
    </p:spTree>
    <p:extLst>
      <p:ext uri="{BB962C8B-B14F-4D97-AF65-F5344CB8AC3E}">
        <p14:creationId xmlns:p14="http://schemas.microsoft.com/office/powerpoint/2010/main" val="270230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FDE2-6876-06D3-AB90-E62030BE3AEF}"/>
              </a:ext>
            </a:extLst>
          </p:cNvPr>
          <p:cNvSpPr>
            <a:spLocks noGrp="1"/>
          </p:cNvSpPr>
          <p:nvPr>
            <p:ph type="title"/>
          </p:nvPr>
        </p:nvSpPr>
        <p:spPr/>
        <p:txBody>
          <a:bodyPr/>
          <a:lstStyle/>
          <a:p>
            <a:r>
              <a:rPr lang="en-US" dirty="0"/>
              <a:t>Undirected graphs to adjacency list</a:t>
            </a:r>
            <a:endParaRPr lang="en-IN" dirty="0"/>
          </a:p>
        </p:txBody>
      </p:sp>
      <p:pic>
        <p:nvPicPr>
          <p:cNvPr id="5" name="Content Placeholder 4">
            <a:extLst>
              <a:ext uri="{FF2B5EF4-FFF2-40B4-BE49-F238E27FC236}">
                <a16:creationId xmlns:a16="http://schemas.microsoft.com/office/drawing/2014/main" id="{7641CE58-637A-2CF3-D1F7-0AC23C64A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631" y="2477294"/>
            <a:ext cx="6962775" cy="3248025"/>
          </a:xfrm>
        </p:spPr>
      </p:pic>
    </p:spTree>
    <p:extLst>
      <p:ext uri="{BB962C8B-B14F-4D97-AF65-F5344CB8AC3E}">
        <p14:creationId xmlns:p14="http://schemas.microsoft.com/office/powerpoint/2010/main" val="22223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D231-31E0-797E-75B2-22D77864F4CC}"/>
              </a:ext>
            </a:extLst>
          </p:cNvPr>
          <p:cNvSpPr>
            <a:spLocks noGrp="1"/>
          </p:cNvSpPr>
          <p:nvPr>
            <p:ph type="title"/>
          </p:nvPr>
        </p:nvSpPr>
        <p:spPr/>
        <p:txBody>
          <a:bodyPr/>
          <a:lstStyle/>
          <a:p>
            <a:r>
              <a:rPr lang="en-US" dirty="0"/>
              <a:t>Directed graphs to Adjacency List</a:t>
            </a:r>
            <a:endParaRPr lang="en-IN" dirty="0"/>
          </a:p>
        </p:txBody>
      </p:sp>
      <p:pic>
        <p:nvPicPr>
          <p:cNvPr id="5" name="Content Placeholder 4">
            <a:extLst>
              <a:ext uri="{FF2B5EF4-FFF2-40B4-BE49-F238E27FC236}">
                <a16:creationId xmlns:a16="http://schemas.microsoft.com/office/drawing/2014/main" id="{F6D5D9ED-1E2A-6546-90CF-0D0988DCB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631" y="2477294"/>
            <a:ext cx="6962775" cy="3248025"/>
          </a:xfrm>
        </p:spPr>
      </p:pic>
    </p:spTree>
    <p:extLst>
      <p:ext uri="{BB962C8B-B14F-4D97-AF65-F5344CB8AC3E}">
        <p14:creationId xmlns:p14="http://schemas.microsoft.com/office/powerpoint/2010/main" val="5810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3FB5-0E35-88E6-1AC8-2FFA9A74B36D}"/>
              </a:ext>
            </a:extLst>
          </p:cNvPr>
          <p:cNvSpPr>
            <a:spLocks noGrp="1"/>
          </p:cNvSpPr>
          <p:nvPr>
            <p:ph type="title"/>
          </p:nvPr>
        </p:nvSpPr>
        <p:spPr/>
        <p:txBody>
          <a:bodyPr/>
          <a:lstStyle/>
          <a:p>
            <a:r>
              <a:rPr lang="en-US" dirty="0"/>
              <a:t>Hash Tables</a:t>
            </a:r>
            <a:endParaRPr lang="en-IN" dirty="0"/>
          </a:p>
        </p:txBody>
      </p:sp>
      <p:sp>
        <p:nvSpPr>
          <p:cNvPr id="3" name="Content Placeholder 2">
            <a:extLst>
              <a:ext uri="{FF2B5EF4-FFF2-40B4-BE49-F238E27FC236}">
                <a16:creationId xmlns:a16="http://schemas.microsoft.com/office/drawing/2014/main" id="{3350567E-EF47-8909-B801-6696FC5C8CC2}"/>
              </a:ext>
            </a:extLst>
          </p:cNvPr>
          <p:cNvSpPr>
            <a:spLocks noGrp="1"/>
          </p:cNvSpPr>
          <p:nvPr>
            <p:ph idx="1"/>
          </p:nvPr>
        </p:nvSpPr>
        <p:spPr/>
        <p:txBody>
          <a:bodyPr/>
          <a:lstStyle/>
          <a:p>
            <a:pPr>
              <a:buFont typeface="Arial" panose="020B0604020202020204" pitchFamily="34" charset="0"/>
              <a:buChar char="•"/>
            </a:pPr>
            <a:r>
              <a:rPr lang="en-US" dirty="0"/>
              <a:t>Hash Table in Data Structure</a:t>
            </a:r>
          </a:p>
          <a:p>
            <a:pPr>
              <a:buFont typeface="Arial" panose="020B0604020202020204" pitchFamily="34" charset="0"/>
              <a:buChar char="•"/>
            </a:pPr>
            <a:r>
              <a:rPr lang="en-US" dirty="0"/>
              <a:t>A hash table is also known as a hash map. It is a data structure that stores key-value pairs. </a:t>
            </a:r>
          </a:p>
          <a:p>
            <a:pPr>
              <a:buFont typeface="Arial" panose="020B0604020202020204" pitchFamily="34" charset="0"/>
              <a:buChar char="•"/>
            </a:pPr>
            <a:r>
              <a:rPr lang="en-US" dirty="0"/>
              <a:t>It uses a hash function to map keys to a fixed-size array, called a hash table. This allows in faster search, insertion, and deletion operations.</a:t>
            </a:r>
            <a:endParaRPr lang="en-IN" dirty="0"/>
          </a:p>
        </p:txBody>
      </p:sp>
    </p:spTree>
    <p:extLst>
      <p:ext uri="{BB962C8B-B14F-4D97-AF65-F5344CB8AC3E}">
        <p14:creationId xmlns:p14="http://schemas.microsoft.com/office/powerpoint/2010/main" val="250466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3F1B-1F43-2E0C-B3A5-7B4E9512E52B}"/>
              </a:ext>
            </a:extLst>
          </p:cNvPr>
          <p:cNvSpPr>
            <a:spLocks noGrp="1"/>
          </p:cNvSpPr>
          <p:nvPr>
            <p:ph type="title"/>
          </p:nvPr>
        </p:nvSpPr>
        <p:spPr/>
        <p:txBody>
          <a:bodyPr/>
          <a:lstStyle/>
          <a:p>
            <a:r>
              <a:rPr lang="en-US" dirty="0"/>
              <a:t>Hash Table - Data structure</a:t>
            </a:r>
            <a:endParaRPr lang="en-IN" dirty="0"/>
          </a:p>
        </p:txBody>
      </p:sp>
      <p:sp>
        <p:nvSpPr>
          <p:cNvPr id="3" name="Content Placeholder 2">
            <a:extLst>
              <a:ext uri="{FF2B5EF4-FFF2-40B4-BE49-F238E27FC236}">
                <a16:creationId xmlns:a16="http://schemas.microsoft.com/office/drawing/2014/main" id="{D556D09A-4EDA-2FDB-064F-84B595FBE6A3}"/>
              </a:ext>
            </a:extLst>
          </p:cNvPr>
          <p:cNvSpPr>
            <a:spLocks noGrp="1"/>
          </p:cNvSpPr>
          <p:nvPr>
            <p:ph idx="1"/>
          </p:nvPr>
        </p:nvSpPr>
        <p:spPr/>
        <p:txBody>
          <a:bodyPr/>
          <a:lstStyle/>
          <a:p>
            <a:pPr marL="0" indent="0">
              <a:buNone/>
            </a:pPr>
            <a:r>
              <a:rPr lang="en-US" dirty="0"/>
              <a:t>Hash tables are stored in the following formats of data:</a:t>
            </a:r>
          </a:p>
          <a:p>
            <a:pPr algn="l" rtl="0" fontAlgn="base">
              <a:buFont typeface="Wingdings" panose="05000000000000000000" pitchFamily="2" charset="2"/>
              <a:buChar char="Ø"/>
            </a:pPr>
            <a:r>
              <a:rPr lang="en-US" b="0" i="0" dirty="0">
                <a:solidFill>
                  <a:srgbClr val="273239"/>
                </a:solidFill>
                <a:effectLst/>
                <a:latin typeface="Nunito" pitchFamily="2" charset="0"/>
              </a:rPr>
              <a:t>The</a:t>
            </a:r>
            <a:r>
              <a:rPr lang="en-US" b="1" i="0" dirty="0">
                <a:solidFill>
                  <a:srgbClr val="273239"/>
                </a:solidFill>
                <a:effectLst/>
                <a:latin typeface="Nunito" pitchFamily="2" charset="0"/>
              </a:rPr>
              <a:t> hash function</a:t>
            </a:r>
            <a:r>
              <a:rPr lang="en-US" b="0" i="0" dirty="0">
                <a:solidFill>
                  <a:srgbClr val="273239"/>
                </a:solidFill>
                <a:effectLst/>
                <a:latin typeface="Nunito" pitchFamily="2" charset="0"/>
              </a:rPr>
              <a:t> is a function that takes a </a:t>
            </a:r>
            <a:r>
              <a:rPr lang="en-US" b="1" i="0" dirty="0">
                <a:solidFill>
                  <a:srgbClr val="273239"/>
                </a:solidFill>
                <a:effectLst/>
                <a:latin typeface="Nunito" pitchFamily="2" charset="0"/>
              </a:rPr>
              <a:t>key </a:t>
            </a:r>
            <a:r>
              <a:rPr lang="en-US" b="0" i="0" dirty="0">
                <a:solidFill>
                  <a:srgbClr val="273239"/>
                </a:solidFill>
                <a:effectLst/>
                <a:latin typeface="Nunito" pitchFamily="2" charset="0"/>
              </a:rPr>
              <a:t>and returns an </a:t>
            </a:r>
            <a:r>
              <a:rPr lang="en-US" b="1" i="0" dirty="0">
                <a:solidFill>
                  <a:srgbClr val="273239"/>
                </a:solidFill>
                <a:effectLst/>
                <a:latin typeface="Nunito" pitchFamily="2" charset="0"/>
              </a:rPr>
              <a:t>index </a:t>
            </a:r>
            <a:r>
              <a:rPr lang="en-US" b="0" i="0" dirty="0">
                <a:solidFill>
                  <a:srgbClr val="273239"/>
                </a:solidFill>
                <a:effectLst/>
                <a:latin typeface="Nunito" pitchFamily="2" charset="0"/>
              </a:rPr>
              <a:t>into the </a:t>
            </a:r>
            <a:r>
              <a:rPr lang="en-US" b="1" i="0" dirty="0">
                <a:solidFill>
                  <a:srgbClr val="273239"/>
                </a:solidFill>
                <a:effectLst/>
                <a:latin typeface="Nunito" pitchFamily="2" charset="0"/>
              </a:rPr>
              <a:t>hash table</a:t>
            </a:r>
            <a:r>
              <a:rPr lang="en-US" b="0" i="0" dirty="0">
                <a:solidFill>
                  <a:srgbClr val="273239"/>
                </a:solidFill>
                <a:effectLst/>
                <a:latin typeface="Nunito" pitchFamily="2" charset="0"/>
              </a:rPr>
              <a:t>. The goal of a hash function is to distribute keys evenly across the hash table, minimizing collisions (when two keys map to the same index).</a:t>
            </a:r>
          </a:p>
          <a:p>
            <a:pPr algn="l" rtl="0" fontAlgn="base">
              <a:buFont typeface="Wingdings" panose="05000000000000000000" pitchFamily="2" charset="2"/>
              <a:buChar char="Ø"/>
            </a:pPr>
            <a:r>
              <a:rPr lang="en-US" b="0" i="0" dirty="0">
                <a:solidFill>
                  <a:srgbClr val="273239"/>
                </a:solidFill>
                <a:effectLst/>
                <a:latin typeface="Nunito" pitchFamily="2" charset="0"/>
              </a:rPr>
              <a:t>Common hash functions include:</a:t>
            </a:r>
          </a:p>
          <a:p>
            <a:pPr algn="l" fontAlgn="base">
              <a:buFont typeface="Arial" panose="020B0604020202020204" pitchFamily="34" charset="0"/>
              <a:buChar char="•"/>
            </a:pPr>
            <a:r>
              <a:rPr lang="en-US" b="1" i="0" dirty="0">
                <a:solidFill>
                  <a:srgbClr val="273239"/>
                </a:solidFill>
                <a:effectLst/>
                <a:latin typeface="Nunito" pitchFamily="2" charset="0"/>
              </a:rPr>
              <a:t>Division Method: </a:t>
            </a:r>
            <a:r>
              <a:rPr lang="en-US" b="0" i="0" dirty="0">
                <a:solidFill>
                  <a:srgbClr val="273239"/>
                </a:solidFill>
                <a:effectLst/>
                <a:latin typeface="Nunito" pitchFamily="2" charset="0"/>
              </a:rPr>
              <a:t>Key % Hash Table Size</a:t>
            </a:r>
          </a:p>
          <a:p>
            <a:pPr algn="l" fontAlgn="base">
              <a:buFont typeface="Arial" panose="020B0604020202020204" pitchFamily="34" charset="0"/>
              <a:buChar char="•"/>
            </a:pPr>
            <a:r>
              <a:rPr lang="en-US" b="1" i="0" dirty="0">
                <a:solidFill>
                  <a:srgbClr val="273239"/>
                </a:solidFill>
                <a:effectLst/>
                <a:latin typeface="Nunito" pitchFamily="2" charset="0"/>
              </a:rPr>
              <a:t>Multiplication Method: </a:t>
            </a:r>
            <a:r>
              <a:rPr lang="en-US" b="0" i="0" dirty="0">
                <a:solidFill>
                  <a:srgbClr val="273239"/>
                </a:solidFill>
                <a:effectLst/>
                <a:latin typeface="Nunito" pitchFamily="2" charset="0"/>
              </a:rPr>
              <a:t>(Key * Constant) % Hash Table Size</a:t>
            </a:r>
          </a:p>
          <a:p>
            <a:pPr algn="l" fontAlgn="base">
              <a:buFont typeface="Arial" panose="020B0604020202020204" pitchFamily="34" charset="0"/>
              <a:buChar char="•"/>
            </a:pPr>
            <a:r>
              <a:rPr lang="en-US" b="1" i="0" dirty="0">
                <a:solidFill>
                  <a:srgbClr val="273239"/>
                </a:solidFill>
                <a:effectLst/>
                <a:latin typeface="Nunito" pitchFamily="2" charset="0"/>
              </a:rPr>
              <a:t>Universal Hashing: </a:t>
            </a:r>
            <a:r>
              <a:rPr lang="en-US" b="0" i="0" dirty="0">
                <a:solidFill>
                  <a:srgbClr val="273239"/>
                </a:solidFill>
                <a:effectLst/>
                <a:latin typeface="Nunito" pitchFamily="2" charset="0"/>
              </a:rPr>
              <a:t>A family of hash functions designed to minimize collisions</a:t>
            </a:r>
          </a:p>
          <a:p>
            <a:pPr marL="0" indent="0">
              <a:buNone/>
            </a:pPr>
            <a:endParaRPr lang="en-IN" dirty="0"/>
          </a:p>
        </p:txBody>
      </p:sp>
    </p:spTree>
    <p:extLst>
      <p:ext uri="{BB962C8B-B14F-4D97-AF65-F5344CB8AC3E}">
        <p14:creationId xmlns:p14="http://schemas.microsoft.com/office/powerpoint/2010/main" val="326044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BD59-55F8-46EF-FEAC-55C10F7D7150}"/>
              </a:ext>
            </a:extLst>
          </p:cNvPr>
          <p:cNvSpPr>
            <a:spLocks noGrp="1"/>
          </p:cNvSpPr>
          <p:nvPr>
            <p:ph type="title"/>
          </p:nvPr>
        </p:nvSpPr>
        <p:spPr/>
        <p:txBody>
          <a:bodyPr/>
          <a:lstStyle/>
          <a:p>
            <a:r>
              <a:rPr lang="en-US" dirty="0"/>
              <a:t>Hash Table in C</a:t>
            </a:r>
            <a:endParaRPr lang="en-IN" dirty="0"/>
          </a:p>
        </p:txBody>
      </p:sp>
      <p:sp>
        <p:nvSpPr>
          <p:cNvPr id="3" name="Content Placeholder 2">
            <a:extLst>
              <a:ext uri="{FF2B5EF4-FFF2-40B4-BE49-F238E27FC236}">
                <a16:creationId xmlns:a16="http://schemas.microsoft.com/office/drawing/2014/main" id="{BEFD4A3F-F15C-E512-67A0-648913404436}"/>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following code shows a simple hash table data structure in C with key value pair in a struct.</a:t>
            </a:r>
          </a:p>
          <a:p>
            <a:pPr>
              <a:buFont typeface="Arial" panose="020B0604020202020204" pitchFamily="34" charset="0"/>
              <a:buChar char="•"/>
            </a:pPr>
            <a:r>
              <a:rPr lang="en-US" dirty="0"/>
              <a:t>The key is of type char pointer and value is of type integer.</a:t>
            </a:r>
          </a:p>
          <a:p>
            <a:pPr>
              <a:buFont typeface="Arial" panose="020B0604020202020204" pitchFamily="34" charset="0"/>
              <a:buChar char="•"/>
            </a:pPr>
            <a:r>
              <a:rPr lang="en-US" dirty="0"/>
              <a:t>The hash table can have functions to insert, delete and update records.</a:t>
            </a:r>
          </a:p>
          <a:p>
            <a:pPr>
              <a:buFont typeface="Arial" panose="020B0604020202020204" pitchFamily="34" charset="0"/>
              <a:buChar char="•"/>
            </a:pPr>
            <a:r>
              <a:rPr lang="en-US" dirty="0"/>
              <a:t>The hash table can be stored in sorted or unsorted manner. If sorted, binary search can be used to insert, update or retrieve data.</a:t>
            </a:r>
          </a:p>
          <a:p>
            <a:pPr>
              <a:buFont typeface="Arial" panose="020B0604020202020204" pitchFamily="34" charset="0"/>
              <a:buChar char="•"/>
            </a:pPr>
            <a:endParaRPr lang="en-US" dirty="0"/>
          </a:p>
          <a:p>
            <a:pPr marL="0" indent="0">
              <a:buNone/>
            </a:pPr>
            <a:r>
              <a:rPr lang="en-US" dirty="0"/>
              <a:t>typedef struct {</a:t>
            </a:r>
          </a:p>
          <a:p>
            <a:pPr marL="0" indent="0">
              <a:buNone/>
            </a:pPr>
            <a:r>
              <a:rPr lang="en-US" dirty="0"/>
              <a:t>    char* key;</a:t>
            </a:r>
          </a:p>
          <a:p>
            <a:pPr marL="0" indent="0">
              <a:buNone/>
            </a:pPr>
            <a:r>
              <a:rPr lang="en-US" dirty="0"/>
              <a:t>    int value;</a:t>
            </a:r>
          </a:p>
          <a:p>
            <a:pPr marL="0" indent="0">
              <a:buNone/>
            </a:pPr>
            <a:r>
              <a:rPr lang="en-US" dirty="0"/>
              <a:t>} item;</a:t>
            </a:r>
            <a:endParaRPr lang="en-IN" dirty="0"/>
          </a:p>
        </p:txBody>
      </p:sp>
    </p:spTree>
    <p:extLst>
      <p:ext uri="{BB962C8B-B14F-4D97-AF65-F5344CB8AC3E}">
        <p14:creationId xmlns:p14="http://schemas.microsoft.com/office/powerpoint/2010/main" val="27032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82A6-B01B-125E-3489-CEBFA8255104}"/>
              </a:ext>
            </a:extLst>
          </p:cNvPr>
          <p:cNvSpPr>
            <a:spLocks noGrp="1"/>
          </p:cNvSpPr>
          <p:nvPr>
            <p:ph type="title"/>
          </p:nvPr>
        </p:nvSpPr>
        <p:spPr>
          <a:xfrm>
            <a:off x="677334" y="609600"/>
            <a:ext cx="9220810" cy="4245204"/>
          </a:xfrm>
        </p:spPr>
        <p:txBody>
          <a:bodyPr>
            <a:normAutofit/>
          </a:bodyPr>
          <a:lstStyle/>
          <a:p>
            <a:r>
              <a:rPr lang="en-US" sz="8000" dirty="0"/>
              <a:t>APPLICATIONS OF THESE DATA STRUCTURES</a:t>
            </a:r>
            <a:endParaRPr lang="en-IN" sz="8000" dirty="0"/>
          </a:p>
        </p:txBody>
      </p:sp>
    </p:spTree>
    <p:extLst>
      <p:ext uri="{BB962C8B-B14F-4D97-AF65-F5344CB8AC3E}">
        <p14:creationId xmlns:p14="http://schemas.microsoft.com/office/powerpoint/2010/main" val="3119459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8F45-6C20-79B3-810B-0D19A2260042}"/>
              </a:ext>
            </a:extLst>
          </p:cNvPr>
          <p:cNvSpPr>
            <a:spLocks noGrp="1"/>
          </p:cNvSpPr>
          <p:nvPr>
            <p:ph type="title"/>
          </p:nvPr>
        </p:nvSpPr>
        <p:spPr/>
        <p:txBody>
          <a:bodyPr/>
          <a:lstStyle/>
          <a:p>
            <a:r>
              <a:rPr lang="en-US" dirty="0"/>
              <a:t>Application of tree data structure</a:t>
            </a:r>
            <a:endParaRPr lang="en-IN" dirty="0"/>
          </a:p>
        </p:txBody>
      </p:sp>
      <p:sp>
        <p:nvSpPr>
          <p:cNvPr id="3" name="Content Placeholder 2">
            <a:extLst>
              <a:ext uri="{FF2B5EF4-FFF2-40B4-BE49-F238E27FC236}">
                <a16:creationId xmlns:a16="http://schemas.microsoft.com/office/drawing/2014/main" id="{FD89CA9A-4E29-FC1A-C508-D1722A2BB1A7}"/>
              </a:ext>
            </a:extLst>
          </p:cNvPr>
          <p:cNvSpPr>
            <a:spLocks noGrp="1"/>
          </p:cNvSpPr>
          <p:nvPr>
            <p:ph idx="1"/>
          </p:nvPr>
        </p:nvSpPr>
        <p:spPr/>
        <p:txBody>
          <a:bodyPr/>
          <a:lstStyle/>
          <a:p>
            <a:pPr marL="0" indent="0">
              <a:buNone/>
            </a:pPr>
            <a:r>
              <a:rPr lang="en-US" dirty="0"/>
              <a:t>Applications of Tree Data Structure:</a:t>
            </a:r>
          </a:p>
          <a:p>
            <a:pPr>
              <a:buFont typeface="Arial" panose="020B0604020202020204" pitchFamily="34" charset="0"/>
              <a:buChar char="•"/>
            </a:pPr>
            <a:r>
              <a:rPr lang="en-US" dirty="0"/>
              <a:t>File System:  This allows for efficient navigation and organization of files.</a:t>
            </a:r>
          </a:p>
          <a:p>
            <a:pPr>
              <a:buFont typeface="Arial" panose="020B0604020202020204" pitchFamily="34" charset="0"/>
              <a:buChar char="•"/>
            </a:pPr>
            <a:r>
              <a:rPr lang="en-US" dirty="0"/>
              <a:t>Data Compression: Huffman coding is a popular technique for data compression that involves constructing a binary tree where the leaves represent characters and their frequency of occurrence. The resulting tree is used to encode the data in a way that minimizes the amount of storage required.</a:t>
            </a:r>
          </a:p>
          <a:p>
            <a:pPr>
              <a:buFont typeface="Arial" panose="020B0604020202020204" pitchFamily="34" charset="0"/>
              <a:buChar char="•"/>
            </a:pPr>
            <a:r>
              <a:rPr lang="en-US" dirty="0"/>
              <a:t>Compiler Design: In compiler design, a syntax tree is used to represent the structure of a program. </a:t>
            </a:r>
          </a:p>
          <a:p>
            <a:pPr>
              <a:buFont typeface="Arial" panose="020B0604020202020204" pitchFamily="34" charset="0"/>
              <a:buChar char="•"/>
            </a:pPr>
            <a:r>
              <a:rPr lang="en-US" dirty="0"/>
              <a:t>Database Indexing: B-trees and other tree structures are used in database indexing to efficiently search for and retrieve data. </a:t>
            </a:r>
            <a:endParaRPr lang="en-IN" dirty="0"/>
          </a:p>
        </p:txBody>
      </p:sp>
    </p:spTree>
    <p:extLst>
      <p:ext uri="{BB962C8B-B14F-4D97-AF65-F5344CB8AC3E}">
        <p14:creationId xmlns:p14="http://schemas.microsoft.com/office/powerpoint/2010/main" val="3047706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2AF4-7E79-95D1-EB7D-D151A4693B14}"/>
              </a:ext>
            </a:extLst>
          </p:cNvPr>
          <p:cNvSpPr>
            <a:spLocks noGrp="1"/>
          </p:cNvSpPr>
          <p:nvPr>
            <p:ph type="title"/>
          </p:nvPr>
        </p:nvSpPr>
        <p:spPr/>
        <p:txBody>
          <a:bodyPr/>
          <a:lstStyle/>
          <a:p>
            <a:r>
              <a:rPr lang="en-US" dirty="0"/>
              <a:t>Graphs - Application</a:t>
            </a:r>
            <a:endParaRPr lang="en-IN" dirty="0"/>
          </a:p>
        </p:txBody>
      </p:sp>
      <p:sp>
        <p:nvSpPr>
          <p:cNvPr id="3" name="Content Placeholder 2">
            <a:extLst>
              <a:ext uri="{FF2B5EF4-FFF2-40B4-BE49-F238E27FC236}">
                <a16:creationId xmlns:a16="http://schemas.microsoft.com/office/drawing/2014/main" id="{58A1B27B-81DF-DFED-F51F-5645CE0870F4}"/>
              </a:ext>
            </a:extLst>
          </p:cNvPr>
          <p:cNvSpPr>
            <a:spLocks noGrp="1"/>
          </p:cNvSpPr>
          <p:nvPr>
            <p:ph idx="1"/>
          </p:nvPr>
        </p:nvSpPr>
        <p:spPr>
          <a:xfrm>
            <a:off x="677334" y="1472432"/>
            <a:ext cx="10069223" cy="4428747"/>
          </a:xfrm>
        </p:spPr>
        <p:txBody>
          <a:bodyPr>
            <a:normAutofit fontScale="775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Social media analysis</a:t>
            </a:r>
            <a:r>
              <a:rPr lang="en-US" b="0" i="0" dirty="0">
                <a:solidFill>
                  <a:srgbClr val="273239"/>
                </a:solidFill>
                <a:effectLst/>
                <a:latin typeface="Nunito" pitchFamily="2" charset="0"/>
              </a:rPr>
              <a:t>: Social media platforms generate vast amounts of data in real-time, which can be analyzed using graphs to identify trends, sentiment, and key influencers. This can be useful for marketing, customer service, and reputation management.</a:t>
            </a:r>
          </a:p>
          <a:p>
            <a:pPr algn="l" fontAlgn="base">
              <a:buFont typeface="Arial" panose="020B0604020202020204" pitchFamily="34" charset="0"/>
              <a:buChar char="•"/>
            </a:pPr>
            <a:r>
              <a:rPr lang="en-US" b="1" i="0" dirty="0">
                <a:solidFill>
                  <a:srgbClr val="273239"/>
                </a:solidFill>
                <a:effectLst/>
                <a:latin typeface="Nunito" pitchFamily="2" charset="0"/>
              </a:rPr>
              <a:t>Network monitoring:</a:t>
            </a:r>
            <a:r>
              <a:rPr lang="en-US" b="0" i="0" dirty="0">
                <a:solidFill>
                  <a:srgbClr val="273239"/>
                </a:solidFill>
                <a:effectLst/>
                <a:latin typeface="Nunito" pitchFamily="2" charset="0"/>
              </a:rPr>
              <a:t> Graphs can be used to monitor network traffic in real-time, allowing network administrators to identify potential bottlenecks, security threats, and other issues. This is critical for ensuring the smooth operation of complex networks.</a:t>
            </a:r>
          </a:p>
          <a:p>
            <a:pPr algn="l" fontAlgn="base">
              <a:buFont typeface="Arial" panose="020B0604020202020204" pitchFamily="34" charset="0"/>
              <a:buChar char="•"/>
            </a:pPr>
            <a:r>
              <a:rPr lang="en-US" b="1" i="0" dirty="0">
                <a:solidFill>
                  <a:srgbClr val="273239"/>
                </a:solidFill>
                <a:effectLst/>
                <a:latin typeface="Nunito" pitchFamily="2" charset="0"/>
              </a:rPr>
              <a:t>Financial trading:</a:t>
            </a:r>
            <a:r>
              <a:rPr lang="en-US" b="0" i="0" dirty="0">
                <a:solidFill>
                  <a:srgbClr val="273239"/>
                </a:solidFill>
                <a:effectLst/>
                <a:latin typeface="Nunito" pitchFamily="2" charset="0"/>
              </a:rPr>
              <a:t> Graphs can be used to analyze real-time financial data, such as stock prices and market trends, to identify patterns and make trading decisions. This is particularly important for high-frequency trading, where even small delays can have a significant impact on profits.</a:t>
            </a:r>
          </a:p>
          <a:p>
            <a:pPr algn="l" fontAlgn="base">
              <a:buFont typeface="Arial" panose="020B0604020202020204" pitchFamily="34" charset="0"/>
              <a:buChar char="•"/>
            </a:pPr>
            <a:r>
              <a:rPr lang="en-US" b="1" i="0" dirty="0">
                <a:solidFill>
                  <a:srgbClr val="273239"/>
                </a:solidFill>
                <a:effectLst/>
                <a:latin typeface="Nunito" pitchFamily="2" charset="0"/>
              </a:rPr>
              <a:t>Internet of Things (IoT) management: </a:t>
            </a:r>
            <a:r>
              <a:rPr lang="en-US" b="0" i="0" dirty="0">
                <a:solidFill>
                  <a:srgbClr val="273239"/>
                </a:solidFill>
                <a:effectLst/>
                <a:latin typeface="Nunito" pitchFamily="2" charset="0"/>
              </a:rPr>
              <a:t>IoT devices generate vast amounts of data in real-time, which can be analyzed using graphs to identify patterns, optimize performance, and detect anomalies. This is important for managing large-scale IoT deployments.</a:t>
            </a:r>
          </a:p>
          <a:p>
            <a:pPr algn="l" fontAlgn="base">
              <a:buFont typeface="Arial" panose="020B0604020202020204" pitchFamily="34" charset="0"/>
              <a:buChar char="•"/>
            </a:pPr>
            <a:r>
              <a:rPr lang="en-US" b="1" i="0" dirty="0">
                <a:solidFill>
                  <a:srgbClr val="273239"/>
                </a:solidFill>
                <a:effectLst/>
                <a:latin typeface="Nunito" pitchFamily="2" charset="0"/>
              </a:rPr>
              <a:t>Autonomous vehicles:</a:t>
            </a:r>
            <a:r>
              <a:rPr lang="en-US" b="0" i="0" dirty="0">
                <a:solidFill>
                  <a:srgbClr val="273239"/>
                </a:solidFill>
                <a:effectLst/>
                <a:latin typeface="Nunito" pitchFamily="2" charset="0"/>
              </a:rPr>
              <a:t> Graphs can be used to model the real-time environment around autonomous vehicles, allowing them to navigate safely and efficiently. This requires real-time data from sensors and other sources, which can be processed using graph algorithms.</a:t>
            </a:r>
          </a:p>
          <a:p>
            <a:pPr algn="l" fontAlgn="base">
              <a:buFont typeface="Arial" panose="020B0604020202020204" pitchFamily="34" charset="0"/>
              <a:buChar char="•"/>
            </a:pPr>
            <a:r>
              <a:rPr lang="en-US" b="1" i="0" dirty="0">
                <a:solidFill>
                  <a:srgbClr val="273239"/>
                </a:solidFill>
                <a:effectLst/>
                <a:latin typeface="Nunito" pitchFamily="2" charset="0"/>
              </a:rPr>
              <a:t>Disease surveillance</a:t>
            </a:r>
            <a:r>
              <a:rPr lang="en-US" b="0" i="0" dirty="0">
                <a:solidFill>
                  <a:srgbClr val="273239"/>
                </a:solidFill>
                <a:effectLst/>
                <a:latin typeface="Nunito" pitchFamily="2" charset="0"/>
              </a:rPr>
              <a:t>: Graphs can be used to model the spread of infectious diseases in real-time, allowing health officials to identify outbreaks and implement effective containment strategies. This is particularly important during pandemics or other public health emergencies.</a:t>
            </a:r>
          </a:p>
          <a:p>
            <a:pPr algn="l" fontAlgn="base">
              <a:buFont typeface="Arial" panose="020B0604020202020204" pitchFamily="34" charset="0"/>
              <a:buChar char="•"/>
            </a:pPr>
            <a:r>
              <a:rPr lang="en-US" b="0" i="0" dirty="0">
                <a:solidFill>
                  <a:srgbClr val="273239"/>
                </a:solidFill>
                <a:effectLst/>
                <a:latin typeface="Nunito" pitchFamily="2" charset="0"/>
              </a:rPr>
              <a:t>The best example of graphs in the real world is Facebook. Each person on Facebook is a node and is connected through edges. Thus, A is a friend of B. B is a friend of C, and so on.</a:t>
            </a:r>
          </a:p>
          <a:p>
            <a:endParaRPr lang="en-IN" dirty="0"/>
          </a:p>
        </p:txBody>
      </p:sp>
    </p:spTree>
    <p:extLst>
      <p:ext uri="{BB962C8B-B14F-4D97-AF65-F5344CB8AC3E}">
        <p14:creationId xmlns:p14="http://schemas.microsoft.com/office/powerpoint/2010/main" val="115804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33AA-C75E-7D59-BFC1-85B0D9035BB1}"/>
              </a:ext>
            </a:extLst>
          </p:cNvPr>
          <p:cNvSpPr>
            <a:spLocks noGrp="1"/>
          </p:cNvSpPr>
          <p:nvPr>
            <p:ph type="title"/>
          </p:nvPr>
        </p:nvSpPr>
        <p:spPr/>
        <p:txBody>
          <a:bodyPr/>
          <a:lstStyle/>
          <a:p>
            <a:r>
              <a:rPr lang="en-US" dirty="0"/>
              <a:t>Data Structures for Algorithmic Efficiency</a:t>
            </a:r>
            <a:endParaRPr lang="en-IN" dirty="0"/>
          </a:p>
        </p:txBody>
      </p:sp>
      <p:sp>
        <p:nvSpPr>
          <p:cNvPr id="3" name="Content Placeholder 2">
            <a:extLst>
              <a:ext uri="{FF2B5EF4-FFF2-40B4-BE49-F238E27FC236}">
                <a16:creationId xmlns:a16="http://schemas.microsoft.com/office/drawing/2014/main" id="{AB8169A7-5430-6D22-1575-BDE6AC66824A}"/>
              </a:ext>
            </a:extLst>
          </p:cNvPr>
          <p:cNvSpPr>
            <a:spLocks noGrp="1"/>
          </p:cNvSpPr>
          <p:nvPr>
            <p:ph idx="1"/>
          </p:nvPr>
        </p:nvSpPr>
        <p:spPr/>
        <p:txBody>
          <a:bodyPr/>
          <a:lstStyle/>
          <a:p>
            <a:r>
              <a:rPr lang="en-US" dirty="0"/>
              <a:t>There are some advanced data structures that provide efficient solutions to maintain and access data making them for efficient in terms of algorithmic complexity.</a:t>
            </a:r>
          </a:p>
          <a:p>
            <a:r>
              <a:rPr lang="en-US" dirty="0"/>
              <a:t>It enables easy traversal of elements or improvised search making them more efficient in searching and modifying.</a:t>
            </a:r>
          </a:p>
          <a:p>
            <a:r>
              <a:rPr lang="en-US" dirty="0"/>
              <a:t>Trees, graphs and Hash tables are examples of such data structures.</a:t>
            </a:r>
            <a:endParaRPr lang="en-IN" dirty="0"/>
          </a:p>
        </p:txBody>
      </p:sp>
    </p:spTree>
    <p:extLst>
      <p:ext uri="{BB962C8B-B14F-4D97-AF65-F5344CB8AC3E}">
        <p14:creationId xmlns:p14="http://schemas.microsoft.com/office/powerpoint/2010/main" val="148085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8698-B5F8-3610-8BC1-4F8470E702CD}"/>
              </a:ext>
            </a:extLst>
          </p:cNvPr>
          <p:cNvSpPr>
            <a:spLocks noGrp="1"/>
          </p:cNvSpPr>
          <p:nvPr>
            <p:ph type="title"/>
          </p:nvPr>
        </p:nvSpPr>
        <p:spPr/>
        <p:txBody>
          <a:bodyPr/>
          <a:lstStyle/>
          <a:p>
            <a:r>
              <a:rPr lang="en-US" dirty="0"/>
              <a:t>Hash table - Application</a:t>
            </a:r>
            <a:endParaRPr lang="en-IN" dirty="0"/>
          </a:p>
        </p:txBody>
      </p:sp>
      <p:sp>
        <p:nvSpPr>
          <p:cNvPr id="3" name="Content Placeholder 2">
            <a:extLst>
              <a:ext uri="{FF2B5EF4-FFF2-40B4-BE49-F238E27FC236}">
                <a16:creationId xmlns:a16="http://schemas.microsoft.com/office/drawing/2014/main" id="{9864190E-5892-50B3-A42D-CBED3845DE96}"/>
              </a:ext>
            </a:extLst>
          </p:cNvPr>
          <p:cNvSpPr>
            <a:spLocks noGrp="1"/>
          </p:cNvSpPr>
          <p:nvPr>
            <p:ph idx="1"/>
          </p:nvPr>
        </p:nvSpPr>
        <p:spPr/>
        <p:txBody>
          <a:bodyPr/>
          <a:lstStyle/>
          <a:p>
            <a:pPr marL="0" indent="0">
              <a:buNone/>
            </a:pPr>
            <a:r>
              <a:rPr lang="en-US" dirty="0"/>
              <a:t>Hash tables find widespread use in many applications. Examples are:</a:t>
            </a:r>
          </a:p>
          <a:p>
            <a:pPr algn="l" fontAlgn="base">
              <a:buFont typeface="Arial" panose="020B0604020202020204" pitchFamily="34" charset="0"/>
              <a:buChar char="•"/>
            </a:pPr>
            <a:r>
              <a:rPr lang="en-US" b="1" i="0" dirty="0">
                <a:solidFill>
                  <a:srgbClr val="273239"/>
                </a:solidFill>
                <a:effectLst/>
                <a:latin typeface="Nunito" pitchFamily="2" charset="0"/>
              </a:rPr>
              <a:t>Databases:</a:t>
            </a:r>
            <a:r>
              <a:rPr lang="en-US" b="0" i="0" dirty="0">
                <a:solidFill>
                  <a:srgbClr val="273239"/>
                </a:solidFill>
                <a:effectLst/>
                <a:latin typeface="Nunito" pitchFamily="2" charset="0"/>
              </a:rPr>
              <a:t> Storing and retrieving data based on unique keys</a:t>
            </a:r>
          </a:p>
          <a:p>
            <a:pPr algn="l" fontAlgn="base">
              <a:buFont typeface="Arial" panose="020B0604020202020204" pitchFamily="34" charset="0"/>
              <a:buChar char="•"/>
            </a:pPr>
            <a:r>
              <a:rPr lang="en-US" b="1" i="0" dirty="0">
                <a:solidFill>
                  <a:srgbClr val="273239"/>
                </a:solidFill>
                <a:effectLst/>
                <a:latin typeface="Nunito" pitchFamily="2" charset="0"/>
              </a:rPr>
              <a:t>Caching: </a:t>
            </a:r>
            <a:r>
              <a:rPr lang="en-US" b="0" i="0" dirty="0">
                <a:solidFill>
                  <a:srgbClr val="273239"/>
                </a:solidFill>
                <a:effectLst/>
                <a:latin typeface="Nunito" pitchFamily="2" charset="0"/>
              </a:rPr>
              <a:t>Storing frequently accessed data for faster retrieval</a:t>
            </a:r>
          </a:p>
          <a:p>
            <a:pPr algn="l" fontAlgn="base">
              <a:buFont typeface="Arial" panose="020B0604020202020204" pitchFamily="34" charset="0"/>
              <a:buChar char="•"/>
            </a:pPr>
            <a:r>
              <a:rPr lang="en-US" b="1" i="0" dirty="0">
                <a:solidFill>
                  <a:srgbClr val="273239"/>
                </a:solidFill>
                <a:effectLst/>
                <a:latin typeface="Nunito" pitchFamily="2" charset="0"/>
              </a:rPr>
              <a:t>Symbol Tables: </a:t>
            </a:r>
            <a:r>
              <a:rPr lang="en-US" b="0" i="0" dirty="0">
                <a:solidFill>
                  <a:srgbClr val="273239"/>
                </a:solidFill>
                <a:effectLst/>
                <a:latin typeface="Nunito" pitchFamily="2" charset="0"/>
              </a:rPr>
              <a:t>Mapping identifiers to their values in programming languages</a:t>
            </a:r>
          </a:p>
          <a:p>
            <a:pPr algn="l" fontAlgn="base">
              <a:buFont typeface="Arial" panose="020B0604020202020204" pitchFamily="34" charset="0"/>
              <a:buChar char="•"/>
            </a:pPr>
            <a:r>
              <a:rPr lang="en-US" b="1" i="0" dirty="0">
                <a:solidFill>
                  <a:srgbClr val="273239"/>
                </a:solidFill>
                <a:effectLst/>
                <a:latin typeface="Nunito" pitchFamily="2" charset="0"/>
              </a:rPr>
              <a:t>Network Routing: </a:t>
            </a:r>
            <a:r>
              <a:rPr lang="en-US" b="0" i="0" dirty="0">
                <a:solidFill>
                  <a:srgbClr val="273239"/>
                </a:solidFill>
                <a:effectLst/>
                <a:latin typeface="Nunito" pitchFamily="2" charset="0"/>
              </a:rPr>
              <a:t>Determining the best path for data packets</a:t>
            </a:r>
          </a:p>
          <a:p>
            <a:pPr marL="0" indent="0" algn="l" fontAlgn="base">
              <a:buNone/>
            </a:pPr>
            <a:endParaRPr lang="en-US" dirty="0">
              <a:solidFill>
                <a:srgbClr val="273239"/>
              </a:solidFill>
              <a:latin typeface="Nunito" pitchFamily="2" charset="0"/>
            </a:endParaRPr>
          </a:p>
          <a:p>
            <a:pPr marL="0" indent="0" algn="l" fontAlgn="base">
              <a:buNone/>
            </a:pPr>
            <a:r>
              <a:rPr lang="en-US" b="0" i="0" dirty="0">
                <a:solidFill>
                  <a:srgbClr val="273239"/>
                </a:solidFill>
                <a:effectLst/>
                <a:latin typeface="Nunito" pitchFamily="2" charset="0"/>
              </a:rPr>
              <a:t>A simple application would be to display the count of each word in a text file. Here the key would be the char buffer storing the word and the coun</a:t>
            </a:r>
            <a:r>
              <a:rPr lang="en-US" dirty="0">
                <a:solidFill>
                  <a:srgbClr val="273239"/>
                </a:solidFill>
                <a:latin typeface="Nunito" pitchFamily="2" charset="0"/>
              </a:rPr>
              <a:t>t is the integer value of this key.</a:t>
            </a:r>
            <a:r>
              <a:rPr lang="en-US" b="0" i="0" dirty="0">
                <a:solidFill>
                  <a:srgbClr val="273239"/>
                </a:solidFill>
                <a:effectLst/>
                <a:latin typeface="Nunito" pitchFamily="2" charset="0"/>
              </a:rPr>
              <a:t> </a:t>
            </a:r>
          </a:p>
          <a:p>
            <a:pPr marL="0" indent="0">
              <a:buNone/>
            </a:pPr>
            <a:endParaRPr lang="en-IN" dirty="0"/>
          </a:p>
        </p:txBody>
      </p:sp>
    </p:spTree>
    <p:extLst>
      <p:ext uri="{BB962C8B-B14F-4D97-AF65-F5344CB8AC3E}">
        <p14:creationId xmlns:p14="http://schemas.microsoft.com/office/powerpoint/2010/main" val="186517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55E0-9705-5DFD-F690-54AD55551A95}"/>
              </a:ext>
            </a:extLst>
          </p:cNvPr>
          <p:cNvSpPr>
            <a:spLocks noGrp="1"/>
          </p:cNvSpPr>
          <p:nvPr>
            <p:ph type="title"/>
          </p:nvPr>
        </p:nvSpPr>
        <p:spPr/>
        <p:txBody>
          <a:bodyPr/>
          <a:lstStyle/>
          <a:p>
            <a:r>
              <a:rPr lang="en-US" dirty="0"/>
              <a:t>Tree- Data Structure</a:t>
            </a:r>
            <a:endParaRPr lang="en-IN" dirty="0"/>
          </a:p>
        </p:txBody>
      </p:sp>
      <p:sp>
        <p:nvSpPr>
          <p:cNvPr id="3" name="Content Placeholder 2">
            <a:extLst>
              <a:ext uri="{FF2B5EF4-FFF2-40B4-BE49-F238E27FC236}">
                <a16:creationId xmlns:a16="http://schemas.microsoft.com/office/drawing/2014/main" id="{A95098FA-8BFE-6B1B-6B50-04C13A57F575}"/>
              </a:ext>
            </a:extLst>
          </p:cNvPr>
          <p:cNvSpPr>
            <a:spLocks noGrp="1"/>
          </p:cNvSpPr>
          <p:nvPr>
            <p:ph idx="1"/>
          </p:nvPr>
        </p:nvSpPr>
        <p:spPr/>
        <p:txBody>
          <a:bodyPr/>
          <a:lstStyle/>
          <a:p>
            <a:r>
              <a:rPr lang="en-US" dirty="0"/>
              <a:t>A tree data structure is a hierarchical data structure making navigation and search of data easier.</a:t>
            </a:r>
          </a:p>
          <a:p>
            <a:r>
              <a:rPr lang="en-US" dirty="0"/>
              <a:t>It is a collection of nodes that are connected by edges and has a hierarchical relationship between the nodes.</a:t>
            </a:r>
          </a:p>
          <a:p>
            <a:r>
              <a:rPr lang="en-US" dirty="0"/>
              <a:t>The topmost node is called the root node and the nodes under it are called child nodes.</a:t>
            </a:r>
          </a:p>
        </p:txBody>
      </p:sp>
    </p:spTree>
    <p:extLst>
      <p:ext uri="{BB962C8B-B14F-4D97-AF65-F5344CB8AC3E}">
        <p14:creationId xmlns:p14="http://schemas.microsoft.com/office/powerpoint/2010/main" val="360341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1677-26BB-89BB-8FA8-E2D3ECDD5E08}"/>
              </a:ext>
            </a:extLst>
          </p:cNvPr>
          <p:cNvSpPr>
            <a:spLocks noGrp="1"/>
          </p:cNvSpPr>
          <p:nvPr>
            <p:ph type="title"/>
          </p:nvPr>
        </p:nvSpPr>
        <p:spPr/>
        <p:txBody>
          <a:bodyPr/>
          <a:lstStyle/>
          <a:p>
            <a:r>
              <a:rPr lang="en-US" dirty="0"/>
              <a:t>Tree-  Data Structure</a:t>
            </a:r>
            <a:endParaRPr lang="en-IN" dirty="0"/>
          </a:p>
        </p:txBody>
      </p:sp>
      <p:pic>
        <p:nvPicPr>
          <p:cNvPr id="5" name="Content Placeholder 4">
            <a:extLst>
              <a:ext uri="{FF2B5EF4-FFF2-40B4-BE49-F238E27FC236}">
                <a16:creationId xmlns:a16="http://schemas.microsoft.com/office/drawing/2014/main" id="{C6D5D94E-C6C4-96C1-AF88-115CE4334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610" y="1632687"/>
            <a:ext cx="8372115" cy="4193882"/>
          </a:xfrm>
        </p:spPr>
      </p:pic>
    </p:spTree>
    <p:extLst>
      <p:ext uri="{BB962C8B-B14F-4D97-AF65-F5344CB8AC3E}">
        <p14:creationId xmlns:p14="http://schemas.microsoft.com/office/powerpoint/2010/main" val="293581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5E98-6F2B-986E-02F8-2EBC4D04871F}"/>
              </a:ext>
            </a:extLst>
          </p:cNvPr>
          <p:cNvSpPr>
            <a:spLocks noGrp="1"/>
          </p:cNvSpPr>
          <p:nvPr>
            <p:ph type="title"/>
          </p:nvPr>
        </p:nvSpPr>
        <p:spPr/>
        <p:txBody>
          <a:bodyPr/>
          <a:lstStyle/>
          <a:p>
            <a:r>
              <a:rPr lang="en-US" dirty="0"/>
              <a:t>Tree -Recursive data structure</a:t>
            </a:r>
            <a:endParaRPr lang="en-IN" dirty="0"/>
          </a:p>
        </p:txBody>
      </p:sp>
      <p:pic>
        <p:nvPicPr>
          <p:cNvPr id="5" name="Content Placeholder 4">
            <a:extLst>
              <a:ext uri="{FF2B5EF4-FFF2-40B4-BE49-F238E27FC236}">
                <a16:creationId xmlns:a16="http://schemas.microsoft.com/office/drawing/2014/main" id="{0788C0DB-5B4B-D3F0-4E2A-9B4A38578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2122040"/>
            <a:ext cx="4660424" cy="2805562"/>
          </a:xfrm>
        </p:spPr>
      </p:pic>
      <p:sp>
        <p:nvSpPr>
          <p:cNvPr id="7" name="Content Placeholder 2">
            <a:extLst>
              <a:ext uri="{FF2B5EF4-FFF2-40B4-BE49-F238E27FC236}">
                <a16:creationId xmlns:a16="http://schemas.microsoft.com/office/drawing/2014/main" id="{6FE820F9-7833-2342-706B-844C4DBB9018}"/>
              </a:ext>
            </a:extLst>
          </p:cNvPr>
          <p:cNvSpPr txBox="1">
            <a:spLocks/>
          </p:cNvSpPr>
          <p:nvPr/>
        </p:nvSpPr>
        <p:spPr>
          <a:xfrm>
            <a:off x="6587940" y="2509380"/>
            <a:ext cx="4686518" cy="224172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i="1">
                <a:solidFill>
                  <a:srgbClr val="273239"/>
                </a:solidFill>
                <a:latin typeface="Nunito" pitchFamily="2" charset="0"/>
              </a:rPr>
              <a:t>struct Node</a:t>
            </a:r>
            <a:br>
              <a:rPr lang="en-US"/>
            </a:br>
            <a:r>
              <a:rPr lang="en-US" i="1">
                <a:solidFill>
                  <a:srgbClr val="273239"/>
                </a:solidFill>
                <a:latin typeface="Nunito" pitchFamily="2" charset="0"/>
              </a:rPr>
              <a:t>{</a:t>
            </a:r>
            <a:br>
              <a:rPr lang="en-US"/>
            </a:br>
            <a:r>
              <a:rPr lang="en-US" i="1">
                <a:solidFill>
                  <a:srgbClr val="273239"/>
                </a:solidFill>
                <a:latin typeface="Nunito" pitchFamily="2" charset="0"/>
              </a:rPr>
              <a:t>   int data;</a:t>
            </a:r>
            <a:br>
              <a:rPr lang="en-US"/>
            </a:br>
            <a:r>
              <a:rPr lang="en-US" i="1">
                <a:solidFill>
                  <a:srgbClr val="273239"/>
                </a:solidFill>
                <a:latin typeface="Nunito" pitchFamily="2" charset="0"/>
              </a:rPr>
              <a:t>   struct Node *first_child;</a:t>
            </a:r>
            <a:br>
              <a:rPr lang="en-US"/>
            </a:br>
            <a:r>
              <a:rPr lang="en-US" i="1">
                <a:solidFill>
                  <a:srgbClr val="273239"/>
                </a:solidFill>
                <a:latin typeface="Nunito" pitchFamily="2" charset="0"/>
              </a:rPr>
              <a:t>   struct Node *second_child;</a:t>
            </a:r>
            <a:br>
              <a:rPr lang="en-US"/>
            </a:br>
            <a:r>
              <a:rPr lang="en-US" i="1">
                <a:solidFill>
                  <a:srgbClr val="273239"/>
                </a:solidFill>
                <a:latin typeface="Nunito" pitchFamily="2" charset="0"/>
              </a:rPr>
              <a:t>   struct Node *third_child;</a:t>
            </a:r>
            <a:br>
              <a:rPr lang="en-US"/>
            </a:br>
            <a:r>
              <a:rPr lang="en-US" i="1">
                <a:solidFill>
                  <a:srgbClr val="273239"/>
                </a:solidFill>
                <a:latin typeface="Nunito" pitchFamily="2" charset="0"/>
              </a:rPr>
              <a:t>   .</a:t>
            </a:r>
            <a:br>
              <a:rPr lang="en-US"/>
            </a:br>
            <a:r>
              <a:rPr lang="en-US" i="1">
                <a:solidFill>
                  <a:srgbClr val="273239"/>
                </a:solidFill>
                <a:latin typeface="Nunito" pitchFamily="2" charset="0"/>
              </a:rPr>
              <a:t>   .</a:t>
            </a:r>
            <a:br>
              <a:rPr lang="en-US"/>
            </a:br>
            <a:r>
              <a:rPr lang="en-US" i="1">
                <a:solidFill>
                  <a:srgbClr val="273239"/>
                </a:solidFill>
                <a:latin typeface="Nunito" pitchFamily="2" charset="0"/>
              </a:rPr>
              <a:t>   .</a:t>
            </a:r>
            <a:br>
              <a:rPr lang="en-US"/>
            </a:br>
            <a:r>
              <a:rPr lang="en-US" i="1">
                <a:solidFill>
                  <a:srgbClr val="273239"/>
                </a:solidFill>
                <a:latin typeface="Nunito" pitchFamily="2" charset="0"/>
              </a:rPr>
              <a:t>   struct Node *nth_child;</a:t>
            </a:r>
            <a:br>
              <a:rPr lang="en-US"/>
            </a:br>
            <a:r>
              <a:rPr lang="en-US" i="1">
                <a:solidFill>
                  <a:srgbClr val="273239"/>
                </a:solidFill>
                <a:latin typeface="Nunito" pitchFamily="2" charset="0"/>
              </a:rPr>
              <a:t>};</a:t>
            </a:r>
            <a:endParaRPr lang="en-IN" dirty="0"/>
          </a:p>
        </p:txBody>
      </p:sp>
    </p:spTree>
    <p:extLst>
      <p:ext uri="{BB962C8B-B14F-4D97-AF65-F5344CB8AC3E}">
        <p14:creationId xmlns:p14="http://schemas.microsoft.com/office/powerpoint/2010/main" val="9445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4FC1-7203-2C94-DE23-6A9D294B427A}"/>
              </a:ext>
            </a:extLst>
          </p:cNvPr>
          <p:cNvSpPr>
            <a:spLocks noGrp="1"/>
          </p:cNvSpPr>
          <p:nvPr>
            <p:ph type="title"/>
          </p:nvPr>
        </p:nvSpPr>
        <p:spPr/>
        <p:txBody>
          <a:bodyPr/>
          <a:lstStyle/>
          <a:p>
            <a:r>
              <a:rPr lang="en-US" dirty="0"/>
              <a:t>Tree - Binary Tree</a:t>
            </a:r>
            <a:endParaRPr lang="en-IN" dirty="0"/>
          </a:p>
        </p:txBody>
      </p:sp>
      <p:pic>
        <p:nvPicPr>
          <p:cNvPr id="7" name="Content Placeholder 6">
            <a:extLst>
              <a:ext uri="{FF2B5EF4-FFF2-40B4-BE49-F238E27FC236}">
                <a16:creationId xmlns:a16="http://schemas.microsoft.com/office/drawing/2014/main" id="{8B165492-D000-44B6-DDCE-1B396F03E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451" y="2116155"/>
            <a:ext cx="3467954" cy="3162855"/>
          </a:xfrm>
        </p:spPr>
      </p:pic>
      <p:sp>
        <p:nvSpPr>
          <p:cNvPr id="9" name="TextBox 8">
            <a:extLst>
              <a:ext uri="{FF2B5EF4-FFF2-40B4-BE49-F238E27FC236}">
                <a16:creationId xmlns:a16="http://schemas.microsoft.com/office/drawing/2014/main" id="{35446013-9CE9-2451-353A-C2EA50F31E25}"/>
              </a:ext>
            </a:extLst>
          </p:cNvPr>
          <p:cNvSpPr txBox="1"/>
          <p:nvPr/>
        </p:nvSpPr>
        <p:spPr>
          <a:xfrm>
            <a:off x="5229519" y="2116155"/>
            <a:ext cx="6103854" cy="2585323"/>
          </a:xfrm>
          <a:prstGeom prst="rect">
            <a:avLst/>
          </a:prstGeom>
          <a:noFill/>
        </p:spPr>
        <p:txBody>
          <a:bodyPr wrap="square">
            <a:spAutoFit/>
          </a:bodyPr>
          <a:lstStyle/>
          <a:p>
            <a:r>
              <a:rPr lang="en-US" dirty="0"/>
              <a:t>A binary tree is one where each node can have a maximum of 2 child nodes.</a:t>
            </a:r>
          </a:p>
          <a:p>
            <a:endParaRPr lang="en-US" dirty="0"/>
          </a:p>
          <a:p>
            <a:r>
              <a:rPr lang="en-US" dirty="0"/>
              <a:t>In the example diagram on the left:</a:t>
            </a:r>
          </a:p>
          <a:p>
            <a:pPr marL="285750" indent="-285750">
              <a:buFont typeface="Arial" panose="020B0604020202020204" pitchFamily="34" charset="0"/>
              <a:buChar char="•"/>
            </a:pPr>
            <a:r>
              <a:rPr lang="en-US" dirty="0"/>
              <a:t>Node 1 is the root node</a:t>
            </a:r>
          </a:p>
          <a:p>
            <a:pPr marL="285750" indent="-285750">
              <a:buFont typeface="Arial" panose="020B0604020202020204" pitchFamily="34" charset="0"/>
              <a:buChar char="•"/>
            </a:pPr>
            <a:r>
              <a:rPr lang="en-US" dirty="0"/>
              <a:t>1 is the parent of 2 and 3</a:t>
            </a:r>
          </a:p>
          <a:p>
            <a:pPr marL="285750" indent="-285750">
              <a:buFont typeface="Arial" panose="020B0604020202020204" pitchFamily="34" charset="0"/>
              <a:buChar char="•"/>
            </a:pPr>
            <a:r>
              <a:rPr lang="en-US" dirty="0"/>
              <a:t>2 and 3 are the siblings</a:t>
            </a:r>
          </a:p>
          <a:p>
            <a:pPr marL="285750" indent="-285750">
              <a:buFont typeface="Arial" panose="020B0604020202020204" pitchFamily="34" charset="0"/>
              <a:buChar char="•"/>
            </a:pPr>
            <a:r>
              <a:rPr lang="en-US" dirty="0"/>
              <a:t>4, 5, 6, and 7 are the leaf nodes</a:t>
            </a:r>
          </a:p>
          <a:p>
            <a:pPr marL="285750" indent="-285750">
              <a:buFont typeface="Arial" panose="020B0604020202020204" pitchFamily="34" charset="0"/>
              <a:buChar char="•"/>
            </a:pPr>
            <a:r>
              <a:rPr lang="en-US" dirty="0"/>
              <a:t>1 and 2 are the ancestors of 5</a:t>
            </a:r>
            <a:endParaRPr lang="en-IN" dirty="0"/>
          </a:p>
        </p:txBody>
      </p:sp>
    </p:spTree>
    <p:extLst>
      <p:ext uri="{BB962C8B-B14F-4D97-AF65-F5344CB8AC3E}">
        <p14:creationId xmlns:p14="http://schemas.microsoft.com/office/powerpoint/2010/main" val="337616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EEF0-8FEA-570D-F66D-71007C7DE0C7}"/>
              </a:ext>
            </a:extLst>
          </p:cNvPr>
          <p:cNvSpPr>
            <a:spLocks noGrp="1"/>
          </p:cNvSpPr>
          <p:nvPr>
            <p:ph type="title"/>
          </p:nvPr>
        </p:nvSpPr>
        <p:spPr/>
        <p:txBody>
          <a:bodyPr/>
          <a:lstStyle/>
          <a:p>
            <a:r>
              <a:rPr lang="en-US" dirty="0"/>
              <a:t>Types of trees</a:t>
            </a:r>
            <a:endParaRPr lang="en-IN" dirty="0"/>
          </a:p>
        </p:txBody>
      </p:sp>
      <p:pic>
        <p:nvPicPr>
          <p:cNvPr id="5" name="Content Placeholder 4">
            <a:extLst>
              <a:ext uri="{FF2B5EF4-FFF2-40B4-BE49-F238E27FC236}">
                <a16:creationId xmlns:a16="http://schemas.microsoft.com/office/drawing/2014/main" id="{28AF3193-890B-1F3E-22DF-3237E4AB3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780" y="1669191"/>
            <a:ext cx="8315775" cy="4157888"/>
          </a:xfrm>
        </p:spPr>
      </p:pic>
    </p:spTree>
    <p:extLst>
      <p:ext uri="{BB962C8B-B14F-4D97-AF65-F5344CB8AC3E}">
        <p14:creationId xmlns:p14="http://schemas.microsoft.com/office/powerpoint/2010/main" val="25350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7F6-6633-CEB9-4BE1-BA9EF9F48128}"/>
              </a:ext>
            </a:extLst>
          </p:cNvPr>
          <p:cNvSpPr>
            <a:spLocks noGrp="1"/>
          </p:cNvSpPr>
          <p:nvPr>
            <p:ph type="title"/>
          </p:nvPr>
        </p:nvSpPr>
        <p:spPr/>
        <p:txBody>
          <a:bodyPr/>
          <a:lstStyle/>
          <a:p>
            <a:r>
              <a:rPr lang="en-US" dirty="0"/>
              <a:t>Graphs</a:t>
            </a:r>
            <a:endParaRPr lang="en-IN" dirty="0"/>
          </a:p>
        </p:txBody>
      </p:sp>
      <p:sp>
        <p:nvSpPr>
          <p:cNvPr id="3" name="Content Placeholder 2">
            <a:extLst>
              <a:ext uri="{FF2B5EF4-FFF2-40B4-BE49-F238E27FC236}">
                <a16:creationId xmlns:a16="http://schemas.microsoft.com/office/drawing/2014/main" id="{5565AC7B-D7AF-9358-3066-B3086B1B24EA}"/>
              </a:ext>
            </a:extLst>
          </p:cNvPr>
          <p:cNvSpPr>
            <a:spLocks noGrp="1"/>
          </p:cNvSpPr>
          <p:nvPr>
            <p:ph idx="1"/>
          </p:nvPr>
        </p:nvSpPr>
        <p:spPr/>
        <p:txBody>
          <a:bodyPr/>
          <a:lstStyle/>
          <a:p>
            <a:r>
              <a:rPr lang="en-US" dirty="0"/>
              <a:t>Graph Data Structure is a collection of nodes connected by edges. </a:t>
            </a:r>
          </a:p>
          <a:p>
            <a:r>
              <a:rPr lang="en-US" dirty="0"/>
              <a:t>It’s used to represent relationships between different entities. Graph algorithms are methods used to manipulate and analyze graphs, solving various problems like finding the shortest path or detecting cycles.</a:t>
            </a:r>
          </a:p>
          <a:p>
            <a:r>
              <a:rPr lang="en-US" dirty="0"/>
              <a:t>Graph is a non-linear data structure consisting of vertices and edges. The vertices are sometimes also referred to as nodes and the edges are lines or arcs that connect any two nodes in the graph. </a:t>
            </a:r>
          </a:p>
          <a:p>
            <a:r>
              <a:rPr lang="en-US" dirty="0"/>
              <a:t>More formally a Graph is composed of a set of vertices( V ) and a set of edges( E ). The graph is denoted by G(V, E).</a:t>
            </a:r>
          </a:p>
          <a:p>
            <a:endParaRPr lang="en-US" dirty="0"/>
          </a:p>
          <a:p>
            <a:pPr marL="0" indent="0">
              <a:buNone/>
            </a:pPr>
            <a:endParaRPr lang="en-IN" dirty="0"/>
          </a:p>
        </p:txBody>
      </p:sp>
    </p:spTree>
    <p:extLst>
      <p:ext uri="{BB962C8B-B14F-4D97-AF65-F5344CB8AC3E}">
        <p14:creationId xmlns:p14="http://schemas.microsoft.com/office/powerpoint/2010/main" val="154686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5935-C0CF-69D1-B655-128EF56434B0}"/>
              </a:ext>
            </a:extLst>
          </p:cNvPr>
          <p:cNvSpPr>
            <a:spLocks noGrp="1"/>
          </p:cNvSpPr>
          <p:nvPr>
            <p:ph type="title"/>
          </p:nvPr>
        </p:nvSpPr>
        <p:spPr/>
        <p:txBody>
          <a:bodyPr/>
          <a:lstStyle/>
          <a:p>
            <a:r>
              <a:rPr lang="en-US" dirty="0"/>
              <a:t>Graphs - Data structure representation</a:t>
            </a:r>
            <a:endParaRPr lang="en-IN" dirty="0"/>
          </a:p>
        </p:txBody>
      </p:sp>
      <p:sp>
        <p:nvSpPr>
          <p:cNvPr id="3" name="Content Placeholder 2">
            <a:extLst>
              <a:ext uri="{FF2B5EF4-FFF2-40B4-BE49-F238E27FC236}">
                <a16:creationId xmlns:a16="http://schemas.microsoft.com/office/drawing/2014/main" id="{6CFDAC54-4BFC-69C8-B320-488EA3893E10}"/>
              </a:ext>
            </a:extLst>
          </p:cNvPr>
          <p:cNvSpPr>
            <a:spLocks noGrp="1"/>
          </p:cNvSpPr>
          <p:nvPr>
            <p:ph idx="1"/>
          </p:nvPr>
        </p:nvSpPr>
        <p:spPr/>
        <p:txBody>
          <a:bodyPr>
            <a:normAutofit fontScale="92500" lnSpcReduction="10000"/>
          </a:bodyPr>
          <a:lstStyle/>
          <a:p>
            <a:pPr marL="0" indent="0" algn="l" fontAlgn="base">
              <a:buNone/>
            </a:pPr>
            <a:r>
              <a:rPr lang="en-US" b="0" i="0" dirty="0">
                <a:solidFill>
                  <a:srgbClr val="273239"/>
                </a:solidFill>
                <a:effectLst/>
                <a:latin typeface="Nunito" pitchFamily="2" charset="0"/>
              </a:rPr>
              <a:t>Graph can be represented in the following ways:</a:t>
            </a:r>
          </a:p>
          <a:p>
            <a:pPr algn="l" fontAlgn="base">
              <a:buFont typeface="+mj-lt"/>
              <a:buAutoNum type="arabicPeriod"/>
            </a:pPr>
            <a:r>
              <a:rPr lang="en-US" b="1" i="0" dirty="0">
                <a:solidFill>
                  <a:srgbClr val="273239"/>
                </a:solidFill>
                <a:effectLst/>
                <a:latin typeface="Nunito" pitchFamily="2" charset="0"/>
              </a:rPr>
              <a:t>Set Representation: </a:t>
            </a:r>
            <a:r>
              <a:rPr lang="en-US" b="0" i="0" dirty="0">
                <a:solidFill>
                  <a:srgbClr val="273239"/>
                </a:solidFill>
                <a:effectLst/>
                <a:latin typeface="Nunito" pitchFamily="2" charset="0"/>
              </a:rPr>
              <a:t>Set representation of a graph involves two sets: Set of vertices </a:t>
            </a:r>
            <a:r>
              <a:rPr lang="en-US" b="1" i="0" dirty="0">
                <a:solidFill>
                  <a:srgbClr val="273239"/>
                </a:solidFill>
                <a:effectLst/>
                <a:latin typeface="Nunito" pitchFamily="2" charset="0"/>
              </a:rPr>
              <a:t>V = {V</a:t>
            </a:r>
            <a:r>
              <a:rPr lang="en-US" b="1" i="0" baseline="-25000" dirty="0">
                <a:solidFill>
                  <a:srgbClr val="273239"/>
                </a:solidFill>
                <a:effectLst/>
                <a:latin typeface="Nunito" pitchFamily="2" charset="0"/>
              </a:rPr>
              <a:t>1</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2</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3</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4</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and set of edges</a:t>
            </a:r>
            <a:r>
              <a:rPr lang="en-US" b="1" i="0" dirty="0">
                <a:solidFill>
                  <a:srgbClr val="273239"/>
                </a:solidFill>
                <a:effectLst/>
                <a:latin typeface="Nunito" pitchFamily="2" charset="0"/>
              </a:rPr>
              <a:t> E = {{V</a:t>
            </a:r>
            <a:r>
              <a:rPr lang="en-US" b="1" i="0" baseline="-25000" dirty="0">
                <a:solidFill>
                  <a:srgbClr val="273239"/>
                </a:solidFill>
                <a:effectLst/>
                <a:latin typeface="Nunito" pitchFamily="2" charset="0"/>
              </a:rPr>
              <a:t>1</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2</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2</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3</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3</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4</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4</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1</a:t>
            </a:r>
            <a:r>
              <a:rPr lang="en-US" b="1" i="0" dirty="0">
                <a:solidFill>
                  <a:srgbClr val="273239"/>
                </a:solidFill>
                <a:effectLst/>
                <a:latin typeface="Nunito" pitchFamily="2" charset="0"/>
              </a:rPr>
              <a:t>}}</a:t>
            </a:r>
            <a:r>
              <a:rPr lang="en-US" b="0" i="0" dirty="0">
                <a:solidFill>
                  <a:srgbClr val="273239"/>
                </a:solidFill>
                <a:effectLst/>
                <a:latin typeface="Nunito" pitchFamily="2" charset="0"/>
              </a:rPr>
              <a:t>. This representation is efficient for memory but does not allow parallel edges.</a:t>
            </a:r>
          </a:p>
          <a:p>
            <a:pPr algn="l" fontAlgn="base">
              <a:buFont typeface="+mj-lt"/>
              <a:buAutoNum type="arabicPeriod"/>
            </a:pPr>
            <a:r>
              <a:rPr lang="en-US" b="1" i="0" dirty="0">
                <a:solidFill>
                  <a:srgbClr val="273239"/>
                </a:solidFill>
                <a:effectLst/>
                <a:latin typeface="Nunito" pitchFamily="2" charset="0"/>
              </a:rPr>
              <a:t>Sequential Representation: </a:t>
            </a:r>
            <a:r>
              <a:rPr lang="en-US" b="0" i="0" dirty="0">
                <a:solidFill>
                  <a:srgbClr val="273239"/>
                </a:solidFill>
                <a:effectLst/>
                <a:latin typeface="Nunito" pitchFamily="2" charset="0"/>
              </a:rPr>
              <a:t>This representation of a graph can be represented by means of matrices: Adjacency Matrix, Incidence matrix and Path matrix.</a:t>
            </a:r>
          </a:p>
          <a:p>
            <a:pPr marL="742950" lvl="1" indent="-285750" algn="l" fontAlgn="base">
              <a:buFont typeface="+mj-lt"/>
              <a:buAutoNum type="arabicPeriod"/>
            </a:pPr>
            <a:r>
              <a:rPr lang="en-US" b="1" i="0" dirty="0">
                <a:solidFill>
                  <a:srgbClr val="273239"/>
                </a:solidFill>
                <a:effectLst/>
                <a:latin typeface="Nunito" pitchFamily="2" charset="0"/>
              </a:rPr>
              <a:t>Adjacency Matrix:</a:t>
            </a:r>
            <a:r>
              <a:rPr lang="en-US" b="0" i="0" dirty="0">
                <a:solidFill>
                  <a:srgbClr val="273239"/>
                </a:solidFill>
                <a:effectLst/>
                <a:latin typeface="Nunito" pitchFamily="2" charset="0"/>
              </a:rPr>
              <a:t> This matrix includes information about the adjacent nodes. Here, </a:t>
            </a:r>
            <a:r>
              <a:rPr lang="en-US" b="1" i="0" dirty="0" err="1">
                <a:solidFill>
                  <a:srgbClr val="273239"/>
                </a:solidFill>
                <a:effectLst/>
                <a:latin typeface="Nunito" pitchFamily="2" charset="0"/>
              </a:rPr>
              <a:t>a</a:t>
            </a:r>
            <a:r>
              <a:rPr lang="en-US" b="1" i="0" baseline="-25000" dirty="0" err="1">
                <a:solidFill>
                  <a:srgbClr val="273239"/>
                </a:solidFill>
                <a:effectLst/>
                <a:latin typeface="Nunito" pitchFamily="2" charset="0"/>
              </a:rPr>
              <a:t>ij</a:t>
            </a:r>
            <a:r>
              <a:rPr lang="en-US" b="1" i="0" dirty="0">
                <a:solidFill>
                  <a:srgbClr val="273239"/>
                </a:solidFill>
                <a:effectLst/>
                <a:latin typeface="Nunito" pitchFamily="2" charset="0"/>
              </a:rPr>
              <a:t> = 1</a:t>
            </a:r>
            <a:r>
              <a:rPr lang="en-US" b="0" i="0" dirty="0">
                <a:solidFill>
                  <a:srgbClr val="273239"/>
                </a:solidFill>
                <a:effectLst/>
                <a:latin typeface="Nunito" pitchFamily="2" charset="0"/>
              </a:rPr>
              <a:t> if there is an edge from</a:t>
            </a:r>
            <a:r>
              <a:rPr lang="en-US" b="1" i="0" dirty="0">
                <a:solidFill>
                  <a:srgbClr val="273239"/>
                </a:solidFill>
                <a:effectLst/>
                <a:latin typeface="Nunito" pitchFamily="2" charset="0"/>
              </a:rPr>
              <a:t> V</a:t>
            </a:r>
            <a:r>
              <a:rPr lang="en-US" b="1" i="0" baseline="-25000" dirty="0">
                <a:solidFill>
                  <a:srgbClr val="273239"/>
                </a:solidFill>
                <a:effectLst/>
                <a:latin typeface="Nunito" pitchFamily="2" charset="0"/>
              </a:rPr>
              <a:t>i</a:t>
            </a:r>
            <a:r>
              <a:rPr lang="en-US" b="0" i="0" dirty="0">
                <a:solidFill>
                  <a:srgbClr val="273239"/>
                </a:solidFill>
                <a:effectLst/>
                <a:latin typeface="Nunito" pitchFamily="2" charset="0"/>
              </a:rPr>
              <a:t> to </a:t>
            </a:r>
            <a:r>
              <a:rPr lang="en-US" b="1" i="0" dirty="0" err="1">
                <a:solidFill>
                  <a:srgbClr val="273239"/>
                </a:solidFill>
                <a:effectLst/>
                <a:latin typeface="Nunito" pitchFamily="2" charset="0"/>
              </a:rPr>
              <a:t>V</a:t>
            </a:r>
            <a:r>
              <a:rPr lang="en-US" b="1" i="0" baseline="-25000" dirty="0" err="1">
                <a:solidFill>
                  <a:srgbClr val="273239"/>
                </a:solidFill>
                <a:effectLst/>
                <a:latin typeface="Nunito" pitchFamily="2" charset="0"/>
              </a:rPr>
              <a:t>j</a:t>
            </a:r>
            <a:r>
              <a:rPr lang="en-US" b="1" i="0" dirty="0">
                <a:solidFill>
                  <a:srgbClr val="273239"/>
                </a:solidFill>
                <a:effectLst/>
                <a:latin typeface="Nunito" pitchFamily="2" charset="0"/>
              </a:rPr>
              <a:t> </a:t>
            </a:r>
            <a:r>
              <a:rPr lang="en-US" b="0" i="0" dirty="0">
                <a:solidFill>
                  <a:srgbClr val="273239"/>
                </a:solidFill>
                <a:effectLst/>
                <a:latin typeface="Nunito" pitchFamily="2" charset="0"/>
              </a:rPr>
              <a:t>otherwise </a:t>
            </a:r>
            <a:r>
              <a:rPr lang="en-US" b="1" i="0" dirty="0">
                <a:solidFill>
                  <a:srgbClr val="273239"/>
                </a:solidFill>
                <a:effectLst/>
                <a:latin typeface="Nunito" pitchFamily="2" charset="0"/>
              </a:rPr>
              <a:t>0</a:t>
            </a:r>
            <a:r>
              <a:rPr lang="en-US" b="0" i="0" dirty="0">
                <a:solidFill>
                  <a:srgbClr val="273239"/>
                </a:solidFill>
                <a:effectLst/>
                <a:latin typeface="Nunito" pitchFamily="2" charset="0"/>
              </a:rPr>
              <a:t>. It is a matrix of order </a:t>
            </a:r>
            <a:r>
              <a:rPr lang="en-US" b="1" i="0" dirty="0">
                <a:solidFill>
                  <a:srgbClr val="273239"/>
                </a:solidFill>
                <a:effectLst/>
                <a:latin typeface="Nunito" pitchFamily="2" charset="0"/>
              </a:rPr>
              <a:t>V×V</a:t>
            </a:r>
            <a:r>
              <a:rPr lang="en-US" b="0" i="0" dirty="0">
                <a:solidFill>
                  <a:srgbClr val="273239"/>
                </a:solidFill>
                <a:effectLst/>
                <a:latin typeface="Nunito" pitchFamily="2" charset="0"/>
              </a:rPr>
              <a:t>.</a:t>
            </a:r>
          </a:p>
          <a:p>
            <a:pPr marL="742950" lvl="1" indent="-285750" algn="l" fontAlgn="base">
              <a:buFont typeface="+mj-lt"/>
              <a:buAutoNum type="arabicPeriod"/>
            </a:pPr>
            <a:r>
              <a:rPr lang="en-US" b="1" i="0" dirty="0">
                <a:solidFill>
                  <a:srgbClr val="273239"/>
                </a:solidFill>
                <a:effectLst/>
                <a:latin typeface="Nunito" pitchFamily="2" charset="0"/>
              </a:rPr>
              <a:t>Incidence Matrix:</a:t>
            </a:r>
            <a:r>
              <a:rPr lang="en-US" b="0" i="0" dirty="0">
                <a:solidFill>
                  <a:srgbClr val="273239"/>
                </a:solidFill>
                <a:effectLst/>
                <a:latin typeface="Nunito" pitchFamily="2" charset="0"/>
              </a:rPr>
              <a:t> This matrix includes information about the incidence of edges on the nodes. Here, </a:t>
            </a:r>
            <a:r>
              <a:rPr lang="en-US" b="1" i="0" dirty="0" err="1">
                <a:solidFill>
                  <a:srgbClr val="273239"/>
                </a:solidFill>
                <a:effectLst/>
                <a:latin typeface="Nunito" pitchFamily="2" charset="0"/>
              </a:rPr>
              <a:t>a</a:t>
            </a:r>
            <a:r>
              <a:rPr lang="en-US" b="1" i="0" baseline="-25000" dirty="0" err="1">
                <a:solidFill>
                  <a:srgbClr val="273239"/>
                </a:solidFill>
                <a:effectLst/>
                <a:latin typeface="Nunito" pitchFamily="2" charset="0"/>
              </a:rPr>
              <a:t>ij</a:t>
            </a:r>
            <a:r>
              <a:rPr lang="en-US" b="1" i="0" dirty="0">
                <a:solidFill>
                  <a:srgbClr val="273239"/>
                </a:solidFill>
                <a:effectLst/>
                <a:latin typeface="Nunito" pitchFamily="2" charset="0"/>
              </a:rPr>
              <a:t> = 1</a:t>
            </a:r>
            <a:r>
              <a:rPr lang="en-US" b="0" i="0" dirty="0">
                <a:solidFill>
                  <a:srgbClr val="273239"/>
                </a:solidFill>
                <a:effectLst/>
                <a:latin typeface="Nunito" pitchFamily="2" charset="0"/>
              </a:rPr>
              <a:t> if the</a:t>
            </a:r>
            <a:r>
              <a:rPr lang="en-US" b="1" i="0" dirty="0">
                <a:solidFill>
                  <a:srgbClr val="273239"/>
                </a:solidFill>
                <a:effectLst/>
                <a:latin typeface="Nunito" pitchFamily="2" charset="0"/>
              </a:rPr>
              <a:t> </a:t>
            </a:r>
            <a:r>
              <a:rPr lang="en-US" b="1" i="0" dirty="0" err="1">
                <a:solidFill>
                  <a:srgbClr val="273239"/>
                </a:solidFill>
                <a:effectLst/>
                <a:latin typeface="Nunito" pitchFamily="2" charset="0"/>
              </a:rPr>
              <a:t>j</a:t>
            </a:r>
            <a:r>
              <a:rPr lang="en-US" b="1" i="0" baseline="30000" dirty="0" err="1">
                <a:solidFill>
                  <a:srgbClr val="273239"/>
                </a:solidFill>
                <a:effectLst/>
                <a:latin typeface="Nunito" pitchFamily="2" charset="0"/>
              </a:rPr>
              <a:t>th</a:t>
            </a:r>
            <a:r>
              <a:rPr lang="en-US" b="0" i="0" dirty="0">
                <a:solidFill>
                  <a:srgbClr val="273239"/>
                </a:solidFill>
                <a:effectLst/>
                <a:latin typeface="Nunito" pitchFamily="2" charset="0"/>
              </a:rPr>
              <a:t> edge </a:t>
            </a:r>
            <a:r>
              <a:rPr lang="en-US" b="1" i="0" dirty="0" err="1">
                <a:solidFill>
                  <a:srgbClr val="273239"/>
                </a:solidFill>
                <a:effectLst/>
                <a:latin typeface="Nunito" pitchFamily="2" charset="0"/>
              </a:rPr>
              <a:t>E</a:t>
            </a:r>
            <a:r>
              <a:rPr lang="en-US" b="1" i="0" baseline="-25000" dirty="0" err="1">
                <a:solidFill>
                  <a:srgbClr val="273239"/>
                </a:solidFill>
                <a:effectLst/>
                <a:latin typeface="Nunito" pitchFamily="2" charset="0"/>
              </a:rPr>
              <a:t>j</a:t>
            </a:r>
            <a:r>
              <a:rPr lang="en-US" b="1" i="0" dirty="0">
                <a:solidFill>
                  <a:srgbClr val="273239"/>
                </a:solidFill>
                <a:effectLst/>
                <a:latin typeface="Nunito" pitchFamily="2" charset="0"/>
              </a:rPr>
              <a:t> </a:t>
            </a:r>
            <a:r>
              <a:rPr lang="en-US" b="0" i="0" dirty="0">
                <a:solidFill>
                  <a:srgbClr val="273239"/>
                </a:solidFill>
                <a:effectLst/>
                <a:latin typeface="Nunito" pitchFamily="2" charset="0"/>
              </a:rPr>
              <a:t>is incident on </a:t>
            </a:r>
            <a:r>
              <a:rPr lang="en-US" b="1" i="0" dirty="0" err="1">
                <a:solidFill>
                  <a:srgbClr val="273239"/>
                </a:solidFill>
                <a:effectLst/>
                <a:latin typeface="Nunito" pitchFamily="2" charset="0"/>
              </a:rPr>
              <a:t>i</a:t>
            </a:r>
            <a:r>
              <a:rPr lang="en-US" b="1" i="0" baseline="30000" dirty="0" err="1">
                <a:solidFill>
                  <a:srgbClr val="273239"/>
                </a:solidFill>
                <a:effectLst/>
                <a:latin typeface="Nunito" pitchFamily="2" charset="0"/>
              </a:rPr>
              <a:t>th</a:t>
            </a:r>
            <a:r>
              <a:rPr lang="en-US" b="0" i="0" dirty="0">
                <a:solidFill>
                  <a:srgbClr val="273239"/>
                </a:solidFill>
                <a:effectLst/>
                <a:latin typeface="Nunito" pitchFamily="2" charset="0"/>
              </a:rPr>
              <a:t> vertex </a:t>
            </a:r>
            <a:r>
              <a:rPr lang="en-US" b="1" i="0" dirty="0">
                <a:solidFill>
                  <a:srgbClr val="273239"/>
                </a:solidFill>
                <a:effectLst/>
                <a:latin typeface="Nunito" pitchFamily="2" charset="0"/>
              </a:rPr>
              <a:t>V</a:t>
            </a:r>
            <a:r>
              <a:rPr lang="en-US" b="1" i="0" baseline="-25000" dirty="0">
                <a:solidFill>
                  <a:srgbClr val="273239"/>
                </a:solidFill>
                <a:effectLst/>
                <a:latin typeface="Nunito" pitchFamily="2" charset="0"/>
              </a:rPr>
              <a:t>i</a:t>
            </a:r>
            <a:r>
              <a:rPr lang="en-US" b="0" i="0" baseline="-25000" dirty="0">
                <a:solidFill>
                  <a:srgbClr val="273239"/>
                </a:solidFill>
                <a:effectLst/>
                <a:latin typeface="Nunito" pitchFamily="2" charset="0"/>
              </a:rPr>
              <a:t> </a:t>
            </a:r>
            <a:r>
              <a:rPr lang="en-US" b="0" i="0" dirty="0">
                <a:solidFill>
                  <a:srgbClr val="273239"/>
                </a:solidFill>
                <a:effectLst/>
                <a:latin typeface="Nunito" pitchFamily="2" charset="0"/>
              </a:rPr>
              <a:t>otherwise</a:t>
            </a:r>
            <a:r>
              <a:rPr lang="en-US" b="1" i="0" dirty="0">
                <a:solidFill>
                  <a:srgbClr val="273239"/>
                </a:solidFill>
                <a:effectLst/>
                <a:latin typeface="Nunito" pitchFamily="2" charset="0"/>
              </a:rPr>
              <a:t> 0</a:t>
            </a:r>
            <a:r>
              <a:rPr lang="en-US" b="0" i="0" dirty="0">
                <a:solidFill>
                  <a:srgbClr val="273239"/>
                </a:solidFill>
                <a:effectLst/>
                <a:latin typeface="Nunito" pitchFamily="2" charset="0"/>
              </a:rPr>
              <a:t>. It is a matrix of order</a:t>
            </a:r>
            <a:r>
              <a:rPr lang="en-US" b="1" i="0" dirty="0">
                <a:solidFill>
                  <a:srgbClr val="273239"/>
                </a:solidFill>
                <a:effectLst/>
                <a:latin typeface="Nunito" pitchFamily="2" charset="0"/>
              </a:rPr>
              <a:t> V×E.</a:t>
            </a:r>
            <a:endParaRPr lang="en-US" b="0" i="0" dirty="0">
              <a:solidFill>
                <a:srgbClr val="273239"/>
              </a:solidFill>
              <a:effectLst/>
              <a:latin typeface="Nunito" pitchFamily="2" charset="0"/>
            </a:endParaRPr>
          </a:p>
          <a:p>
            <a:pPr marL="742950" lvl="1" indent="-285750" algn="l" fontAlgn="base">
              <a:buFont typeface="+mj-lt"/>
              <a:buAutoNum type="arabicPeriod"/>
            </a:pPr>
            <a:r>
              <a:rPr lang="en-US" b="1" i="0" dirty="0">
                <a:solidFill>
                  <a:srgbClr val="273239"/>
                </a:solidFill>
                <a:effectLst/>
                <a:latin typeface="Nunito" pitchFamily="2" charset="0"/>
              </a:rPr>
              <a:t>Path Matrix: </a:t>
            </a:r>
            <a:r>
              <a:rPr lang="en-US" b="0" i="0" dirty="0">
                <a:solidFill>
                  <a:srgbClr val="273239"/>
                </a:solidFill>
                <a:effectLst/>
                <a:latin typeface="Nunito" pitchFamily="2" charset="0"/>
              </a:rPr>
              <a:t>This matrix includes information about the simple path between two vertices. Here, </a:t>
            </a:r>
            <a:r>
              <a:rPr lang="en-US" b="1" i="0" dirty="0" err="1">
                <a:solidFill>
                  <a:srgbClr val="273239"/>
                </a:solidFill>
                <a:effectLst/>
                <a:latin typeface="Nunito" pitchFamily="2" charset="0"/>
              </a:rPr>
              <a:t>P</a:t>
            </a:r>
            <a:r>
              <a:rPr lang="en-US" b="1" i="0" baseline="-25000" dirty="0" err="1">
                <a:solidFill>
                  <a:srgbClr val="273239"/>
                </a:solidFill>
                <a:effectLst/>
                <a:latin typeface="Nunito" pitchFamily="2" charset="0"/>
              </a:rPr>
              <a:t>ij</a:t>
            </a:r>
            <a:r>
              <a:rPr lang="en-US" b="1" i="0" dirty="0">
                <a:solidFill>
                  <a:srgbClr val="273239"/>
                </a:solidFill>
                <a:effectLst/>
                <a:latin typeface="Nunito" pitchFamily="2" charset="0"/>
              </a:rPr>
              <a:t> = 1</a:t>
            </a:r>
            <a:r>
              <a:rPr lang="en-US" b="0" i="0" dirty="0">
                <a:solidFill>
                  <a:srgbClr val="273239"/>
                </a:solidFill>
                <a:effectLst/>
                <a:latin typeface="Nunito" pitchFamily="2" charset="0"/>
              </a:rPr>
              <a:t> if there is a path from </a:t>
            </a:r>
            <a:r>
              <a:rPr lang="en-US" b="1" i="0" dirty="0">
                <a:solidFill>
                  <a:srgbClr val="273239"/>
                </a:solidFill>
                <a:effectLst/>
                <a:latin typeface="Nunito" pitchFamily="2" charset="0"/>
              </a:rPr>
              <a:t>V</a:t>
            </a:r>
            <a:r>
              <a:rPr lang="en-US" b="1" i="0" baseline="-25000" dirty="0">
                <a:solidFill>
                  <a:srgbClr val="273239"/>
                </a:solidFill>
                <a:effectLst/>
                <a:latin typeface="Nunito" pitchFamily="2" charset="0"/>
              </a:rPr>
              <a:t>i</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to </a:t>
            </a:r>
            <a:r>
              <a:rPr lang="en-US" b="1" i="0" dirty="0" err="1">
                <a:solidFill>
                  <a:srgbClr val="273239"/>
                </a:solidFill>
                <a:effectLst/>
                <a:latin typeface="Nunito" pitchFamily="2" charset="0"/>
              </a:rPr>
              <a:t>V</a:t>
            </a:r>
            <a:r>
              <a:rPr lang="en-US" b="1" i="0" baseline="-25000" dirty="0" err="1">
                <a:solidFill>
                  <a:srgbClr val="273239"/>
                </a:solidFill>
                <a:effectLst/>
                <a:latin typeface="Nunito" pitchFamily="2" charset="0"/>
              </a:rPr>
              <a:t>j</a:t>
            </a:r>
            <a:r>
              <a:rPr lang="en-US" b="0" i="0" dirty="0">
                <a:solidFill>
                  <a:srgbClr val="273239"/>
                </a:solidFill>
                <a:effectLst/>
                <a:latin typeface="Nunito" pitchFamily="2" charset="0"/>
              </a:rPr>
              <a:t> otherwise </a:t>
            </a:r>
            <a:r>
              <a:rPr lang="en-US" b="1" i="0" dirty="0">
                <a:solidFill>
                  <a:srgbClr val="273239"/>
                </a:solidFill>
                <a:effectLst/>
                <a:latin typeface="Nunito" pitchFamily="2" charset="0"/>
              </a:rPr>
              <a:t>0</a:t>
            </a:r>
            <a:r>
              <a:rPr lang="en-US" b="0" i="0" dirty="0">
                <a:solidFill>
                  <a:srgbClr val="273239"/>
                </a:solidFill>
                <a:effectLst/>
                <a:latin typeface="Nunito" pitchFamily="2" charset="0"/>
              </a:rPr>
              <a:t>. It is also called as reachability matrix of graph </a:t>
            </a:r>
            <a:r>
              <a:rPr lang="en-US" b="1" i="0" dirty="0">
                <a:solidFill>
                  <a:srgbClr val="273239"/>
                </a:solidFill>
                <a:effectLst/>
                <a:latin typeface="Nunito" pitchFamily="2" charset="0"/>
              </a:rPr>
              <a:t>G</a:t>
            </a:r>
            <a:r>
              <a:rPr lang="en-US" b="0" i="0" dirty="0">
                <a:solidFill>
                  <a:srgbClr val="273239"/>
                </a:solidFill>
                <a:effectLst/>
                <a:latin typeface="Nunito" pitchFamily="2" charset="0"/>
              </a:rPr>
              <a:t>.  </a:t>
            </a:r>
          </a:p>
          <a:p>
            <a:endParaRPr lang="en-IN" dirty="0"/>
          </a:p>
        </p:txBody>
      </p:sp>
    </p:spTree>
    <p:extLst>
      <p:ext uri="{BB962C8B-B14F-4D97-AF65-F5344CB8AC3E}">
        <p14:creationId xmlns:p14="http://schemas.microsoft.com/office/powerpoint/2010/main" val="2288686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227</TotalTime>
  <Words>1492</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Nunito</vt:lpstr>
      <vt:lpstr>Trebuchet MS</vt:lpstr>
      <vt:lpstr>Wingdings</vt:lpstr>
      <vt:lpstr>Wingdings 3</vt:lpstr>
      <vt:lpstr>Facet</vt:lpstr>
      <vt:lpstr>DATA STRUCTURES FOR ALGORITHMIC EFFICIENCY</vt:lpstr>
      <vt:lpstr>Data Structures for Algorithmic Efficiency</vt:lpstr>
      <vt:lpstr>Tree- Data Structure</vt:lpstr>
      <vt:lpstr>Tree-  Data Structure</vt:lpstr>
      <vt:lpstr>Tree -Recursive data structure</vt:lpstr>
      <vt:lpstr>Tree - Binary Tree</vt:lpstr>
      <vt:lpstr>Types of trees</vt:lpstr>
      <vt:lpstr>Graphs</vt:lpstr>
      <vt:lpstr>Graphs - Data structure representation</vt:lpstr>
      <vt:lpstr>Undirected Graphs- representation</vt:lpstr>
      <vt:lpstr>Directed graphs - representation</vt:lpstr>
      <vt:lpstr>Undirected graphs to adjacency list</vt:lpstr>
      <vt:lpstr>Directed graphs to Adjacency List</vt:lpstr>
      <vt:lpstr>Hash Tables</vt:lpstr>
      <vt:lpstr>Hash Table - Data structure</vt:lpstr>
      <vt:lpstr>Hash Table in C</vt:lpstr>
      <vt:lpstr>APPLICATIONS OF THESE DATA STRUCTURES</vt:lpstr>
      <vt:lpstr>Application of tree data structure</vt:lpstr>
      <vt:lpstr>Graphs - Application</vt:lpstr>
      <vt:lpstr>Hash table -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Subramanian</dc:creator>
  <cp:lastModifiedBy>Karthik Subramanian</cp:lastModifiedBy>
  <cp:revision>43</cp:revision>
  <dcterms:created xsi:type="dcterms:W3CDTF">2024-04-11T15:31:49Z</dcterms:created>
  <dcterms:modified xsi:type="dcterms:W3CDTF">2024-04-12T09:03:34Z</dcterms:modified>
</cp:coreProperties>
</file>