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6" r:id="rId5"/>
    <p:sldId id="267" r:id="rId6"/>
    <p:sldId id="268" r:id="rId7"/>
    <p:sldId id="269" r:id="rId8"/>
    <p:sldId id="273" r:id="rId9"/>
    <p:sldId id="270" r:id="rId10"/>
    <p:sldId id="271" r:id="rId11"/>
    <p:sldId id="272"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90" r:id="rId28"/>
    <p:sldId id="291" r:id="rId29"/>
    <p:sldId id="292" r:id="rId30"/>
    <p:sldId id="294" r:id="rId31"/>
    <p:sldId id="289" r:id="rId32"/>
    <p:sldId id="295" r:id="rId33"/>
    <p:sldId id="296" r:id="rId34"/>
    <p:sldId id="297"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05" autoAdjust="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656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74586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75510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82634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48296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06485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6448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20958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2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55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46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736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89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060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588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20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1D89F5FC-C638-F987-75A9-4EA791DA8E6D}"/>
              </a:ext>
            </a:extLst>
          </p:cNvPr>
          <p:cNvPicPr>
            <a:picLocks noChangeAspect="1"/>
          </p:cNvPicPr>
          <p:nvPr userDrawn="1"/>
        </p:nvPicPr>
        <p:blipFill>
          <a:blip r:embed="rId18"/>
          <a:stretch>
            <a:fillRect/>
          </a:stretch>
        </p:blipFill>
        <p:spPr>
          <a:xfrm>
            <a:off x="11224401" y="5466333"/>
            <a:ext cx="773600" cy="773600"/>
          </a:xfrm>
          <a:prstGeom prst="rect">
            <a:avLst/>
          </a:prstGeom>
        </p:spPr>
      </p:pic>
    </p:spTree>
    <p:extLst>
      <p:ext uri="{BB962C8B-B14F-4D97-AF65-F5344CB8AC3E}">
        <p14:creationId xmlns:p14="http://schemas.microsoft.com/office/powerpoint/2010/main" val="29266701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C: Algorithms and Problem Solving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BY Karthik </a:t>
            </a:r>
            <a:r>
              <a:rPr lang="en-US" dirty="0" err="1"/>
              <a:t>subramanian</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D53C-0839-6E0E-4CFD-EC9A20AA9105}"/>
              </a:ext>
            </a:extLst>
          </p:cNvPr>
          <p:cNvSpPr>
            <a:spLocks noGrp="1"/>
          </p:cNvSpPr>
          <p:nvPr>
            <p:ph type="title"/>
          </p:nvPr>
        </p:nvSpPr>
        <p:spPr/>
        <p:txBody>
          <a:bodyPr/>
          <a:lstStyle/>
          <a:p>
            <a:r>
              <a:rPr lang="en-US" dirty="0"/>
              <a:t>Algorithmic Problem Solving- Understanding the problem</a:t>
            </a:r>
            <a:endParaRPr lang="en-IN" dirty="0"/>
          </a:p>
        </p:txBody>
      </p:sp>
      <p:sp>
        <p:nvSpPr>
          <p:cNvPr id="3" name="Content Placeholder 2">
            <a:extLst>
              <a:ext uri="{FF2B5EF4-FFF2-40B4-BE49-F238E27FC236}">
                <a16:creationId xmlns:a16="http://schemas.microsoft.com/office/drawing/2014/main" id="{9E9351C9-E97A-ED7F-B2AE-3655694CE403}"/>
              </a:ext>
            </a:extLst>
          </p:cNvPr>
          <p:cNvSpPr>
            <a:spLocks noGrp="1"/>
          </p:cNvSpPr>
          <p:nvPr>
            <p:ph idx="1"/>
          </p:nvPr>
        </p:nvSpPr>
        <p:spPr/>
        <p:txBody>
          <a:bodyPr/>
          <a:lstStyle/>
          <a:p>
            <a:r>
              <a:rPr lang="en-US" dirty="0"/>
              <a:t>Understanding the problem</a:t>
            </a:r>
          </a:p>
          <a:p>
            <a:pPr lvl="1"/>
            <a:r>
              <a:rPr lang="en-US" dirty="0"/>
              <a:t>What inputs are provided to the user? (E.g., array of int, size)</a:t>
            </a:r>
          </a:p>
          <a:p>
            <a:pPr lvl="1"/>
            <a:r>
              <a:rPr lang="en-US" dirty="0"/>
              <a:t>How many inputs are provided? (E.g., 2,3,.. etc.)</a:t>
            </a:r>
          </a:p>
          <a:p>
            <a:pPr lvl="1"/>
            <a:r>
              <a:rPr lang="en-US" dirty="0"/>
              <a:t>The inputs are provided in what format? (dynamic array, static array, int pointer etc.)</a:t>
            </a:r>
            <a:endParaRPr lang="en-IN" dirty="0"/>
          </a:p>
          <a:p>
            <a:r>
              <a:rPr lang="en-IN" dirty="0"/>
              <a:t>At the end of this step, we need to make sure we have:</a:t>
            </a:r>
          </a:p>
          <a:p>
            <a:pPr lvl="1">
              <a:buFont typeface="Wingdings" panose="05000000000000000000" pitchFamily="2" charset="2"/>
              <a:buChar char="Ø"/>
            </a:pPr>
            <a:r>
              <a:rPr lang="en-US" dirty="0"/>
              <a:t>Exactly, the set of inputs that the algorithm handles.</a:t>
            </a:r>
          </a:p>
          <a:p>
            <a:pPr lvl="1">
              <a:buFont typeface="Wingdings" panose="05000000000000000000" pitchFamily="2" charset="2"/>
              <a:buChar char="Ø"/>
            </a:pPr>
            <a:r>
              <a:rPr lang="en-US" dirty="0"/>
              <a:t>The correct algorithm that will work for all possible values and use cases of legitimate inputs.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80774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0B80-8C2A-199F-60BA-E0FB92F329BB}"/>
              </a:ext>
            </a:extLst>
          </p:cNvPr>
          <p:cNvSpPr>
            <a:spLocks noGrp="1"/>
          </p:cNvSpPr>
          <p:nvPr>
            <p:ph type="title"/>
          </p:nvPr>
        </p:nvSpPr>
        <p:spPr/>
        <p:txBody>
          <a:bodyPr>
            <a:normAutofit fontScale="90000"/>
          </a:bodyPr>
          <a:lstStyle/>
          <a:p>
            <a:r>
              <a:rPr lang="en-US" dirty="0"/>
              <a:t>Algorithmic Problem Solving- Ascertaining the capabilities of the computational device</a:t>
            </a:r>
            <a:endParaRPr lang="en-IN" dirty="0"/>
          </a:p>
        </p:txBody>
      </p:sp>
      <p:sp>
        <p:nvSpPr>
          <p:cNvPr id="3" name="Content Placeholder 2">
            <a:extLst>
              <a:ext uri="{FF2B5EF4-FFF2-40B4-BE49-F238E27FC236}">
                <a16:creationId xmlns:a16="http://schemas.microsoft.com/office/drawing/2014/main" id="{634E22BE-C9B1-11B4-F1AF-A27EB820DE02}"/>
              </a:ext>
            </a:extLst>
          </p:cNvPr>
          <p:cNvSpPr>
            <a:spLocks noGrp="1"/>
          </p:cNvSpPr>
          <p:nvPr>
            <p:ph idx="1"/>
          </p:nvPr>
        </p:nvSpPr>
        <p:spPr/>
        <p:txBody>
          <a:bodyPr/>
          <a:lstStyle/>
          <a:p>
            <a:r>
              <a:rPr lang="en-US" dirty="0"/>
              <a:t>What memory constraints does the device support?</a:t>
            </a:r>
          </a:p>
          <a:p>
            <a:r>
              <a:rPr lang="en-US" dirty="0"/>
              <a:t>What is the scalability factor of the data (low, medium, large, very large) as this will influence the complexity of the algorithm and the efficiency in speed and throughput?</a:t>
            </a:r>
          </a:p>
          <a:p>
            <a:r>
              <a:rPr lang="en-US" dirty="0"/>
              <a:t>Does it support only sequential or even concurrent/parallel processing?</a:t>
            </a:r>
            <a:endParaRPr lang="en-IN" dirty="0"/>
          </a:p>
        </p:txBody>
      </p:sp>
    </p:spTree>
    <p:extLst>
      <p:ext uri="{BB962C8B-B14F-4D97-AF65-F5344CB8AC3E}">
        <p14:creationId xmlns:p14="http://schemas.microsoft.com/office/powerpoint/2010/main" val="6558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D2B6-0D8C-C83E-36D6-82FDFC89BAE4}"/>
              </a:ext>
            </a:extLst>
          </p:cNvPr>
          <p:cNvSpPr>
            <a:spLocks noGrp="1"/>
          </p:cNvSpPr>
          <p:nvPr>
            <p:ph type="title"/>
          </p:nvPr>
        </p:nvSpPr>
        <p:spPr/>
        <p:txBody>
          <a:bodyPr>
            <a:normAutofit fontScale="90000"/>
          </a:bodyPr>
          <a:lstStyle/>
          <a:p>
            <a:r>
              <a:rPr lang="en-US" dirty="0"/>
              <a:t>Algorithmic Problem Solving: Choosing between exact and approximation algorithm</a:t>
            </a:r>
            <a:endParaRPr lang="en-IN" dirty="0"/>
          </a:p>
        </p:txBody>
      </p:sp>
      <p:sp>
        <p:nvSpPr>
          <p:cNvPr id="3" name="Content Placeholder 2">
            <a:extLst>
              <a:ext uri="{FF2B5EF4-FFF2-40B4-BE49-F238E27FC236}">
                <a16:creationId xmlns:a16="http://schemas.microsoft.com/office/drawing/2014/main" id="{FA69C0A0-D6ED-61A3-FA5B-27D21BF305A9}"/>
              </a:ext>
            </a:extLst>
          </p:cNvPr>
          <p:cNvSpPr>
            <a:spLocks noGrp="1"/>
          </p:cNvSpPr>
          <p:nvPr>
            <p:ph idx="1"/>
          </p:nvPr>
        </p:nvSpPr>
        <p:spPr/>
        <p:txBody>
          <a:bodyPr/>
          <a:lstStyle/>
          <a:p>
            <a:r>
              <a:rPr lang="en-US" dirty="0"/>
              <a:t>It is the programmer’s choice whether you want to solve the problem approximately (approximation algorithm) or exactly (exact algorithm).</a:t>
            </a:r>
            <a:endParaRPr lang="en-IN" dirty="0"/>
          </a:p>
        </p:txBody>
      </p:sp>
    </p:spTree>
    <p:extLst>
      <p:ext uri="{BB962C8B-B14F-4D97-AF65-F5344CB8AC3E}">
        <p14:creationId xmlns:p14="http://schemas.microsoft.com/office/powerpoint/2010/main" val="217021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447A-61BD-3363-9516-F6E3D796C309}"/>
              </a:ext>
            </a:extLst>
          </p:cNvPr>
          <p:cNvSpPr>
            <a:spLocks noGrp="1"/>
          </p:cNvSpPr>
          <p:nvPr>
            <p:ph type="title"/>
          </p:nvPr>
        </p:nvSpPr>
        <p:spPr/>
        <p:txBody>
          <a:bodyPr/>
          <a:lstStyle/>
          <a:p>
            <a:r>
              <a:rPr lang="en-US" dirty="0"/>
              <a:t>Deciding a data structure</a:t>
            </a:r>
            <a:endParaRPr lang="en-IN" dirty="0"/>
          </a:p>
        </p:txBody>
      </p:sp>
      <p:sp>
        <p:nvSpPr>
          <p:cNvPr id="3" name="Content Placeholder 2">
            <a:extLst>
              <a:ext uri="{FF2B5EF4-FFF2-40B4-BE49-F238E27FC236}">
                <a16:creationId xmlns:a16="http://schemas.microsoft.com/office/drawing/2014/main" id="{C70525A6-2A23-165D-E2B5-138921E495FC}"/>
              </a:ext>
            </a:extLst>
          </p:cNvPr>
          <p:cNvSpPr>
            <a:spLocks noGrp="1"/>
          </p:cNvSpPr>
          <p:nvPr>
            <p:ph idx="1"/>
          </p:nvPr>
        </p:nvSpPr>
        <p:spPr/>
        <p:txBody>
          <a:bodyPr/>
          <a:lstStyle/>
          <a:p>
            <a:r>
              <a:rPr lang="en-US" dirty="0"/>
              <a:t>Data structure plays a vital role in the design and analysis of algorithms.</a:t>
            </a:r>
          </a:p>
          <a:p>
            <a:r>
              <a:rPr lang="en-US" dirty="0"/>
              <a:t>Some of the algorithm design techniques also depend on the way the data is structured as this has a crucial role to play in the program’s instance.</a:t>
            </a:r>
          </a:p>
          <a:p>
            <a:r>
              <a:rPr lang="en-US" dirty="0"/>
              <a:t>At the end of the program is nothing but a combination of data structures and algorithms</a:t>
            </a:r>
          </a:p>
          <a:p>
            <a:r>
              <a:rPr lang="en-US" dirty="0"/>
              <a:t>PROGRAM = DATA STRUCTURES + ALGORITHMS</a:t>
            </a:r>
            <a:endParaRPr lang="en-IN" dirty="0"/>
          </a:p>
        </p:txBody>
      </p:sp>
    </p:spTree>
    <p:extLst>
      <p:ext uri="{BB962C8B-B14F-4D97-AF65-F5344CB8AC3E}">
        <p14:creationId xmlns:p14="http://schemas.microsoft.com/office/powerpoint/2010/main" val="186190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F86A-0873-6ECC-CF81-BCF04E62D1F3}"/>
              </a:ext>
            </a:extLst>
          </p:cNvPr>
          <p:cNvSpPr>
            <a:spLocks noGrp="1"/>
          </p:cNvSpPr>
          <p:nvPr>
            <p:ph type="title"/>
          </p:nvPr>
        </p:nvSpPr>
        <p:spPr/>
        <p:txBody>
          <a:bodyPr/>
          <a:lstStyle/>
          <a:p>
            <a:r>
              <a:rPr lang="en-US" dirty="0"/>
              <a:t>Algorithm Design Techniques</a:t>
            </a:r>
            <a:endParaRPr lang="en-IN" dirty="0"/>
          </a:p>
        </p:txBody>
      </p:sp>
      <p:sp>
        <p:nvSpPr>
          <p:cNvPr id="3" name="Content Placeholder 2">
            <a:extLst>
              <a:ext uri="{FF2B5EF4-FFF2-40B4-BE49-F238E27FC236}">
                <a16:creationId xmlns:a16="http://schemas.microsoft.com/office/drawing/2014/main" id="{FF6ECAF6-4250-0F9A-F744-1B56668FEF5F}"/>
              </a:ext>
            </a:extLst>
          </p:cNvPr>
          <p:cNvSpPr>
            <a:spLocks noGrp="1"/>
          </p:cNvSpPr>
          <p:nvPr>
            <p:ph idx="1"/>
          </p:nvPr>
        </p:nvSpPr>
        <p:spPr/>
        <p:txBody>
          <a:bodyPr/>
          <a:lstStyle/>
          <a:p>
            <a:r>
              <a:rPr lang="en-US" dirty="0"/>
              <a:t>An algorithm design technique is a strategy or paradigm for solving generic programming use cases that can be applicable for solving problems in many areas of computing.</a:t>
            </a:r>
          </a:p>
          <a:p>
            <a:r>
              <a:rPr lang="en-US" dirty="0"/>
              <a:t>Learning algorithms is important because:</a:t>
            </a:r>
          </a:p>
          <a:p>
            <a:pPr lvl="1"/>
            <a:r>
              <a:rPr lang="en-US" dirty="0"/>
              <a:t>They provide guidance for solving algorithms for newer problems.</a:t>
            </a:r>
          </a:p>
          <a:p>
            <a:pPr lvl="1"/>
            <a:r>
              <a:rPr lang="en-US" dirty="0"/>
              <a:t>They are an important asset and cornerstone of computer science.</a:t>
            </a:r>
            <a:endParaRPr lang="en-IN" dirty="0"/>
          </a:p>
        </p:txBody>
      </p:sp>
    </p:spTree>
    <p:extLst>
      <p:ext uri="{BB962C8B-B14F-4D97-AF65-F5344CB8AC3E}">
        <p14:creationId xmlns:p14="http://schemas.microsoft.com/office/powerpoint/2010/main" val="10655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4E60-A6E7-82BD-BC8F-A70F9547A142}"/>
              </a:ext>
            </a:extLst>
          </p:cNvPr>
          <p:cNvSpPr>
            <a:spLocks noGrp="1"/>
          </p:cNvSpPr>
          <p:nvPr>
            <p:ph type="title"/>
          </p:nvPr>
        </p:nvSpPr>
        <p:spPr/>
        <p:txBody>
          <a:bodyPr/>
          <a:lstStyle/>
          <a:p>
            <a:r>
              <a:rPr lang="en-US" dirty="0"/>
              <a:t>Examples of some algorithms used in the industry today</a:t>
            </a:r>
            <a:endParaRPr lang="en-IN" dirty="0"/>
          </a:p>
        </p:txBody>
      </p:sp>
      <p:sp>
        <p:nvSpPr>
          <p:cNvPr id="3" name="Content Placeholder 2">
            <a:extLst>
              <a:ext uri="{FF2B5EF4-FFF2-40B4-BE49-F238E27FC236}">
                <a16:creationId xmlns:a16="http://schemas.microsoft.com/office/drawing/2014/main" id="{34F30792-92C2-71E5-9B84-2AD49846A4F8}"/>
              </a:ext>
            </a:extLst>
          </p:cNvPr>
          <p:cNvSpPr>
            <a:spLocks noGrp="1"/>
          </p:cNvSpPr>
          <p:nvPr>
            <p:ph idx="1"/>
          </p:nvPr>
        </p:nvSpPr>
        <p:spPr/>
        <p:txBody>
          <a:bodyPr/>
          <a:lstStyle/>
          <a:p>
            <a:r>
              <a:rPr lang="en-US" dirty="0"/>
              <a:t>Merge sort, quick sort, bit algorithms, binary search, hashing, recursion etc. in web development</a:t>
            </a:r>
          </a:p>
          <a:p>
            <a:r>
              <a:rPr lang="en-US" dirty="0"/>
              <a:t>Linear regression, KNN (k nearest neighbors), supervised learning, reinforcement learning in AI (artificial intelligence)</a:t>
            </a:r>
          </a:p>
          <a:p>
            <a:r>
              <a:rPr lang="en-US" dirty="0"/>
              <a:t>Path finding (</a:t>
            </a:r>
            <a:r>
              <a:rPr lang="en-US" dirty="0" err="1"/>
              <a:t>Djstrak’s</a:t>
            </a:r>
            <a:r>
              <a:rPr lang="en-US" dirty="0"/>
              <a:t>), collision detection, physics engine for simulating real world objects in VR or virtual reality / 3D gaming. </a:t>
            </a:r>
            <a:endParaRPr lang="en-IN" dirty="0"/>
          </a:p>
        </p:txBody>
      </p:sp>
    </p:spTree>
    <p:extLst>
      <p:ext uri="{BB962C8B-B14F-4D97-AF65-F5344CB8AC3E}">
        <p14:creationId xmlns:p14="http://schemas.microsoft.com/office/powerpoint/2010/main" val="325922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E6A2-5CB5-D0E3-007B-64BBCC994A26}"/>
              </a:ext>
            </a:extLst>
          </p:cNvPr>
          <p:cNvSpPr>
            <a:spLocks noGrp="1"/>
          </p:cNvSpPr>
          <p:nvPr>
            <p:ph type="title"/>
          </p:nvPr>
        </p:nvSpPr>
        <p:spPr/>
        <p:txBody>
          <a:bodyPr/>
          <a:lstStyle/>
          <a:p>
            <a:r>
              <a:rPr lang="en-US" dirty="0"/>
              <a:t>Implementing search algorithms- linear search</a:t>
            </a:r>
            <a:endParaRPr lang="en-IN" dirty="0"/>
          </a:p>
        </p:txBody>
      </p:sp>
      <p:sp>
        <p:nvSpPr>
          <p:cNvPr id="3" name="Content Placeholder 2">
            <a:extLst>
              <a:ext uri="{FF2B5EF4-FFF2-40B4-BE49-F238E27FC236}">
                <a16:creationId xmlns:a16="http://schemas.microsoft.com/office/drawing/2014/main" id="{46C54CC7-4ED0-B3D3-7E75-7157DAD6D258}"/>
              </a:ext>
            </a:extLst>
          </p:cNvPr>
          <p:cNvSpPr>
            <a:spLocks noGrp="1"/>
          </p:cNvSpPr>
          <p:nvPr>
            <p:ph idx="1"/>
          </p:nvPr>
        </p:nvSpPr>
        <p:spPr/>
        <p:txBody>
          <a:bodyPr>
            <a:normAutofit fontScale="62500" lnSpcReduction="20000"/>
          </a:bodyPr>
          <a:lstStyle/>
          <a:p>
            <a:pPr marL="0" indent="0">
              <a:buNone/>
            </a:pPr>
            <a:r>
              <a:rPr lang="en-IN" dirty="0"/>
              <a:t>void </a:t>
            </a:r>
            <a:r>
              <a:rPr lang="en-IN" dirty="0" err="1"/>
              <a:t>linearSearch</a:t>
            </a:r>
            <a:r>
              <a:rPr lang="en-IN" dirty="0"/>
              <a:t>(int </a:t>
            </a:r>
            <a:r>
              <a:rPr lang="en-IN" dirty="0" err="1"/>
              <a:t>arr</a:t>
            </a:r>
            <a:r>
              <a:rPr lang="en-IN" dirty="0"/>
              <a:t>[], int size, int key)</a:t>
            </a:r>
          </a:p>
          <a:p>
            <a:pPr marL="0" indent="0">
              <a:buNone/>
            </a:pPr>
            <a:r>
              <a:rPr lang="en-IN" dirty="0"/>
              <a:t>{</a:t>
            </a:r>
          </a:p>
          <a:p>
            <a:pPr marL="0" indent="0">
              <a:buNone/>
            </a:pPr>
            <a:r>
              <a:rPr lang="en-IN" dirty="0"/>
              <a:t>    </a:t>
            </a:r>
            <a:r>
              <a:rPr lang="en-IN" dirty="0" err="1"/>
              <a:t>printf</a:t>
            </a:r>
            <a:r>
              <a:rPr lang="en-IN" dirty="0"/>
              <a:t>("\n Linear Search \n");</a:t>
            </a:r>
          </a:p>
          <a:p>
            <a:pPr marL="0" indent="0">
              <a:buNone/>
            </a:pPr>
            <a:r>
              <a:rPr lang="en-IN" dirty="0"/>
              <a:t>    for(int </a:t>
            </a:r>
            <a:r>
              <a:rPr lang="en-IN" dirty="0" err="1"/>
              <a:t>i</a:t>
            </a:r>
            <a:r>
              <a:rPr lang="en-IN" dirty="0"/>
              <a:t> =0;i&lt;</a:t>
            </a:r>
            <a:r>
              <a:rPr lang="en-IN" dirty="0" err="1"/>
              <a:t>size;i</a:t>
            </a:r>
            <a:r>
              <a:rPr lang="en-IN" dirty="0"/>
              <a:t>++)</a:t>
            </a:r>
          </a:p>
          <a:p>
            <a:pPr marL="0" indent="0">
              <a:buNone/>
            </a:pPr>
            <a:r>
              <a:rPr lang="en-IN" dirty="0"/>
              <a:t>    {</a:t>
            </a:r>
          </a:p>
          <a:p>
            <a:pPr marL="0" indent="0">
              <a:buNone/>
            </a:pPr>
            <a:r>
              <a:rPr lang="en-IN" dirty="0"/>
              <a:t>        if(</a:t>
            </a:r>
            <a:r>
              <a:rPr lang="en-IN" dirty="0" err="1"/>
              <a:t>arr</a:t>
            </a:r>
            <a:r>
              <a:rPr lang="en-IN" dirty="0"/>
              <a:t>[</a:t>
            </a:r>
            <a:r>
              <a:rPr lang="en-IN" dirty="0" err="1"/>
              <a:t>i</a:t>
            </a:r>
            <a:r>
              <a:rPr lang="en-IN" dirty="0"/>
              <a:t>]==key)</a:t>
            </a:r>
          </a:p>
          <a:p>
            <a:pPr marL="0" indent="0">
              <a:buNone/>
            </a:pPr>
            <a:r>
              <a:rPr lang="en-IN" dirty="0"/>
              <a:t>        {</a:t>
            </a:r>
          </a:p>
          <a:p>
            <a:pPr marL="0" indent="0">
              <a:buNone/>
            </a:pPr>
            <a:r>
              <a:rPr lang="en-IN" dirty="0"/>
              <a:t>            </a:t>
            </a:r>
            <a:r>
              <a:rPr lang="en-IN" dirty="0" err="1"/>
              <a:t>printf</a:t>
            </a:r>
            <a:r>
              <a:rPr lang="en-IN" dirty="0"/>
              <a:t>("\n Key %d found at position %d ", key, i+1);</a:t>
            </a:r>
          </a:p>
          <a:p>
            <a:pPr marL="0" indent="0">
              <a:buNone/>
            </a:pPr>
            <a:r>
              <a:rPr lang="en-IN" dirty="0"/>
              <a:t>            return;</a:t>
            </a:r>
          </a:p>
          <a:p>
            <a:pPr marL="0" indent="0">
              <a:buNone/>
            </a:pPr>
            <a:r>
              <a:rPr lang="en-IN" dirty="0"/>
              <a:t>        }</a:t>
            </a:r>
          </a:p>
          <a:p>
            <a:pPr marL="0" indent="0">
              <a:buNone/>
            </a:pPr>
            <a:r>
              <a:rPr lang="en-IN" dirty="0"/>
              <a:t>    }</a:t>
            </a:r>
          </a:p>
          <a:p>
            <a:pPr marL="0" indent="0">
              <a:buNone/>
            </a:pPr>
            <a:r>
              <a:rPr lang="en-IN" dirty="0"/>
              <a:t>    </a:t>
            </a:r>
            <a:r>
              <a:rPr lang="en-IN" dirty="0" err="1"/>
              <a:t>printf</a:t>
            </a:r>
            <a:r>
              <a:rPr lang="en-IN" dirty="0"/>
              <a:t>("\n Key %d not found! ", key);</a:t>
            </a:r>
          </a:p>
          <a:p>
            <a:pPr marL="0" indent="0">
              <a:buNone/>
            </a:pPr>
            <a:r>
              <a:rPr lang="en-IN" dirty="0"/>
              <a:t>    return;</a:t>
            </a:r>
          </a:p>
          <a:p>
            <a:pPr marL="0" indent="0">
              <a:buNone/>
            </a:pPr>
            <a:r>
              <a:rPr lang="en-IN" dirty="0"/>
              <a:t>}</a:t>
            </a:r>
          </a:p>
        </p:txBody>
      </p:sp>
    </p:spTree>
    <p:extLst>
      <p:ext uri="{BB962C8B-B14F-4D97-AF65-F5344CB8AC3E}">
        <p14:creationId xmlns:p14="http://schemas.microsoft.com/office/powerpoint/2010/main" val="175476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4046-569F-D3B8-B2F2-0904DF73585D}"/>
              </a:ext>
            </a:extLst>
          </p:cNvPr>
          <p:cNvSpPr>
            <a:spLocks noGrp="1"/>
          </p:cNvSpPr>
          <p:nvPr>
            <p:ph type="title"/>
          </p:nvPr>
        </p:nvSpPr>
        <p:spPr/>
        <p:txBody>
          <a:bodyPr/>
          <a:lstStyle/>
          <a:p>
            <a:r>
              <a:rPr lang="en-US" dirty="0"/>
              <a:t>Implementing search algorithms - binary search</a:t>
            </a:r>
            <a:endParaRPr lang="en-IN" dirty="0"/>
          </a:p>
        </p:txBody>
      </p:sp>
      <p:sp>
        <p:nvSpPr>
          <p:cNvPr id="3" name="Content Placeholder 2">
            <a:extLst>
              <a:ext uri="{FF2B5EF4-FFF2-40B4-BE49-F238E27FC236}">
                <a16:creationId xmlns:a16="http://schemas.microsoft.com/office/drawing/2014/main" id="{6690F53A-17A6-0E5F-053E-DD85721BE377}"/>
              </a:ext>
            </a:extLst>
          </p:cNvPr>
          <p:cNvSpPr>
            <a:spLocks noGrp="1"/>
          </p:cNvSpPr>
          <p:nvPr>
            <p:ph idx="1"/>
          </p:nvPr>
        </p:nvSpPr>
        <p:spPr/>
        <p:txBody>
          <a:bodyPr>
            <a:normAutofit fontScale="62500" lnSpcReduction="20000"/>
          </a:bodyPr>
          <a:lstStyle/>
          <a:p>
            <a:pPr marL="0" indent="0">
              <a:spcBef>
                <a:spcPts val="0"/>
              </a:spcBef>
              <a:buNone/>
            </a:pPr>
            <a:r>
              <a:rPr lang="en-US" dirty="0"/>
              <a:t>void </a:t>
            </a:r>
            <a:r>
              <a:rPr lang="en-US" dirty="0" err="1"/>
              <a:t>binarySearch</a:t>
            </a:r>
            <a:r>
              <a:rPr lang="en-US" dirty="0"/>
              <a:t>(int </a:t>
            </a:r>
            <a:r>
              <a:rPr lang="en-US" dirty="0" err="1"/>
              <a:t>arr</a:t>
            </a:r>
            <a:r>
              <a:rPr lang="en-US" dirty="0"/>
              <a:t>[], int size, int key )</a:t>
            </a:r>
          </a:p>
          <a:p>
            <a:pPr marL="0" indent="0">
              <a:spcBef>
                <a:spcPts val="0"/>
              </a:spcBef>
              <a:buNone/>
            </a:pPr>
            <a:r>
              <a:rPr lang="en-US" dirty="0"/>
              <a:t>{</a:t>
            </a:r>
          </a:p>
          <a:p>
            <a:pPr marL="0" indent="0">
              <a:spcBef>
                <a:spcPts val="0"/>
              </a:spcBef>
              <a:buNone/>
            </a:pPr>
            <a:r>
              <a:rPr lang="en-US" dirty="0"/>
              <a:t>    int low, high, mid;</a:t>
            </a:r>
          </a:p>
          <a:p>
            <a:pPr marL="0" indent="0">
              <a:spcBef>
                <a:spcPts val="0"/>
              </a:spcBef>
              <a:buNone/>
            </a:pPr>
            <a:r>
              <a:rPr lang="en-US" dirty="0"/>
              <a:t>    </a:t>
            </a:r>
            <a:r>
              <a:rPr lang="en-US" dirty="0" err="1"/>
              <a:t>printf</a:t>
            </a:r>
            <a:r>
              <a:rPr lang="en-US" dirty="0"/>
              <a:t>("\n Binary Search \n");</a:t>
            </a:r>
          </a:p>
          <a:p>
            <a:pPr marL="0" indent="0">
              <a:spcBef>
                <a:spcPts val="0"/>
              </a:spcBef>
              <a:buNone/>
            </a:pPr>
            <a:r>
              <a:rPr lang="en-US" dirty="0"/>
              <a:t>    for(low = 0, high = size-1 ; low&lt;=high;)</a:t>
            </a:r>
          </a:p>
          <a:p>
            <a:pPr marL="0" indent="0">
              <a:spcBef>
                <a:spcPts val="0"/>
              </a:spcBef>
              <a:buNone/>
            </a:pPr>
            <a:r>
              <a:rPr lang="en-US" dirty="0"/>
              <a:t>    {</a:t>
            </a:r>
          </a:p>
          <a:p>
            <a:pPr marL="0" indent="0">
              <a:spcBef>
                <a:spcPts val="0"/>
              </a:spcBef>
              <a:buNone/>
            </a:pPr>
            <a:r>
              <a:rPr lang="en-US" dirty="0"/>
              <a:t>        mid = (</a:t>
            </a:r>
            <a:r>
              <a:rPr lang="en-US" dirty="0" err="1"/>
              <a:t>low+high</a:t>
            </a:r>
            <a:r>
              <a:rPr lang="en-US" dirty="0"/>
              <a:t>)/2;</a:t>
            </a:r>
          </a:p>
          <a:p>
            <a:pPr marL="0" indent="0">
              <a:spcBef>
                <a:spcPts val="0"/>
              </a:spcBef>
              <a:buNone/>
            </a:pPr>
            <a:r>
              <a:rPr lang="en-US" dirty="0"/>
              <a:t>        if(</a:t>
            </a:r>
            <a:r>
              <a:rPr lang="en-US" dirty="0" err="1"/>
              <a:t>arr</a:t>
            </a:r>
            <a:r>
              <a:rPr lang="en-US" dirty="0"/>
              <a:t>[mid]==key)</a:t>
            </a:r>
          </a:p>
          <a:p>
            <a:pPr marL="0" indent="0">
              <a:spcBef>
                <a:spcPts val="0"/>
              </a:spcBef>
              <a:buNone/>
            </a:pPr>
            <a:r>
              <a:rPr lang="en-US" dirty="0"/>
              <a:t>        {</a:t>
            </a:r>
          </a:p>
          <a:p>
            <a:pPr marL="0" indent="0">
              <a:spcBef>
                <a:spcPts val="0"/>
              </a:spcBef>
              <a:buNone/>
            </a:pPr>
            <a:r>
              <a:rPr lang="en-US" dirty="0"/>
              <a:t>            </a:t>
            </a:r>
            <a:r>
              <a:rPr lang="en-US" dirty="0" err="1"/>
              <a:t>printf</a:t>
            </a:r>
            <a:r>
              <a:rPr lang="en-US" dirty="0"/>
              <a:t>("\n Key %d found at position %d ", key, mid+1);</a:t>
            </a:r>
          </a:p>
          <a:p>
            <a:pPr marL="0" indent="0">
              <a:spcBef>
                <a:spcPts val="0"/>
              </a:spcBef>
              <a:buNone/>
            </a:pPr>
            <a:r>
              <a:rPr lang="en-US" dirty="0"/>
              <a:t>            return;</a:t>
            </a:r>
          </a:p>
          <a:p>
            <a:pPr marL="0" indent="0">
              <a:spcBef>
                <a:spcPts val="0"/>
              </a:spcBef>
              <a:buNone/>
            </a:pPr>
            <a:r>
              <a:rPr lang="en-US" dirty="0"/>
              <a:t>        }</a:t>
            </a:r>
          </a:p>
          <a:p>
            <a:pPr marL="0" indent="0">
              <a:spcBef>
                <a:spcPts val="0"/>
              </a:spcBef>
              <a:buNone/>
            </a:pPr>
            <a:r>
              <a:rPr lang="en-US" dirty="0"/>
              <a:t>        else if(</a:t>
            </a:r>
            <a:r>
              <a:rPr lang="en-US" dirty="0" err="1"/>
              <a:t>arr</a:t>
            </a:r>
            <a:r>
              <a:rPr lang="en-US" dirty="0"/>
              <a:t>[mid]&lt;key)</a:t>
            </a:r>
          </a:p>
          <a:p>
            <a:pPr marL="0" indent="0">
              <a:spcBef>
                <a:spcPts val="0"/>
              </a:spcBef>
              <a:buNone/>
            </a:pPr>
            <a:r>
              <a:rPr lang="en-US" dirty="0"/>
              <a:t>        {</a:t>
            </a:r>
          </a:p>
          <a:p>
            <a:pPr marL="0" indent="0">
              <a:spcBef>
                <a:spcPts val="0"/>
              </a:spcBef>
              <a:buNone/>
            </a:pPr>
            <a:r>
              <a:rPr lang="en-US" dirty="0"/>
              <a:t>            low = mid+1;</a:t>
            </a:r>
          </a:p>
          <a:p>
            <a:pPr marL="0" indent="0">
              <a:spcBef>
                <a:spcPts val="0"/>
              </a:spcBef>
              <a:buNone/>
            </a:pPr>
            <a:r>
              <a:rPr lang="en-US" dirty="0"/>
              <a:t>        }</a:t>
            </a:r>
          </a:p>
          <a:p>
            <a:pPr marL="0" indent="0">
              <a:spcBef>
                <a:spcPts val="0"/>
              </a:spcBef>
              <a:buNone/>
            </a:pPr>
            <a:r>
              <a:rPr lang="en-US" dirty="0"/>
              <a:t>        else</a:t>
            </a:r>
          </a:p>
          <a:p>
            <a:pPr marL="0" indent="0">
              <a:spcBef>
                <a:spcPts val="0"/>
              </a:spcBef>
              <a:buNone/>
            </a:pPr>
            <a:r>
              <a:rPr lang="en-US" dirty="0"/>
              <a:t>        {</a:t>
            </a:r>
          </a:p>
          <a:p>
            <a:pPr marL="0" indent="0">
              <a:spcBef>
                <a:spcPts val="0"/>
              </a:spcBef>
              <a:buNone/>
            </a:pPr>
            <a:r>
              <a:rPr lang="en-US" dirty="0"/>
              <a:t>            high = mid-1;</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    </a:t>
            </a:r>
            <a:r>
              <a:rPr lang="en-US" dirty="0" err="1"/>
              <a:t>printf</a:t>
            </a:r>
            <a:r>
              <a:rPr lang="en-US" dirty="0"/>
              <a:t>("\n Key %d not found! ", key);</a:t>
            </a:r>
          </a:p>
          <a:p>
            <a:pPr marL="0" indent="0">
              <a:spcBef>
                <a:spcPts val="0"/>
              </a:spcBef>
              <a:buNone/>
            </a:pPr>
            <a:r>
              <a:rPr lang="en-US" dirty="0"/>
              <a:t>    return;</a:t>
            </a:r>
          </a:p>
          <a:p>
            <a:pPr marL="0" indent="0">
              <a:spcBef>
                <a:spcPts val="0"/>
              </a:spcBef>
              <a:buNone/>
            </a:pPr>
            <a:r>
              <a:rPr lang="en-US" dirty="0"/>
              <a:t>}</a:t>
            </a:r>
            <a:endParaRPr lang="en-IN" dirty="0"/>
          </a:p>
        </p:txBody>
      </p:sp>
    </p:spTree>
    <p:extLst>
      <p:ext uri="{BB962C8B-B14F-4D97-AF65-F5344CB8AC3E}">
        <p14:creationId xmlns:p14="http://schemas.microsoft.com/office/powerpoint/2010/main" val="402287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301C-1EAD-BF0E-B716-84F991EF3858}"/>
              </a:ext>
            </a:extLst>
          </p:cNvPr>
          <p:cNvSpPr>
            <a:spLocks noGrp="1"/>
          </p:cNvSpPr>
          <p:nvPr>
            <p:ph type="title"/>
          </p:nvPr>
        </p:nvSpPr>
        <p:spPr/>
        <p:txBody>
          <a:bodyPr/>
          <a:lstStyle/>
          <a:p>
            <a:r>
              <a:rPr lang="en-US" dirty="0"/>
              <a:t>Writing and Visualizing Search Algorithm</a:t>
            </a:r>
            <a:endParaRPr lang="en-IN" dirty="0"/>
          </a:p>
        </p:txBody>
      </p:sp>
      <p:sp>
        <p:nvSpPr>
          <p:cNvPr id="3" name="Content Placeholder 2">
            <a:extLst>
              <a:ext uri="{FF2B5EF4-FFF2-40B4-BE49-F238E27FC236}">
                <a16:creationId xmlns:a16="http://schemas.microsoft.com/office/drawing/2014/main" id="{933DAB36-7D71-5FD8-86C2-7220087D9D67}"/>
              </a:ext>
            </a:extLst>
          </p:cNvPr>
          <p:cNvSpPr>
            <a:spLocks noGrp="1"/>
          </p:cNvSpPr>
          <p:nvPr>
            <p:ph idx="1"/>
          </p:nvPr>
        </p:nvSpPr>
        <p:spPr/>
        <p:txBody>
          <a:bodyPr>
            <a:normAutofit fontScale="92500" lnSpcReduction="10000"/>
          </a:bodyPr>
          <a:lstStyle/>
          <a:p>
            <a:r>
              <a:rPr lang="en-US" dirty="0"/>
              <a:t>When writing or visualizing any search algorithm, we need to identify how do we search for a key element in an input array.</a:t>
            </a:r>
          </a:p>
          <a:p>
            <a:r>
              <a:rPr lang="en-US" dirty="0"/>
              <a:t>For linear search:</a:t>
            </a:r>
          </a:p>
          <a:p>
            <a:pPr lvl="1"/>
            <a:r>
              <a:rPr lang="en-US" dirty="0"/>
              <a:t>If it is unsorted, iterate over all the elements starting from the first sequentially until a match is found.</a:t>
            </a:r>
          </a:p>
          <a:p>
            <a:r>
              <a:rPr lang="en-US" dirty="0"/>
              <a:t>For binary search:</a:t>
            </a:r>
          </a:p>
          <a:p>
            <a:pPr lvl="1"/>
            <a:r>
              <a:rPr lang="en-US" dirty="0"/>
              <a:t>Compare the key with the midpoint of the sorted array</a:t>
            </a:r>
          </a:p>
          <a:p>
            <a:pPr lvl="1"/>
            <a:r>
              <a:rPr lang="en-US" dirty="0"/>
              <a:t>If the midpoint matches the key, return the midpoint as the index</a:t>
            </a:r>
          </a:p>
          <a:p>
            <a:pPr lvl="1"/>
            <a:r>
              <a:rPr lang="en-US" dirty="0"/>
              <a:t>Otherwise continue searching for the key in the </a:t>
            </a:r>
          </a:p>
          <a:p>
            <a:pPr lvl="2"/>
            <a:r>
              <a:rPr lang="en-US" dirty="0"/>
              <a:t>right side of the midpoint (when key is more than midpoint), or</a:t>
            </a:r>
          </a:p>
          <a:p>
            <a:pPr lvl="2"/>
            <a:r>
              <a:rPr lang="en-US" dirty="0"/>
              <a:t>left side of the midpoint (when key is less than midpoint)</a:t>
            </a:r>
          </a:p>
          <a:p>
            <a:pPr lvl="1"/>
            <a:r>
              <a:rPr lang="en-US" dirty="0"/>
              <a:t>If no array elements are left, then key doesn’t exist.</a:t>
            </a:r>
            <a:endParaRPr lang="en-IN" dirty="0"/>
          </a:p>
        </p:txBody>
      </p:sp>
    </p:spTree>
    <p:extLst>
      <p:ext uri="{BB962C8B-B14F-4D97-AF65-F5344CB8AC3E}">
        <p14:creationId xmlns:p14="http://schemas.microsoft.com/office/powerpoint/2010/main" val="241744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EC4F-1CDE-8A3E-14F1-0616A6DBD3D3}"/>
              </a:ext>
            </a:extLst>
          </p:cNvPr>
          <p:cNvSpPr>
            <a:spLocks noGrp="1"/>
          </p:cNvSpPr>
          <p:nvPr>
            <p:ph type="title"/>
          </p:nvPr>
        </p:nvSpPr>
        <p:spPr/>
        <p:txBody>
          <a:bodyPr/>
          <a:lstStyle/>
          <a:p>
            <a:r>
              <a:rPr lang="en-US" dirty="0"/>
              <a:t>Advanced Algorithms and Efficiency</a:t>
            </a:r>
            <a:endParaRPr lang="en-IN" dirty="0"/>
          </a:p>
        </p:txBody>
      </p:sp>
      <p:sp>
        <p:nvSpPr>
          <p:cNvPr id="3" name="Content Placeholder 2">
            <a:extLst>
              <a:ext uri="{FF2B5EF4-FFF2-40B4-BE49-F238E27FC236}">
                <a16:creationId xmlns:a16="http://schemas.microsoft.com/office/drawing/2014/main" id="{BE7BD6DB-3A3F-121F-16C3-296234BFAADE}"/>
              </a:ext>
            </a:extLst>
          </p:cNvPr>
          <p:cNvSpPr>
            <a:spLocks noGrp="1"/>
          </p:cNvSpPr>
          <p:nvPr>
            <p:ph idx="1"/>
          </p:nvPr>
        </p:nvSpPr>
        <p:spPr/>
        <p:txBody>
          <a:bodyPr>
            <a:normAutofit lnSpcReduction="10000"/>
          </a:bodyPr>
          <a:lstStyle/>
          <a:p>
            <a:r>
              <a:rPr lang="en-US" dirty="0"/>
              <a:t>Algorithm efficiency is important in deciding the complexity in terms of time and space. </a:t>
            </a:r>
          </a:p>
          <a:p>
            <a:r>
              <a:rPr lang="en-US" dirty="0"/>
              <a:t>How efficient is it in time and space constraints in solving the problem ?</a:t>
            </a:r>
          </a:p>
          <a:p>
            <a:r>
              <a:rPr lang="en-US" dirty="0"/>
              <a:t>The search algorithms we saw earlier - Bubble Sort, Insertion Sort and Heap Sort are all having two nested loops based on the input value. Therefore the complexity is O(n</a:t>
            </a:r>
            <a:r>
              <a:rPr lang="en-US" baseline="30000" dirty="0"/>
              <a:t>2</a:t>
            </a:r>
            <a:r>
              <a:rPr lang="en-US" dirty="0"/>
              <a:t>)</a:t>
            </a:r>
          </a:p>
          <a:p>
            <a:r>
              <a:rPr lang="en-US" dirty="0"/>
              <a:t>There are more advanced algorithms (some have been mentioned earlier) that take up less computational complexity in terms of time. These are:</a:t>
            </a:r>
          </a:p>
          <a:p>
            <a:pPr lvl="1"/>
            <a:r>
              <a:rPr lang="en-US" dirty="0"/>
              <a:t>Quick Sort</a:t>
            </a:r>
          </a:p>
          <a:p>
            <a:pPr lvl="1"/>
            <a:r>
              <a:rPr lang="en-US" dirty="0"/>
              <a:t>Merge Sort</a:t>
            </a:r>
            <a:endParaRPr lang="en-IN" dirty="0"/>
          </a:p>
          <a:p>
            <a:r>
              <a:rPr lang="en-IN" dirty="0"/>
              <a:t>Both follow a divide and conquer based approach which reduces the complexity due to two nested loops to average O(n log (n)) complexity.</a:t>
            </a:r>
            <a:endParaRPr lang="en-US" dirty="0"/>
          </a:p>
        </p:txBody>
      </p:sp>
    </p:spTree>
    <p:extLst>
      <p:ext uri="{BB962C8B-B14F-4D97-AF65-F5344CB8AC3E}">
        <p14:creationId xmlns:p14="http://schemas.microsoft.com/office/powerpoint/2010/main" val="394501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9F7C-0B2E-0597-8256-9CEA9EF3B192}"/>
              </a:ext>
            </a:extLst>
          </p:cNvPr>
          <p:cNvSpPr>
            <a:spLocks noGrp="1"/>
          </p:cNvSpPr>
          <p:nvPr>
            <p:ph type="title"/>
          </p:nvPr>
        </p:nvSpPr>
        <p:spPr/>
        <p:txBody>
          <a:bodyPr/>
          <a:lstStyle/>
          <a:p>
            <a:r>
              <a:rPr lang="en-US" dirty="0" err="1"/>
              <a:t>Lucidchart</a:t>
            </a:r>
            <a:endParaRPr lang="en-IN" dirty="0"/>
          </a:p>
        </p:txBody>
      </p:sp>
      <p:sp>
        <p:nvSpPr>
          <p:cNvPr id="3" name="Content Placeholder 2">
            <a:extLst>
              <a:ext uri="{FF2B5EF4-FFF2-40B4-BE49-F238E27FC236}">
                <a16:creationId xmlns:a16="http://schemas.microsoft.com/office/drawing/2014/main" id="{8CFB5C0F-B8B5-9B6C-D5CB-C9E627013D97}"/>
              </a:ext>
            </a:extLst>
          </p:cNvPr>
          <p:cNvSpPr>
            <a:spLocks noGrp="1"/>
          </p:cNvSpPr>
          <p:nvPr>
            <p:ph idx="1"/>
          </p:nvPr>
        </p:nvSpPr>
        <p:spPr/>
        <p:txBody>
          <a:bodyPr/>
          <a:lstStyle/>
          <a:p>
            <a:pPr>
              <a:buFont typeface="Arial" panose="020B0604020202020204" pitchFamily="34" charset="0"/>
              <a:buChar char="•"/>
            </a:pPr>
            <a:r>
              <a:rPr lang="en-US" dirty="0"/>
              <a:t> </a:t>
            </a:r>
            <a:r>
              <a:rPr lang="en-US" dirty="0" err="1"/>
              <a:t>Lucidchart</a:t>
            </a:r>
            <a:r>
              <a:rPr lang="en-US" dirty="0"/>
              <a:t> is a UML diagram creation tool for creating flowcharts and other UML diagrams.</a:t>
            </a:r>
          </a:p>
          <a:p>
            <a:pPr>
              <a:buFont typeface="Arial" panose="020B0604020202020204" pitchFamily="34" charset="0"/>
              <a:buChar char="•"/>
            </a:pPr>
            <a:r>
              <a:rPr lang="en-US" dirty="0"/>
              <a:t> UML - Unified Modelling Language to help visualize and understand code flow.</a:t>
            </a:r>
          </a:p>
          <a:p>
            <a:pPr>
              <a:buFont typeface="Arial" panose="020B0604020202020204" pitchFamily="34" charset="0"/>
              <a:buChar char="•"/>
            </a:pPr>
            <a:r>
              <a:rPr lang="en-US" dirty="0"/>
              <a:t> Flowchart is a descriptive step by step flow of how the program is to be designed for a particular problem scenario.</a:t>
            </a:r>
            <a:endParaRPr lang="en-IN" dirty="0"/>
          </a:p>
        </p:txBody>
      </p:sp>
    </p:spTree>
    <p:extLst>
      <p:ext uri="{BB962C8B-B14F-4D97-AF65-F5344CB8AC3E}">
        <p14:creationId xmlns:p14="http://schemas.microsoft.com/office/powerpoint/2010/main" val="2290482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95B1-0A8C-188C-349B-0A18443DEBC8}"/>
              </a:ext>
            </a:extLst>
          </p:cNvPr>
          <p:cNvSpPr>
            <a:spLocks noGrp="1"/>
          </p:cNvSpPr>
          <p:nvPr>
            <p:ph type="title"/>
          </p:nvPr>
        </p:nvSpPr>
        <p:spPr/>
        <p:txBody>
          <a:bodyPr/>
          <a:lstStyle/>
          <a:p>
            <a:r>
              <a:rPr lang="en-US" dirty="0"/>
              <a:t>Exploring recursive algorithms</a:t>
            </a:r>
            <a:endParaRPr lang="en-IN" dirty="0"/>
          </a:p>
        </p:txBody>
      </p:sp>
      <p:sp>
        <p:nvSpPr>
          <p:cNvPr id="3" name="Content Placeholder 2">
            <a:extLst>
              <a:ext uri="{FF2B5EF4-FFF2-40B4-BE49-F238E27FC236}">
                <a16:creationId xmlns:a16="http://schemas.microsoft.com/office/drawing/2014/main" id="{6C36A3EC-88DE-AE5C-D98D-87F3DFB019EB}"/>
              </a:ext>
            </a:extLst>
          </p:cNvPr>
          <p:cNvSpPr>
            <a:spLocks noGrp="1"/>
          </p:cNvSpPr>
          <p:nvPr>
            <p:ph idx="1"/>
          </p:nvPr>
        </p:nvSpPr>
        <p:spPr/>
        <p:txBody>
          <a:bodyPr/>
          <a:lstStyle/>
          <a:p>
            <a:r>
              <a:rPr lang="en-US" dirty="0"/>
              <a:t>Recursive algorithms are those where the function calls itself iteratively until a particular condition is met.</a:t>
            </a:r>
          </a:p>
          <a:p>
            <a:r>
              <a:rPr lang="en-US" dirty="0"/>
              <a:t>Examples are : Fibonacci series and Factorial calculation</a:t>
            </a:r>
          </a:p>
          <a:p>
            <a:r>
              <a:rPr lang="en-US" dirty="0"/>
              <a:t>For instance when we compute Fibonacci series, we start with 1 and 1 and then the next values are basically sum of previous two indices</a:t>
            </a:r>
          </a:p>
          <a:p>
            <a:r>
              <a:rPr lang="en-US" dirty="0"/>
              <a:t>In such a case, if we pass N as an input to the function, it is called N times.</a:t>
            </a:r>
          </a:p>
          <a:p>
            <a:r>
              <a:rPr lang="en-US" dirty="0"/>
              <a:t>For instance, if there are 2 lines of code, for an input value N, it is called 2</a:t>
            </a:r>
            <a:r>
              <a:rPr lang="en-US" baseline="30000" dirty="0"/>
              <a:t>N</a:t>
            </a:r>
            <a:r>
              <a:rPr lang="en-US" dirty="0"/>
              <a:t> times or O(2</a:t>
            </a:r>
            <a:r>
              <a:rPr lang="en-US" baseline="30000" dirty="0"/>
              <a:t>N</a:t>
            </a:r>
            <a:r>
              <a:rPr lang="en-US" dirty="0"/>
              <a:t>) which makes it computationally restrictive for large values of N</a:t>
            </a:r>
          </a:p>
          <a:p>
            <a:r>
              <a:rPr lang="en-US" dirty="0"/>
              <a:t>Even factorial calculation take up O(2</a:t>
            </a:r>
            <a:r>
              <a:rPr lang="en-US" baseline="30000" dirty="0"/>
              <a:t>N</a:t>
            </a:r>
            <a:r>
              <a:rPr lang="en-US" dirty="0"/>
              <a:t>) complexity as we need to recursively call the same function</a:t>
            </a:r>
            <a:endParaRPr lang="en-IN" dirty="0"/>
          </a:p>
        </p:txBody>
      </p:sp>
    </p:spTree>
    <p:extLst>
      <p:ext uri="{BB962C8B-B14F-4D97-AF65-F5344CB8AC3E}">
        <p14:creationId xmlns:p14="http://schemas.microsoft.com/office/powerpoint/2010/main" val="123790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9870-30F2-E805-52CE-3E34A731A5D8}"/>
              </a:ext>
            </a:extLst>
          </p:cNvPr>
          <p:cNvSpPr>
            <a:spLocks noGrp="1"/>
          </p:cNvSpPr>
          <p:nvPr>
            <p:ph type="title"/>
          </p:nvPr>
        </p:nvSpPr>
        <p:spPr/>
        <p:txBody>
          <a:bodyPr/>
          <a:lstStyle/>
          <a:p>
            <a:r>
              <a:rPr lang="en-US" dirty="0"/>
              <a:t>Fibonacci series: algorithm</a:t>
            </a:r>
            <a:endParaRPr lang="en-IN" dirty="0"/>
          </a:p>
        </p:txBody>
      </p:sp>
      <p:sp>
        <p:nvSpPr>
          <p:cNvPr id="3" name="Content Placeholder 2">
            <a:extLst>
              <a:ext uri="{FF2B5EF4-FFF2-40B4-BE49-F238E27FC236}">
                <a16:creationId xmlns:a16="http://schemas.microsoft.com/office/drawing/2014/main" id="{7E12580F-1FA5-94D8-A479-0918B1CDBC36}"/>
              </a:ext>
            </a:extLst>
          </p:cNvPr>
          <p:cNvSpPr>
            <a:spLocks noGrp="1"/>
          </p:cNvSpPr>
          <p:nvPr>
            <p:ph idx="1"/>
          </p:nvPr>
        </p:nvSpPr>
        <p:spPr/>
        <p:txBody>
          <a:bodyPr/>
          <a:lstStyle/>
          <a:p>
            <a:r>
              <a:rPr lang="en-US" dirty="0"/>
              <a:t>Fibonacci(N)</a:t>
            </a:r>
          </a:p>
          <a:p>
            <a:pPr lvl="1"/>
            <a:r>
              <a:rPr lang="en-US" dirty="0"/>
              <a:t>Input N</a:t>
            </a:r>
          </a:p>
          <a:p>
            <a:pPr lvl="1"/>
            <a:r>
              <a:rPr lang="en-US" dirty="0"/>
              <a:t>If N = 1, return 1</a:t>
            </a:r>
          </a:p>
          <a:p>
            <a:pPr lvl="1"/>
            <a:r>
              <a:rPr lang="en-US" dirty="0"/>
              <a:t>Else If N = 2, return 1</a:t>
            </a:r>
          </a:p>
          <a:p>
            <a:pPr lvl="1"/>
            <a:r>
              <a:rPr lang="en-US" dirty="0"/>
              <a:t>Else return Fibonacci(n-1) +Fibonacci(n-2)</a:t>
            </a:r>
            <a:endParaRPr lang="en-IN" dirty="0"/>
          </a:p>
        </p:txBody>
      </p:sp>
    </p:spTree>
    <p:extLst>
      <p:ext uri="{BB962C8B-B14F-4D97-AF65-F5344CB8AC3E}">
        <p14:creationId xmlns:p14="http://schemas.microsoft.com/office/powerpoint/2010/main" val="260312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177A-274A-722A-AE2A-47B1264F8F56}"/>
              </a:ext>
            </a:extLst>
          </p:cNvPr>
          <p:cNvSpPr>
            <a:spLocks noGrp="1"/>
          </p:cNvSpPr>
          <p:nvPr>
            <p:ph type="title"/>
          </p:nvPr>
        </p:nvSpPr>
        <p:spPr/>
        <p:txBody>
          <a:bodyPr/>
          <a:lstStyle/>
          <a:p>
            <a:r>
              <a:rPr lang="en-US" dirty="0"/>
              <a:t>Factorial Calculation</a:t>
            </a:r>
            <a:endParaRPr lang="en-IN" dirty="0"/>
          </a:p>
        </p:txBody>
      </p:sp>
      <p:sp>
        <p:nvSpPr>
          <p:cNvPr id="3" name="Content Placeholder 2">
            <a:extLst>
              <a:ext uri="{FF2B5EF4-FFF2-40B4-BE49-F238E27FC236}">
                <a16:creationId xmlns:a16="http://schemas.microsoft.com/office/drawing/2014/main" id="{C7FD8F8F-0166-1AAD-D95E-9F340192DF36}"/>
              </a:ext>
            </a:extLst>
          </p:cNvPr>
          <p:cNvSpPr>
            <a:spLocks noGrp="1"/>
          </p:cNvSpPr>
          <p:nvPr>
            <p:ph idx="1"/>
          </p:nvPr>
        </p:nvSpPr>
        <p:spPr>
          <a:xfrm>
            <a:off x="677334" y="1770064"/>
            <a:ext cx="8596668" cy="3880773"/>
          </a:xfrm>
        </p:spPr>
        <p:txBody>
          <a:bodyPr/>
          <a:lstStyle/>
          <a:p>
            <a:r>
              <a:rPr lang="en-US" dirty="0"/>
              <a:t>Factorial(N)</a:t>
            </a:r>
          </a:p>
          <a:p>
            <a:pPr lvl="1"/>
            <a:r>
              <a:rPr lang="en-US" dirty="0"/>
              <a:t>Input N</a:t>
            </a:r>
          </a:p>
          <a:p>
            <a:pPr lvl="1"/>
            <a:r>
              <a:rPr lang="en-US" dirty="0"/>
              <a:t>If N = 1 return 1</a:t>
            </a:r>
          </a:p>
          <a:p>
            <a:pPr lvl="1"/>
            <a:r>
              <a:rPr lang="en-US" dirty="0"/>
              <a:t>Else return N * Factorial(N-1)</a:t>
            </a:r>
            <a:endParaRPr lang="en-IN" dirty="0"/>
          </a:p>
        </p:txBody>
      </p:sp>
    </p:spTree>
    <p:extLst>
      <p:ext uri="{BB962C8B-B14F-4D97-AF65-F5344CB8AC3E}">
        <p14:creationId xmlns:p14="http://schemas.microsoft.com/office/powerpoint/2010/main" val="167929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5B7A-87F3-DEE3-59E5-9E4219B1707A}"/>
              </a:ext>
            </a:extLst>
          </p:cNvPr>
          <p:cNvSpPr>
            <a:spLocks noGrp="1"/>
          </p:cNvSpPr>
          <p:nvPr>
            <p:ph type="title"/>
          </p:nvPr>
        </p:nvSpPr>
        <p:spPr/>
        <p:txBody>
          <a:bodyPr/>
          <a:lstStyle/>
          <a:p>
            <a:r>
              <a:rPr lang="en-US" dirty="0"/>
              <a:t>Introduction to Efficiency: Understanding Big O Notation</a:t>
            </a:r>
            <a:endParaRPr lang="en-IN" dirty="0"/>
          </a:p>
        </p:txBody>
      </p:sp>
      <p:sp>
        <p:nvSpPr>
          <p:cNvPr id="3" name="Content Placeholder 2">
            <a:extLst>
              <a:ext uri="{FF2B5EF4-FFF2-40B4-BE49-F238E27FC236}">
                <a16:creationId xmlns:a16="http://schemas.microsoft.com/office/drawing/2014/main" id="{DCBCC47F-4591-FF60-B4CD-A1A69C2A72FF}"/>
              </a:ext>
            </a:extLst>
          </p:cNvPr>
          <p:cNvSpPr>
            <a:spLocks noGrp="1"/>
          </p:cNvSpPr>
          <p:nvPr>
            <p:ph idx="1"/>
          </p:nvPr>
        </p:nvSpPr>
        <p:spPr/>
        <p:txBody>
          <a:bodyPr/>
          <a:lstStyle/>
          <a:p>
            <a:pPr marL="0" indent="0">
              <a:buNone/>
            </a:pPr>
            <a:r>
              <a:rPr lang="en-US" b="0" i="0" dirty="0">
                <a:solidFill>
                  <a:srgbClr val="0A0A23"/>
                </a:solidFill>
                <a:effectLst/>
                <a:latin typeface="Lato" panose="020F0502020204030203" pitchFamily="34" charset="0"/>
              </a:rPr>
              <a:t>“Big O notation is a mathematical notation that describes the limiting behavior of a function when the argument tends towards a particular value or infinity. </a:t>
            </a:r>
          </a:p>
          <a:p>
            <a:pPr marL="0" indent="0">
              <a:buNone/>
            </a:pPr>
            <a:r>
              <a:rPr lang="en-US" b="0" i="0" dirty="0">
                <a:solidFill>
                  <a:srgbClr val="0A0A23"/>
                </a:solidFill>
                <a:effectLst/>
                <a:latin typeface="Lato" panose="020F0502020204030203" pitchFamily="34" charset="0"/>
              </a:rPr>
              <a:t>It is a member of a family of notations invented by Paul Bachmann, Edmund Landau, and others, collectively called Bachmann–Landau notation or asymptotic notation.”</a:t>
            </a:r>
            <a:endParaRPr lang="en-IN" dirty="0"/>
          </a:p>
        </p:txBody>
      </p:sp>
    </p:spTree>
    <p:extLst>
      <p:ext uri="{BB962C8B-B14F-4D97-AF65-F5344CB8AC3E}">
        <p14:creationId xmlns:p14="http://schemas.microsoft.com/office/powerpoint/2010/main" val="46370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AA36-224C-2189-D0F7-CC136312FA30}"/>
              </a:ext>
            </a:extLst>
          </p:cNvPr>
          <p:cNvSpPr>
            <a:spLocks noGrp="1"/>
          </p:cNvSpPr>
          <p:nvPr>
            <p:ph type="title"/>
          </p:nvPr>
        </p:nvSpPr>
        <p:spPr/>
        <p:txBody>
          <a:bodyPr/>
          <a:lstStyle/>
          <a:p>
            <a:r>
              <a:rPr lang="en-US" dirty="0"/>
              <a:t>Understanding Big O notation</a:t>
            </a:r>
            <a:endParaRPr lang="en-IN" dirty="0"/>
          </a:p>
        </p:txBody>
      </p:sp>
      <p:sp>
        <p:nvSpPr>
          <p:cNvPr id="3" name="Content Placeholder 2">
            <a:extLst>
              <a:ext uri="{FF2B5EF4-FFF2-40B4-BE49-F238E27FC236}">
                <a16:creationId xmlns:a16="http://schemas.microsoft.com/office/drawing/2014/main" id="{285DDF0D-282C-386C-7978-EDFC88913BF5}"/>
              </a:ext>
            </a:extLst>
          </p:cNvPr>
          <p:cNvSpPr>
            <a:spLocks noGrp="1"/>
          </p:cNvSpPr>
          <p:nvPr>
            <p:ph idx="1"/>
          </p:nvPr>
        </p:nvSpPr>
        <p:spPr/>
        <p:txBody>
          <a:bodyPr/>
          <a:lstStyle/>
          <a:p>
            <a:pPr marL="0" indent="0">
              <a:buNone/>
            </a:pPr>
            <a:r>
              <a:rPr lang="en-US" dirty="0"/>
              <a:t>In plain words, Big O notation describes the complexity of your code using algebraic terms.</a:t>
            </a:r>
          </a:p>
          <a:p>
            <a:pPr marL="0" indent="0">
              <a:buNone/>
            </a:pPr>
            <a:endParaRPr lang="en-US" dirty="0"/>
          </a:p>
          <a:p>
            <a:pPr marL="0" indent="0">
              <a:buNone/>
            </a:pPr>
            <a:r>
              <a:rPr lang="en-US" dirty="0"/>
              <a:t>To understand what Big O notation is, we can take a look at a typical example, O(n²), which is usually pronounced “Big O squared”. The letter “n” here represents the input size, and the function “g(n) = n²” inside the “O()” gives us an idea of how complex the algorithm is with respect to the input size.</a:t>
            </a:r>
            <a:endParaRPr lang="en-IN" dirty="0"/>
          </a:p>
        </p:txBody>
      </p:sp>
    </p:spTree>
    <p:extLst>
      <p:ext uri="{BB962C8B-B14F-4D97-AF65-F5344CB8AC3E}">
        <p14:creationId xmlns:p14="http://schemas.microsoft.com/office/powerpoint/2010/main" val="1908669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BD9D-E565-43AA-73C8-3CA9E37A700B}"/>
              </a:ext>
            </a:extLst>
          </p:cNvPr>
          <p:cNvSpPr>
            <a:spLocks noGrp="1"/>
          </p:cNvSpPr>
          <p:nvPr>
            <p:ph type="title"/>
          </p:nvPr>
        </p:nvSpPr>
        <p:spPr/>
        <p:txBody>
          <a:bodyPr/>
          <a:lstStyle/>
          <a:p>
            <a:r>
              <a:rPr lang="en-US" dirty="0"/>
              <a:t>Big Oh mathematically</a:t>
            </a:r>
            <a:endParaRPr lang="en-IN" dirty="0"/>
          </a:p>
        </p:txBody>
      </p:sp>
      <p:pic>
        <p:nvPicPr>
          <p:cNvPr id="5" name="Content Placeholder 4">
            <a:extLst>
              <a:ext uri="{FF2B5EF4-FFF2-40B4-BE49-F238E27FC236}">
                <a16:creationId xmlns:a16="http://schemas.microsoft.com/office/drawing/2014/main" id="{C2EEE1D0-687F-259D-3727-1D4CA2931EB0}"/>
              </a:ext>
            </a:extLst>
          </p:cNvPr>
          <p:cNvPicPr>
            <a:picLocks noGrp="1" noChangeAspect="1"/>
          </p:cNvPicPr>
          <p:nvPr>
            <p:ph idx="1"/>
          </p:nvPr>
        </p:nvPicPr>
        <p:blipFill>
          <a:blip r:embed="rId2"/>
          <a:stretch>
            <a:fillRect/>
          </a:stretch>
        </p:blipFill>
        <p:spPr>
          <a:xfrm>
            <a:off x="2131219" y="2189163"/>
            <a:ext cx="5717381" cy="4288036"/>
          </a:xfrm>
        </p:spPr>
      </p:pic>
    </p:spTree>
    <p:extLst>
      <p:ext uri="{BB962C8B-B14F-4D97-AF65-F5344CB8AC3E}">
        <p14:creationId xmlns:p14="http://schemas.microsoft.com/office/powerpoint/2010/main" val="343597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03E0-FA6E-EB38-6058-EC028DD484A2}"/>
              </a:ext>
            </a:extLst>
          </p:cNvPr>
          <p:cNvSpPr>
            <a:spLocks noGrp="1"/>
          </p:cNvSpPr>
          <p:nvPr>
            <p:ph type="title"/>
          </p:nvPr>
        </p:nvSpPr>
        <p:spPr/>
        <p:txBody>
          <a:bodyPr/>
          <a:lstStyle/>
          <a:p>
            <a:r>
              <a:rPr lang="en-US" dirty="0"/>
              <a:t>The various programming bounds</a:t>
            </a:r>
            <a:endParaRPr lang="en-IN" dirty="0"/>
          </a:p>
        </p:txBody>
      </p:sp>
      <p:sp>
        <p:nvSpPr>
          <p:cNvPr id="3" name="Content Placeholder 2">
            <a:extLst>
              <a:ext uri="{FF2B5EF4-FFF2-40B4-BE49-F238E27FC236}">
                <a16:creationId xmlns:a16="http://schemas.microsoft.com/office/drawing/2014/main" id="{E6FFFAD2-1699-D27F-0F32-E404E7F2778E}"/>
              </a:ext>
            </a:extLst>
          </p:cNvPr>
          <p:cNvSpPr>
            <a:spLocks noGrp="1"/>
          </p:cNvSpPr>
          <p:nvPr>
            <p:ph idx="1"/>
          </p:nvPr>
        </p:nvSpPr>
        <p:spPr>
          <a:xfrm>
            <a:off x="677334" y="3694931"/>
            <a:ext cx="8026227" cy="2975081"/>
          </a:xfrm>
        </p:spPr>
        <p:txBody>
          <a:bodyPr/>
          <a:lstStyle/>
          <a:p>
            <a:pPr marL="0" indent="0">
              <a:buNone/>
            </a:pPr>
            <a:r>
              <a:rPr lang="en-US" dirty="0"/>
              <a:t>In plain words:</a:t>
            </a:r>
          </a:p>
          <a:p>
            <a:pPr marL="0" indent="0">
              <a:buNone/>
            </a:pPr>
            <a:endParaRPr lang="en-US" dirty="0"/>
          </a:p>
          <a:p>
            <a:pPr marL="0" indent="0">
              <a:buNone/>
            </a:pPr>
            <a:r>
              <a:rPr lang="en-US" dirty="0"/>
              <a:t>Big O (O()) describes the upper bound of the complexity.</a:t>
            </a:r>
          </a:p>
          <a:p>
            <a:pPr marL="0" indent="0">
              <a:buNone/>
            </a:pPr>
            <a:r>
              <a:rPr lang="en-US" dirty="0"/>
              <a:t>Omega (Ω()) describes the lower bound of the complexity.</a:t>
            </a:r>
          </a:p>
          <a:p>
            <a:pPr marL="0" indent="0">
              <a:buNone/>
            </a:pPr>
            <a:r>
              <a:rPr lang="en-US" dirty="0"/>
              <a:t>Theta (Θ()) describes the exact bound of the complexity.</a:t>
            </a:r>
          </a:p>
          <a:p>
            <a:pPr marL="0" indent="0">
              <a:buNone/>
            </a:pPr>
            <a:r>
              <a:rPr lang="en-US" dirty="0"/>
              <a:t>Little O (o()) describes the upper bound excluding the exact bound.</a:t>
            </a:r>
            <a:endParaRPr lang="en-IN" dirty="0"/>
          </a:p>
        </p:txBody>
      </p:sp>
      <p:pic>
        <p:nvPicPr>
          <p:cNvPr id="5" name="Picture 4">
            <a:extLst>
              <a:ext uri="{FF2B5EF4-FFF2-40B4-BE49-F238E27FC236}">
                <a16:creationId xmlns:a16="http://schemas.microsoft.com/office/drawing/2014/main" id="{462C358C-3A3C-8FF9-FABF-3D4A0DDC7F33}"/>
              </a:ext>
            </a:extLst>
          </p:cNvPr>
          <p:cNvPicPr>
            <a:picLocks noChangeAspect="1"/>
          </p:cNvPicPr>
          <p:nvPr/>
        </p:nvPicPr>
        <p:blipFill>
          <a:blip r:embed="rId2"/>
          <a:stretch>
            <a:fillRect/>
          </a:stretch>
        </p:blipFill>
        <p:spPr>
          <a:xfrm>
            <a:off x="7505700" y="1114425"/>
            <a:ext cx="4219900" cy="3132956"/>
          </a:xfrm>
          <a:prstGeom prst="rect">
            <a:avLst/>
          </a:prstGeom>
        </p:spPr>
      </p:pic>
    </p:spTree>
    <p:extLst>
      <p:ext uri="{BB962C8B-B14F-4D97-AF65-F5344CB8AC3E}">
        <p14:creationId xmlns:p14="http://schemas.microsoft.com/office/powerpoint/2010/main" val="3977619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12DE-E0E5-575B-F76D-B70F16B04D83}"/>
              </a:ext>
            </a:extLst>
          </p:cNvPr>
          <p:cNvSpPr>
            <a:spLocks noGrp="1"/>
          </p:cNvSpPr>
          <p:nvPr>
            <p:ph type="title"/>
          </p:nvPr>
        </p:nvSpPr>
        <p:spPr/>
        <p:txBody>
          <a:bodyPr/>
          <a:lstStyle/>
          <a:p>
            <a:r>
              <a:rPr lang="en-US" dirty="0"/>
              <a:t>Understanding of Big O complexity for </a:t>
            </a:r>
            <a:r>
              <a:rPr lang="en-US"/>
              <a:t>linear search</a:t>
            </a:r>
            <a:endParaRPr lang="en-IN" dirty="0"/>
          </a:p>
        </p:txBody>
      </p:sp>
      <p:sp>
        <p:nvSpPr>
          <p:cNvPr id="3" name="Content Placeholder 2">
            <a:extLst>
              <a:ext uri="{FF2B5EF4-FFF2-40B4-BE49-F238E27FC236}">
                <a16:creationId xmlns:a16="http://schemas.microsoft.com/office/drawing/2014/main" id="{B9995D8B-9099-47FC-4D5A-004A3CFEADAA}"/>
              </a:ext>
            </a:extLst>
          </p:cNvPr>
          <p:cNvSpPr>
            <a:spLocks noGrp="1"/>
          </p:cNvSpPr>
          <p:nvPr>
            <p:ph idx="1"/>
          </p:nvPr>
        </p:nvSpPr>
        <p:spPr>
          <a:xfrm>
            <a:off x="677334" y="2160589"/>
            <a:ext cx="5085291" cy="4087811"/>
          </a:xfrm>
        </p:spPr>
        <p:txBody>
          <a:bodyPr>
            <a:normAutofit fontScale="70000" lnSpcReduction="20000"/>
          </a:bodyPr>
          <a:lstStyle/>
          <a:p>
            <a:pPr marL="0" indent="0">
              <a:buNone/>
            </a:pPr>
            <a:r>
              <a:rPr lang="en-IN" dirty="0"/>
              <a:t>void </a:t>
            </a:r>
            <a:r>
              <a:rPr lang="en-IN" dirty="0" err="1"/>
              <a:t>linearSearch</a:t>
            </a:r>
            <a:r>
              <a:rPr lang="en-IN" dirty="0"/>
              <a:t>(int </a:t>
            </a:r>
            <a:r>
              <a:rPr lang="en-IN" dirty="0" err="1"/>
              <a:t>arr</a:t>
            </a:r>
            <a:r>
              <a:rPr lang="en-IN" dirty="0"/>
              <a:t>[], int size, int key)</a:t>
            </a:r>
          </a:p>
          <a:p>
            <a:pPr marL="0" indent="0">
              <a:buNone/>
            </a:pPr>
            <a:r>
              <a:rPr lang="en-IN" dirty="0"/>
              <a:t>{</a:t>
            </a:r>
          </a:p>
          <a:p>
            <a:pPr marL="0" indent="0">
              <a:buNone/>
            </a:pPr>
            <a:r>
              <a:rPr lang="en-IN" dirty="0"/>
              <a:t>    </a:t>
            </a:r>
            <a:r>
              <a:rPr lang="en-IN" dirty="0" err="1"/>
              <a:t>printf</a:t>
            </a:r>
            <a:r>
              <a:rPr lang="en-IN" dirty="0"/>
              <a:t>("\n Linear Search \n");</a:t>
            </a:r>
          </a:p>
          <a:p>
            <a:pPr marL="0" indent="0">
              <a:buNone/>
            </a:pPr>
            <a:r>
              <a:rPr lang="en-IN" dirty="0"/>
              <a:t>    for(int </a:t>
            </a:r>
            <a:r>
              <a:rPr lang="en-IN" dirty="0" err="1"/>
              <a:t>i</a:t>
            </a:r>
            <a:r>
              <a:rPr lang="en-IN" dirty="0"/>
              <a:t> =0;i&lt;</a:t>
            </a:r>
            <a:r>
              <a:rPr lang="en-IN" dirty="0" err="1"/>
              <a:t>size;i</a:t>
            </a:r>
            <a:r>
              <a:rPr lang="en-IN" dirty="0"/>
              <a:t>++)</a:t>
            </a:r>
          </a:p>
          <a:p>
            <a:pPr marL="0" indent="0">
              <a:buNone/>
            </a:pPr>
            <a:r>
              <a:rPr lang="en-IN" dirty="0"/>
              <a:t>    {</a:t>
            </a:r>
          </a:p>
          <a:p>
            <a:pPr marL="0" indent="0">
              <a:buNone/>
            </a:pPr>
            <a:r>
              <a:rPr lang="en-IN" dirty="0"/>
              <a:t>        if(</a:t>
            </a:r>
            <a:r>
              <a:rPr lang="en-IN" dirty="0" err="1"/>
              <a:t>arr</a:t>
            </a:r>
            <a:r>
              <a:rPr lang="en-IN" dirty="0"/>
              <a:t>[</a:t>
            </a:r>
            <a:r>
              <a:rPr lang="en-IN" dirty="0" err="1"/>
              <a:t>i</a:t>
            </a:r>
            <a:r>
              <a:rPr lang="en-IN" dirty="0"/>
              <a:t>]==key)</a:t>
            </a:r>
          </a:p>
          <a:p>
            <a:pPr marL="0" indent="0">
              <a:buNone/>
            </a:pPr>
            <a:r>
              <a:rPr lang="en-IN" dirty="0"/>
              <a:t>        {</a:t>
            </a:r>
          </a:p>
          <a:p>
            <a:pPr marL="0" indent="0">
              <a:buNone/>
            </a:pPr>
            <a:r>
              <a:rPr lang="en-IN" dirty="0"/>
              <a:t>            </a:t>
            </a:r>
            <a:r>
              <a:rPr lang="en-IN" dirty="0" err="1"/>
              <a:t>printf</a:t>
            </a:r>
            <a:r>
              <a:rPr lang="en-IN" dirty="0"/>
              <a:t>("\n Key %d found at position %d ", key, i+1);</a:t>
            </a:r>
          </a:p>
          <a:p>
            <a:pPr marL="0" indent="0">
              <a:buNone/>
            </a:pPr>
            <a:r>
              <a:rPr lang="en-IN" dirty="0"/>
              <a:t>            return;</a:t>
            </a:r>
          </a:p>
          <a:p>
            <a:pPr marL="0" indent="0">
              <a:buNone/>
            </a:pPr>
            <a:r>
              <a:rPr lang="en-IN" dirty="0"/>
              <a:t>        }</a:t>
            </a:r>
          </a:p>
          <a:p>
            <a:pPr marL="0" indent="0">
              <a:buNone/>
            </a:pPr>
            <a:r>
              <a:rPr lang="en-IN" dirty="0"/>
              <a:t>    }</a:t>
            </a:r>
          </a:p>
          <a:p>
            <a:pPr marL="0" indent="0">
              <a:buNone/>
            </a:pPr>
            <a:r>
              <a:rPr lang="en-IN" dirty="0"/>
              <a:t>    </a:t>
            </a:r>
            <a:r>
              <a:rPr lang="en-IN" dirty="0" err="1"/>
              <a:t>printf</a:t>
            </a:r>
            <a:r>
              <a:rPr lang="en-IN" dirty="0"/>
              <a:t>("\n Key %d not found! ", key);</a:t>
            </a:r>
          </a:p>
          <a:p>
            <a:pPr marL="0" indent="0">
              <a:buNone/>
            </a:pPr>
            <a:r>
              <a:rPr lang="en-IN" dirty="0"/>
              <a:t>    return;</a:t>
            </a:r>
          </a:p>
          <a:p>
            <a:pPr marL="0" indent="0">
              <a:buNone/>
            </a:pPr>
            <a:r>
              <a:rPr lang="en-IN" dirty="0"/>
              <a:t>}</a:t>
            </a:r>
          </a:p>
        </p:txBody>
      </p:sp>
      <p:sp>
        <p:nvSpPr>
          <p:cNvPr id="4" name="Rectangle 3">
            <a:extLst>
              <a:ext uri="{FF2B5EF4-FFF2-40B4-BE49-F238E27FC236}">
                <a16:creationId xmlns:a16="http://schemas.microsoft.com/office/drawing/2014/main" id="{2BC1AA61-8F8E-89F9-DECD-7476229D8C4F}"/>
              </a:ext>
            </a:extLst>
          </p:cNvPr>
          <p:cNvSpPr/>
          <p:nvPr/>
        </p:nvSpPr>
        <p:spPr>
          <a:xfrm>
            <a:off x="5667375" y="3781425"/>
            <a:ext cx="1581150" cy="8477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 - 1</a:t>
            </a:r>
            <a:endParaRPr lang="en-IN" dirty="0"/>
          </a:p>
        </p:txBody>
      </p:sp>
      <p:cxnSp>
        <p:nvCxnSpPr>
          <p:cNvPr id="6" name="Connector: Elbow 5">
            <a:extLst>
              <a:ext uri="{FF2B5EF4-FFF2-40B4-BE49-F238E27FC236}">
                <a16:creationId xmlns:a16="http://schemas.microsoft.com/office/drawing/2014/main" id="{C807A4B1-1869-ECD1-BB0C-1BE34389D88F}"/>
              </a:ext>
            </a:extLst>
          </p:cNvPr>
          <p:cNvCxnSpPr>
            <a:endCxn id="4" idx="0"/>
          </p:cNvCxnSpPr>
          <p:nvPr/>
        </p:nvCxnSpPr>
        <p:spPr>
          <a:xfrm>
            <a:off x="4533900" y="3200400"/>
            <a:ext cx="1924050" cy="5810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5102F49-4659-AEB7-5D51-9725FB40EE15}"/>
              </a:ext>
            </a:extLst>
          </p:cNvPr>
          <p:cNvCxnSpPr>
            <a:stCxn id="4" idx="2"/>
          </p:cNvCxnSpPr>
          <p:nvPr/>
        </p:nvCxnSpPr>
        <p:spPr>
          <a:xfrm rot="5400000">
            <a:off x="4891088" y="3529012"/>
            <a:ext cx="466725" cy="2667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80DF54-5565-65B3-9361-67C5467987A0}"/>
              </a:ext>
            </a:extLst>
          </p:cNvPr>
          <p:cNvSpPr txBox="1"/>
          <p:nvPr/>
        </p:nvSpPr>
        <p:spPr>
          <a:xfrm>
            <a:off x="8772525" y="2686050"/>
            <a:ext cx="1847850" cy="923330"/>
          </a:xfrm>
          <a:prstGeom prst="rect">
            <a:avLst/>
          </a:prstGeom>
          <a:noFill/>
        </p:spPr>
        <p:txBody>
          <a:bodyPr wrap="square" rtlCol="0">
            <a:spAutoFit/>
          </a:bodyPr>
          <a:lstStyle/>
          <a:p>
            <a:r>
              <a:rPr lang="en-US" dirty="0"/>
              <a:t>The complexity of this code is n-1 or O(n)</a:t>
            </a:r>
            <a:endParaRPr lang="en-IN" dirty="0"/>
          </a:p>
        </p:txBody>
      </p:sp>
    </p:spTree>
    <p:extLst>
      <p:ext uri="{BB962C8B-B14F-4D97-AF65-F5344CB8AC3E}">
        <p14:creationId xmlns:p14="http://schemas.microsoft.com/office/powerpoint/2010/main" val="38864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9A5A-EDF5-4D91-FC78-43DA0F00735A}"/>
              </a:ext>
            </a:extLst>
          </p:cNvPr>
          <p:cNvSpPr>
            <a:spLocks noGrp="1"/>
          </p:cNvSpPr>
          <p:nvPr>
            <p:ph type="title"/>
          </p:nvPr>
        </p:nvSpPr>
        <p:spPr/>
        <p:txBody>
          <a:bodyPr/>
          <a:lstStyle/>
          <a:p>
            <a:r>
              <a:rPr lang="en-US" dirty="0"/>
              <a:t>Understanding of Big O complexity for selection sort</a:t>
            </a:r>
            <a:endParaRPr lang="en-IN" dirty="0"/>
          </a:p>
        </p:txBody>
      </p:sp>
      <p:sp>
        <p:nvSpPr>
          <p:cNvPr id="3" name="Content Placeholder 2">
            <a:extLst>
              <a:ext uri="{FF2B5EF4-FFF2-40B4-BE49-F238E27FC236}">
                <a16:creationId xmlns:a16="http://schemas.microsoft.com/office/drawing/2014/main" id="{C283C815-1214-A387-953D-20F4E401F69E}"/>
              </a:ext>
            </a:extLst>
          </p:cNvPr>
          <p:cNvSpPr>
            <a:spLocks noGrp="1"/>
          </p:cNvSpPr>
          <p:nvPr>
            <p:ph idx="1"/>
          </p:nvPr>
        </p:nvSpPr>
        <p:spPr>
          <a:xfrm>
            <a:off x="677333" y="1789113"/>
            <a:ext cx="7761817" cy="4754561"/>
          </a:xfrm>
        </p:spPr>
        <p:txBody>
          <a:bodyPr>
            <a:normAutofit fontScale="85000" lnSpcReduction="20000"/>
          </a:bodyPr>
          <a:lstStyle/>
          <a:p>
            <a:pPr marL="0" indent="0">
              <a:buNone/>
            </a:pPr>
            <a:r>
              <a:rPr lang="en-IN" dirty="0"/>
              <a:t>void </a:t>
            </a:r>
            <a:r>
              <a:rPr lang="en-IN" dirty="0" err="1"/>
              <a:t>selectionSort</a:t>
            </a:r>
            <a:r>
              <a:rPr lang="en-IN" dirty="0"/>
              <a:t>(int </a:t>
            </a:r>
            <a:r>
              <a:rPr lang="en-IN" dirty="0" err="1"/>
              <a:t>arr</a:t>
            </a:r>
            <a:r>
              <a:rPr lang="en-IN" dirty="0"/>
              <a:t>[], int n)</a:t>
            </a:r>
          </a:p>
          <a:p>
            <a:pPr marL="0" indent="0">
              <a:buNone/>
            </a:pPr>
            <a:r>
              <a:rPr lang="en-IN" dirty="0"/>
              <a:t>{</a:t>
            </a:r>
          </a:p>
          <a:p>
            <a:pPr marL="0" indent="0">
              <a:buNone/>
            </a:pPr>
            <a:r>
              <a:rPr lang="en-IN" dirty="0"/>
              <a:t>    int </a:t>
            </a:r>
            <a:r>
              <a:rPr lang="en-IN" dirty="0" err="1"/>
              <a:t>smallIdx</a:t>
            </a:r>
            <a:r>
              <a:rPr lang="en-IN" dirty="0"/>
              <a:t> =0;</a:t>
            </a:r>
          </a:p>
          <a:p>
            <a:pPr marL="0" indent="0">
              <a:buNone/>
            </a:pPr>
            <a:r>
              <a:rPr lang="en-IN" dirty="0"/>
              <a:t>    for(int j, </a:t>
            </a:r>
            <a:r>
              <a:rPr lang="en-IN" dirty="0" err="1"/>
              <a:t>i</a:t>
            </a:r>
            <a:r>
              <a:rPr lang="en-IN" dirty="0"/>
              <a:t> = 0; </a:t>
            </a:r>
            <a:r>
              <a:rPr lang="en-IN" dirty="0" err="1"/>
              <a:t>i</a:t>
            </a:r>
            <a:r>
              <a:rPr lang="en-IN" dirty="0"/>
              <a:t>&lt;n-1;i++)</a:t>
            </a:r>
          </a:p>
          <a:p>
            <a:pPr marL="0" indent="0">
              <a:buNone/>
            </a:pPr>
            <a:r>
              <a:rPr lang="en-IN" dirty="0"/>
              <a:t>    {</a:t>
            </a:r>
          </a:p>
          <a:p>
            <a:pPr marL="0" indent="0">
              <a:buNone/>
            </a:pPr>
            <a:r>
              <a:rPr lang="en-IN" dirty="0"/>
              <a:t>        </a:t>
            </a:r>
            <a:r>
              <a:rPr lang="en-IN" dirty="0" err="1"/>
              <a:t>smallIdx</a:t>
            </a:r>
            <a:r>
              <a:rPr lang="en-IN" dirty="0"/>
              <a:t> = </a:t>
            </a:r>
            <a:r>
              <a:rPr lang="en-IN" dirty="0" err="1"/>
              <a:t>i</a:t>
            </a:r>
            <a:r>
              <a:rPr lang="en-IN" dirty="0"/>
              <a:t>;</a:t>
            </a:r>
          </a:p>
          <a:p>
            <a:pPr marL="0" indent="0">
              <a:buNone/>
            </a:pPr>
            <a:r>
              <a:rPr lang="en-IN" dirty="0"/>
              <a:t>        </a:t>
            </a:r>
          </a:p>
          <a:p>
            <a:pPr marL="0" indent="0">
              <a:buNone/>
            </a:pPr>
            <a:r>
              <a:rPr lang="en-IN" dirty="0"/>
              <a:t>        for(j = i+1; j&lt;</a:t>
            </a:r>
            <a:r>
              <a:rPr lang="en-IN" dirty="0" err="1"/>
              <a:t>n;j</a:t>
            </a:r>
            <a:r>
              <a:rPr lang="en-IN" dirty="0"/>
              <a:t>++)</a:t>
            </a:r>
          </a:p>
          <a:p>
            <a:pPr marL="0" indent="0">
              <a:buNone/>
            </a:pPr>
            <a:r>
              <a:rPr lang="en-IN" dirty="0"/>
              <a:t>          if(</a:t>
            </a:r>
            <a:r>
              <a:rPr lang="en-IN" dirty="0" err="1"/>
              <a:t>arr</a:t>
            </a:r>
            <a:r>
              <a:rPr lang="en-IN" dirty="0"/>
              <a:t>[</a:t>
            </a:r>
            <a:r>
              <a:rPr lang="en-IN" dirty="0" err="1"/>
              <a:t>smallIdx</a:t>
            </a:r>
            <a:r>
              <a:rPr lang="en-IN" dirty="0"/>
              <a:t>]&gt;</a:t>
            </a:r>
            <a:r>
              <a:rPr lang="en-IN" dirty="0" err="1"/>
              <a:t>arr</a:t>
            </a:r>
            <a:r>
              <a:rPr lang="en-IN" dirty="0"/>
              <a:t>[j])</a:t>
            </a:r>
          </a:p>
          <a:p>
            <a:pPr marL="0" indent="0">
              <a:buNone/>
            </a:pPr>
            <a:r>
              <a:rPr lang="en-IN" dirty="0"/>
              <a:t>            </a:t>
            </a:r>
            <a:r>
              <a:rPr lang="en-IN" dirty="0" err="1"/>
              <a:t>smallIdx</a:t>
            </a:r>
            <a:r>
              <a:rPr lang="en-IN" dirty="0"/>
              <a:t> = j;</a:t>
            </a:r>
          </a:p>
          <a:p>
            <a:pPr marL="0" indent="0">
              <a:buNone/>
            </a:pPr>
            <a:r>
              <a:rPr lang="en-IN" dirty="0"/>
              <a:t>        swap(&amp;</a:t>
            </a:r>
            <a:r>
              <a:rPr lang="en-IN" dirty="0" err="1"/>
              <a:t>arr</a:t>
            </a:r>
            <a:r>
              <a:rPr lang="en-IN" dirty="0"/>
              <a:t>[</a:t>
            </a:r>
            <a:r>
              <a:rPr lang="en-IN" dirty="0" err="1"/>
              <a:t>i</a:t>
            </a:r>
            <a:r>
              <a:rPr lang="en-IN" dirty="0"/>
              <a:t>], &amp;</a:t>
            </a:r>
            <a:r>
              <a:rPr lang="en-IN" dirty="0" err="1"/>
              <a:t>arr</a:t>
            </a:r>
            <a:r>
              <a:rPr lang="en-IN" dirty="0"/>
              <a:t>[</a:t>
            </a:r>
            <a:r>
              <a:rPr lang="en-IN" dirty="0" err="1"/>
              <a:t>smallIdx</a:t>
            </a:r>
            <a:r>
              <a:rPr lang="en-IN"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a:t>
            </a:r>
          </a:p>
        </p:txBody>
      </p:sp>
      <p:cxnSp>
        <p:nvCxnSpPr>
          <p:cNvPr id="6" name="Connector: Elbow 5">
            <a:extLst>
              <a:ext uri="{FF2B5EF4-FFF2-40B4-BE49-F238E27FC236}">
                <a16:creationId xmlns:a16="http://schemas.microsoft.com/office/drawing/2014/main" id="{30351B34-320A-6E05-855F-6A6A72E5DC4C}"/>
              </a:ext>
            </a:extLst>
          </p:cNvPr>
          <p:cNvCxnSpPr>
            <a:cxnSpLocks/>
            <a:endCxn id="10" idx="0"/>
          </p:cNvCxnSpPr>
          <p:nvPr/>
        </p:nvCxnSpPr>
        <p:spPr>
          <a:xfrm>
            <a:off x="2874247" y="4047609"/>
            <a:ext cx="2280909" cy="2365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6A6B466-51BD-C97A-D7B6-47FA91F12A5E}"/>
              </a:ext>
            </a:extLst>
          </p:cNvPr>
          <p:cNvSpPr/>
          <p:nvPr/>
        </p:nvSpPr>
        <p:spPr>
          <a:xfrm>
            <a:off x="4809823" y="4284142"/>
            <a:ext cx="690665" cy="37516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 -2</a:t>
            </a:r>
            <a:endParaRPr lang="en-IN" sz="1400" dirty="0">
              <a:solidFill>
                <a:schemeClr val="tx1"/>
              </a:solidFill>
            </a:endParaRPr>
          </a:p>
        </p:txBody>
      </p:sp>
      <p:cxnSp>
        <p:nvCxnSpPr>
          <p:cNvPr id="12" name="Connector: Elbow 11">
            <a:extLst>
              <a:ext uri="{FF2B5EF4-FFF2-40B4-BE49-F238E27FC236}">
                <a16:creationId xmlns:a16="http://schemas.microsoft.com/office/drawing/2014/main" id="{2B31574B-8BA3-55D3-67FC-6C8DFF4ACCE9}"/>
              </a:ext>
            </a:extLst>
          </p:cNvPr>
          <p:cNvCxnSpPr>
            <a:cxnSpLocks/>
            <a:stCxn id="10" idx="2"/>
          </p:cNvCxnSpPr>
          <p:nvPr/>
        </p:nvCxnSpPr>
        <p:spPr>
          <a:xfrm rot="5400000">
            <a:off x="3850492" y="3441964"/>
            <a:ext cx="87318" cy="2522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24F8D14-5C59-DABC-08BE-978282A7D135}"/>
              </a:ext>
            </a:extLst>
          </p:cNvPr>
          <p:cNvSpPr/>
          <p:nvPr/>
        </p:nvSpPr>
        <p:spPr>
          <a:xfrm>
            <a:off x="6721919" y="4098926"/>
            <a:ext cx="1419224" cy="6477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n-2</a:t>
            </a:r>
            <a:endParaRPr lang="en-IN" dirty="0">
              <a:solidFill>
                <a:schemeClr val="tx1"/>
              </a:solidFill>
            </a:endParaRPr>
          </a:p>
        </p:txBody>
      </p:sp>
      <p:cxnSp>
        <p:nvCxnSpPr>
          <p:cNvPr id="15" name="Connector: Elbow 14">
            <a:extLst>
              <a:ext uri="{FF2B5EF4-FFF2-40B4-BE49-F238E27FC236}">
                <a16:creationId xmlns:a16="http://schemas.microsoft.com/office/drawing/2014/main" id="{2354526C-F678-A530-63A0-405B66453DF9}"/>
              </a:ext>
            </a:extLst>
          </p:cNvPr>
          <p:cNvCxnSpPr>
            <a:cxnSpLocks/>
            <a:endCxn id="13" idx="0"/>
          </p:cNvCxnSpPr>
          <p:nvPr/>
        </p:nvCxnSpPr>
        <p:spPr>
          <a:xfrm>
            <a:off x="3110622" y="2806700"/>
            <a:ext cx="4320909" cy="1292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F59B7A9-F598-4EFC-5846-1DD613816BC7}"/>
              </a:ext>
            </a:extLst>
          </p:cNvPr>
          <p:cNvCxnSpPr>
            <a:cxnSpLocks/>
            <a:stCxn id="13" idx="2"/>
          </p:cNvCxnSpPr>
          <p:nvPr/>
        </p:nvCxnSpPr>
        <p:spPr>
          <a:xfrm rot="5400000">
            <a:off x="3773312" y="2021065"/>
            <a:ext cx="932658" cy="63837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B92A05D-E668-36FA-B79A-BC1104408A1A}"/>
              </a:ext>
            </a:extLst>
          </p:cNvPr>
          <p:cNvSpPr txBox="1"/>
          <p:nvPr/>
        </p:nvSpPr>
        <p:spPr>
          <a:xfrm>
            <a:off x="8560914" y="1847850"/>
            <a:ext cx="3146377" cy="1200329"/>
          </a:xfrm>
          <a:prstGeom prst="rect">
            <a:avLst/>
          </a:prstGeom>
          <a:noFill/>
        </p:spPr>
        <p:txBody>
          <a:bodyPr wrap="square" rtlCol="0">
            <a:spAutoFit/>
          </a:bodyPr>
          <a:lstStyle/>
          <a:p>
            <a:r>
              <a:rPr lang="en-US" dirty="0"/>
              <a:t>Thus, the overall complexity of selection sort algorithm is (n-2)*(n-2) which is n(n-1)/2 or O(n</a:t>
            </a:r>
            <a:r>
              <a:rPr lang="en-US" baseline="30000" dirty="0"/>
              <a:t>2</a:t>
            </a:r>
            <a:r>
              <a:rPr lang="en-US" dirty="0"/>
              <a:t>) </a:t>
            </a:r>
            <a:endParaRPr lang="en-IN" dirty="0"/>
          </a:p>
        </p:txBody>
      </p:sp>
    </p:spTree>
    <p:extLst>
      <p:ext uri="{BB962C8B-B14F-4D97-AF65-F5344CB8AC3E}">
        <p14:creationId xmlns:p14="http://schemas.microsoft.com/office/powerpoint/2010/main" val="800043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4587-B396-A8D0-3BDB-F925FADB4754}"/>
              </a:ext>
            </a:extLst>
          </p:cNvPr>
          <p:cNvSpPr>
            <a:spLocks noGrp="1"/>
          </p:cNvSpPr>
          <p:nvPr>
            <p:ph type="title"/>
          </p:nvPr>
        </p:nvSpPr>
        <p:spPr>
          <a:xfrm>
            <a:off x="677334" y="609600"/>
            <a:ext cx="8638116" cy="1038225"/>
          </a:xfrm>
        </p:spPr>
        <p:txBody>
          <a:bodyPr>
            <a:normAutofit fontScale="90000"/>
          </a:bodyPr>
          <a:lstStyle/>
          <a:p>
            <a:r>
              <a:rPr lang="en-US" dirty="0"/>
              <a:t>Understanding complexity of quicksort : Worst Case</a:t>
            </a:r>
            <a:endParaRPr lang="en-IN" dirty="0"/>
          </a:p>
        </p:txBody>
      </p:sp>
      <p:pic>
        <p:nvPicPr>
          <p:cNvPr id="5" name="Content Placeholder 4">
            <a:extLst>
              <a:ext uri="{FF2B5EF4-FFF2-40B4-BE49-F238E27FC236}">
                <a16:creationId xmlns:a16="http://schemas.microsoft.com/office/drawing/2014/main" id="{A872A440-E19E-C9BA-1753-9229F6F0810E}"/>
              </a:ext>
            </a:extLst>
          </p:cNvPr>
          <p:cNvPicPr>
            <a:picLocks noGrp="1" noChangeAspect="1"/>
          </p:cNvPicPr>
          <p:nvPr>
            <p:ph idx="1"/>
          </p:nvPr>
        </p:nvPicPr>
        <p:blipFill>
          <a:blip r:embed="rId2"/>
          <a:stretch>
            <a:fillRect/>
          </a:stretch>
        </p:blipFill>
        <p:spPr>
          <a:xfrm>
            <a:off x="1748678" y="1739977"/>
            <a:ext cx="4690222" cy="4625825"/>
          </a:xfrm>
        </p:spPr>
      </p:pic>
      <p:sp>
        <p:nvSpPr>
          <p:cNvPr id="6" name="TextBox 5">
            <a:extLst>
              <a:ext uri="{FF2B5EF4-FFF2-40B4-BE49-F238E27FC236}">
                <a16:creationId xmlns:a16="http://schemas.microsoft.com/office/drawing/2014/main" id="{CA087117-844B-43D0-140A-1BF7B114641C}"/>
              </a:ext>
            </a:extLst>
          </p:cNvPr>
          <p:cNvSpPr txBox="1"/>
          <p:nvPr/>
        </p:nvSpPr>
        <p:spPr>
          <a:xfrm>
            <a:off x="7848599" y="2247900"/>
            <a:ext cx="3752851" cy="923330"/>
          </a:xfrm>
          <a:prstGeom prst="rect">
            <a:avLst/>
          </a:prstGeom>
          <a:noFill/>
        </p:spPr>
        <p:txBody>
          <a:bodyPr wrap="square" rtlCol="0">
            <a:spAutoFit/>
          </a:bodyPr>
          <a:lstStyle/>
          <a:p>
            <a:r>
              <a:rPr lang="pt-BR" dirty="0"/>
              <a:t> cn + c(n-1) + c(n-2) + c(n-3)+ …  2c = c(n + (n-1) + (n-2) + (n-3)…)</a:t>
            </a:r>
          </a:p>
          <a:p>
            <a:r>
              <a:rPr lang="pt-BR" dirty="0"/>
              <a:t>= c(n+1)(n/2) +1 = O(n</a:t>
            </a:r>
            <a:r>
              <a:rPr lang="pt-BR" baseline="30000" dirty="0"/>
              <a:t>2</a:t>
            </a:r>
            <a:r>
              <a:rPr lang="pt-BR" dirty="0"/>
              <a:t>)</a:t>
            </a:r>
            <a:endParaRPr lang="en-IN" dirty="0"/>
          </a:p>
        </p:txBody>
      </p:sp>
    </p:spTree>
    <p:extLst>
      <p:ext uri="{BB962C8B-B14F-4D97-AF65-F5344CB8AC3E}">
        <p14:creationId xmlns:p14="http://schemas.microsoft.com/office/powerpoint/2010/main" val="395503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6D46-D906-59FF-FD44-F9EC3E348CD7}"/>
              </a:ext>
            </a:extLst>
          </p:cNvPr>
          <p:cNvSpPr>
            <a:spLocks noGrp="1"/>
          </p:cNvSpPr>
          <p:nvPr>
            <p:ph type="title"/>
          </p:nvPr>
        </p:nvSpPr>
        <p:spPr/>
        <p:txBody>
          <a:bodyPr/>
          <a:lstStyle/>
          <a:p>
            <a:r>
              <a:rPr lang="en-US" dirty="0"/>
              <a:t>Flowchart symbols</a:t>
            </a:r>
            <a:endParaRPr lang="en-IN" dirty="0"/>
          </a:p>
        </p:txBody>
      </p:sp>
      <p:pic>
        <p:nvPicPr>
          <p:cNvPr id="5" name="Content Placeholder 4">
            <a:extLst>
              <a:ext uri="{FF2B5EF4-FFF2-40B4-BE49-F238E27FC236}">
                <a16:creationId xmlns:a16="http://schemas.microsoft.com/office/drawing/2014/main" id="{FB7F31F0-0F3F-FAF2-9342-1D7B07ED924B}"/>
              </a:ext>
            </a:extLst>
          </p:cNvPr>
          <p:cNvPicPr>
            <a:picLocks noGrp="1" noChangeAspect="1"/>
          </p:cNvPicPr>
          <p:nvPr>
            <p:ph idx="1"/>
          </p:nvPr>
        </p:nvPicPr>
        <p:blipFill>
          <a:blip r:embed="rId2"/>
          <a:stretch>
            <a:fillRect/>
          </a:stretch>
        </p:blipFill>
        <p:spPr>
          <a:xfrm>
            <a:off x="2267431" y="2060574"/>
            <a:ext cx="6028844" cy="3979037"/>
          </a:xfrm>
        </p:spPr>
      </p:pic>
    </p:spTree>
    <p:extLst>
      <p:ext uri="{BB962C8B-B14F-4D97-AF65-F5344CB8AC3E}">
        <p14:creationId xmlns:p14="http://schemas.microsoft.com/office/powerpoint/2010/main" val="3535576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F4C7-07B0-2621-C6D5-BF38F67BAB08}"/>
              </a:ext>
            </a:extLst>
          </p:cNvPr>
          <p:cNvSpPr>
            <a:spLocks noGrp="1"/>
          </p:cNvSpPr>
          <p:nvPr>
            <p:ph type="title"/>
          </p:nvPr>
        </p:nvSpPr>
        <p:spPr/>
        <p:txBody>
          <a:bodyPr/>
          <a:lstStyle/>
          <a:p>
            <a:r>
              <a:rPr lang="en-US" dirty="0"/>
              <a:t>Understanding complexity of quicksort: Best Case</a:t>
            </a:r>
            <a:endParaRPr lang="en-IN" dirty="0"/>
          </a:p>
        </p:txBody>
      </p:sp>
      <p:pic>
        <p:nvPicPr>
          <p:cNvPr id="5" name="Content Placeholder 4">
            <a:extLst>
              <a:ext uri="{FF2B5EF4-FFF2-40B4-BE49-F238E27FC236}">
                <a16:creationId xmlns:a16="http://schemas.microsoft.com/office/drawing/2014/main" id="{8713823C-2D43-EE80-372B-CA33CAACA1FD}"/>
              </a:ext>
            </a:extLst>
          </p:cNvPr>
          <p:cNvPicPr>
            <a:picLocks noGrp="1" noChangeAspect="1"/>
          </p:cNvPicPr>
          <p:nvPr>
            <p:ph idx="1"/>
          </p:nvPr>
        </p:nvPicPr>
        <p:blipFill>
          <a:blip r:embed="rId2"/>
          <a:stretch>
            <a:fillRect/>
          </a:stretch>
        </p:blipFill>
        <p:spPr>
          <a:xfrm>
            <a:off x="2170087" y="2361762"/>
            <a:ext cx="4411688" cy="3346223"/>
          </a:xfrm>
        </p:spPr>
      </p:pic>
      <p:sp>
        <p:nvSpPr>
          <p:cNvPr id="6" name="TextBox 5">
            <a:extLst>
              <a:ext uri="{FF2B5EF4-FFF2-40B4-BE49-F238E27FC236}">
                <a16:creationId xmlns:a16="http://schemas.microsoft.com/office/drawing/2014/main" id="{33E5CED6-F99B-2020-F4C0-8673EC8E073C}"/>
              </a:ext>
            </a:extLst>
          </p:cNvPr>
          <p:cNvSpPr txBox="1"/>
          <p:nvPr/>
        </p:nvSpPr>
        <p:spPr>
          <a:xfrm>
            <a:off x="7800975" y="1930400"/>
            <a:ext cx="3171825" cy="646331"/>
          </a:xfrm>
          <a:prstGeom prst="rect">
            <a:avLst/>
          </a:prstGeom>
          <a:noFill/>
        </p:spPr>
        <p:txBody>
          <a:bodyPr wrap="square" rtlCol="0">
            <a:spAutoFit/>
          </a:bodyPr>
          <a:lstStyle/>
          <a:p>
            <a:r>
              <a:rPr lang="en-US" dirty="0"/>
              <a:t>The best case for quicksort is O(n(log</a:t>
            </a:r>
            <a:r>
              <a:rPr lang="en-US" baseline="-25000" dirty="0"/>
              <a:t>2</a:t>
            </a:r>
            <a:r>
              <a:rPr lang="en-US" dirty="0"/>
              <a:t>(n))</a:t>
            </a:r>
            <a:endParaRPr lang="en-IN" dirty="0"/>
          </a:p>
        </p:txBody>
      </p:sp>
    </p:spTree>
    <p:extLst>
      <p:ext uri="{BB962C8B-B14F-4D97-AF65-F5344CB8AC3E}">
        <p14:creationId xmlns:p14="http://schemas.microsoft.com/office/powerpoint/2010/main" val="2952421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60A3-08A8-60DB-8147-8CF4B0AE7F3C}"/>
              </a:ext>
            </a:extLst>
          </p:cNvPr>
          <p:cNvSpPr>
            <a:spLocks noGrp="1"/>
          </p:cNvSpPr>
          <p:nvPr>
            <p:ph type="title"/>
          </p:nvPr>
        </p:nvSpPr>
        <p:spPr/>
        <p:txBody>
          <a:bodyPr/>
          <a:lstStyle/>
          <a:p>
            <a:r>
              <a:rPr lang="en-US" dirty="0"/>
              <a:t>Understanding complexity of quicksort</a:t>
            </a:r>
            <a:endParaRPr lang="en-IN" dirty="0"/>
          </a:p>
        </p:txBody>
      </p:sp>
      <p:pic>
        <p:nvPicPr>
          <p:cNvPr id="5" name="Content Placeholder 4">
            <a:extLst>
              <a:ext uri="{FF2B5EF4-FFF2-40B4-BE49-F238E27FC236}">
                <a16:creationId xmlns:a16="http://schemas.microsoft.com/office/drawing/2014/main" id="{376C3D1C-6E7B-1480-C354-A5B01E5FC5E7}"/>
              </a:ext>
            </a:extLst>
          </p:cNvPr>
          <p:cNvPicPr>
            <a:picLocks noGrp="1" noChangeAspect="1"/>
          </p:cNvPicPr>
          <p:nvPr>
            <p:ph idx="1"/>
          </p:nvPr>
        </p:nvPicPr>
        <p:blipFill>
          <a:blip r:embed="rId2"/>
          <a:stretch>
            <a:fillRect/>
          </a:stretch>
        </p:blipFill>
        <p:spPr>
          <a:xfrm>
            <a:off x="951650" y="1683006"/>
            <a:ext cx="6935050" cy="4565394"/>
          </a:xfrm>
        </p:spPr>
      </p:pic>
      <p:sp>
        <p:nvSpPr>
          <p:cNvPr id="6" name="TextBox 5">
            <a:extLst>
              <a:ext uri="{FF2B5EF4-FFF2-40B4-BE49-F238E27FC236}">
                <a16:creationId xmlns:a16="http://schemas.microsoft.com/office/drawing/2014/main" id="{639B6750-F5A0-D74D-9C0E-345866DCDEA4}"/>
              </a:ext>
            </a:extLst>
          </p:cNvPr>
          <p:cNvSpPr txBox="1"/>
          <p:nvPr/>
        </p:nvSpPr>
        <p:spPr>
          <a:xfrm>
            <a:off x="9344025" y="1930400"/>
            <a:ext cx="1457325" cy="1200329"/>
          </a:xfrm>
          <a:prstGeom prst="rect">
            <a:avLst/>
          </a:prstGeom>
          <a:noFill/>
        </p:spPr>
        <p:txBody>
          <a:bodyPr wrap="square" rtlCol="0">
            <a:spAutoFit/>
          </a:bodyPr>
          <a:lstStyle/>
          <a:p>
            <a:r>
              <a:rPr lang="en-US" dirty="0"/>
              <a:t>The average complexity is O(n(log</a:t>
            </a:r>
            <a:r>
              <a:rPr lang="en-US" baseline="-25000" dirty="0"/>
              <a:t>2</a:t>
            </a:r>
            <a:r>
              <a:rPr lang="en-US" dirty="0"/>
              <a:t>n))</a:t>
            </a:r>
            <a:endParaRPr lang="en-IN" dirty="0"/>
          </a:p>
        </p:txBody>
      </p:sp>
    </p:spTree>
    <p:extLst>
      <p:ext uri="{BB962C8B-B14F-4D97-AF65-F5344CB8AC3E}">
        <p14:creationId xmlns:p14="http://schemas.microsoft.com/office/powerpoint/2010/main" val="395957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68B7-C3C2-D979-61DC-DAE80634BCAB}"/>
              </a:ext>
            </a:extLst>
          </p:cNvPr>
          <p:cNvSpPr>
            <a:spLocks noGrp="1"/>
          </p:cNvSpPr>
          <p:nvPr>
            <p:ph type="title"/>
          </p:nvPr>
        </p:nvSpPr>
        <p:spPr/>
        <p:txBody>
          <a:bodyPr/>
          <a:lstStyle/>
          <a:p>
            <a:r>
              <a:rPr lang="en-US" dirty="0"/>
              <a:t>Understanding of the different Big O complexity correlation</a:t>
            </a:r>
            <a:endParaRPr lang="en-IN" dirty="0"/>
          </a:p>
        </p:txBody>
      </p:sp>
      <p:pic>
        <p:nvPicPr>
          <p:cNvPr id="5" name="Content Placeholder 4">
            <a:extLst>
              <a:ext uri="{FF2B5EF4-FFF2-40B4-BE49-F238E27FC236}">
                <a16:creationId xmlns:a16="http://schemas.microsoft.com/office/drawing/2014/main" id="{A72D14A7-92C2-58D4-57CF-A7A4FD2293E7}"/>
              </a:ext>
            </a:extLst>
          </p:cNvPr>
          <p:cNvPicPr>
            <a:picLocks noGrp="1" noChangeAspect="1"/>
          </p:cNvPicPr>
          <p:nvPr>
            <p:ph idx="1"/>
          </p:nvPr>
        </p:nvPicPr>
        <p:blipFill>
          <a:blip r:embed="rId2"/>
          <a:stretch>
            <a:fillRect/>
          </a:stretch>
        </p:blipFill>
        <p:spPr>
          <a:xfrm>
            <a:off x="1621643" y="2040394"/>
            <a:ext cx="6931807" cy="4817606"/>
          </a:xfrm>
        </p:spPr>
      </p:pic>
    </p:spTree>
    <p:extLst>
      <p:ext uri="{BB962C8B-B14F-4D97-AF65-F5344CB8AC3E}">
        <p14:creationId xmlns:p14="http://schemas.microsoft.com/office/powerpoint/2010/main" val="397428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E26A-683C-8C7B-924E-508382D2451B}"/>
              </a:ext>
            </a:extLst>
          </p:cNvPr>
          <p:cNvSpPr>
            <a:spLocks noGrp="1"/>
          </p:cNvSpPr>
          <p:nvPr>
            <p:ph type="title"/>
          </p:nvPr>
        </p:nvSpPr>
        <p:spPr/>
        <p:txBody>
          <a:bodyPr/>
          <a:lstStyle/>
          <a:p>
            <a:r>
              <a:rPr lang="en-US" dirty="0" err="1"/>
              <a:t>Lucidchart</a:t>
            </a:r>
            <a:endParaRPr lang="en-IN" dirty="0"/>
          </a:p>
        </p:txBody>
      </p:sp>
      <p:sp>
        <p:nvSpPr>
          <p:cNvPr id="3" name="Content Placeholder 2">
            <a:extLst>
              <a:ext uri="{FF2B5EF4-FFF2-40B4-BE49-F238E27FC236}">
                <a16:creationId xmlns:a16="http://schemas.microsoft.com/office/drawing/2014/main" id="{20B9402B-ECEA-885A-31F4-D65A614DE8D0}"/>
              </a:ext>
            </a:extLst>
          </p:cNvPr>
          <p:cNvSpPr>
            <a:spLocks noGrp="1"/>
          </p:cNvSpPr>
          <p:nvPr>
            <p:ph idx="1"/>
          </p:nvPr>
        </p:nvSpPr>
        <p:spPr/>
        <p:txBody>
          <a:bodyPr/>
          <a:lstStyle/>
          <a:p>
            <a:pPr>
              <a:buFont typeface="Arial" panose="020B0604020202020204" pitchFamily="34" charset="0"/>
              <a:buChar char="•"/>
            </a:pPr>
            <a:r>
              <a:rPr lang="en-US" dirty="0"/>
              <a:t> The freeware version allows users to create/edit only 3 documents per day.</a:t>
            </a:r>
          </a:p>
          <a:p>
            <a:pPr>
              <a:buFont typeface="Arial" panose="020B0604020202020204" pitchFamily="34" charset="0"/>
              <a:buChar char="•"/>
            </a:pPr>
            <a:r>
              <a:rPr lang="en-US" dirty="0"/>
              <a:t> You can easily create a flowchart for your programming problem with all the desired flow scenario, shapes, color fill and export it as a multipage or single page link/document of type pdf/jpeg/</a:t>
            </a:r>
            <a:r>
              <a:rPr lang="en-US" dirty="0" err="1"/>
              <a:t>png</a:t>
            </a:r>
            <a:r>
              <a:rPr lang="en-US" dirty="0"/>
              <a: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98356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EF61-86BB-3074-8EA2-E966B1A4894C}"/>
              </a:ext>
            </a:extLst>
          </p:cNvPr>
          <p:cNvSpPr>
            <a:spLocks noGrp="1"/>
          </p:cNvSpPr>
          <p:nvPr>
            <p:ph type="title"/>
          </p:nvPr>
        </p:nvSpPr>
        <p:spPr/>
        <p:txBody>
          <a:bodyPr/>
          <a:lstStyle/>
          <a:p>
            <a:r>
              <a:rPr lang="en-US" dirty="0"/>
              <a:t>Algorithmic Thinking and Pseudocode</a:t>
            </a:r>
            <a:endParaRPr lang="en-IN" dirty="0"/>
          </a:p>
        </p:txBody>
      </p:sp>
      <p:sp>
        <p:nvSpPr>
          <p:cNvPr id="3" name="Content Placeholder 2">
            <a:extLst>
              <a:ext uri="{FF2B5EF4-FFF2-40B4-BE49-F238E27FC236}">
                <a16:creationId xmlns:a16="http://schemas.microsoft.com/office/drawing/2014/main" id="{A3B5027A-0F86-56EE-4A52-14F7D6D23422}"/>
              </a:ext>
            </a:extLst>
          </p:cNvPr>
          <p:cNvSpPr>
            <a:spLocks noGrp="1"/>
          </p:cNvSpPr>
          <p:nvPr>
            <p:ph idx="1"/>
          </p:nvPr>
        </p:nvSpPr>
        <p:spPr>
          <a:xfrm>
            <a:off x="677334" y="1601789"/>
            <a:ext cx="8596668" cy="3880773"/>
          </a:xfrm>
        </p:spPr>
        <p:txBody>
          <a:bodyPr/>
          <a:lstStyle/>
          <a:p>
            <a:r>
              <a:rPr lang="en-US" dirty="0"/>
              <a:t>Algorithmic thinking is the process of creating the steps needed to solve a particular problem.</a:t>
            </a:r>
          </a:p>
          <a:p>
            <a:r>
              <a:rPr lang="en-US" dirty="0"/>
              <a:t>When we are presented with a particular problem statement, we need algorithmic thinking to use what is provided as an input and have a step by step procedure for converting it into the solution.</a:t>
            </a:r>
          </a:p>
          <a:p>
            <a:r>
              <a:rPr lang="en-US" dirty="0"/>
              <a:t>Pseudocode analysis is creating the description of the steps in the algorithm in pseudocode format which is nothing but simple coding steps like, compute, input, check etc. which is not any high level language but program like instructions.</a:t>
            </a:r>
            <a:endParaRPr lang="en-IN" dirty="0"/>
          </a:p>
        </p:txBody>
      </p:sp>
    </p:spTree>
    <p:extLst>
      <p:ext uri="{BB962C8B-B14F-4D97-AF65-F5344CB8AC3E}">
        <p14:creationId xmlns:p14="http://schemas.microsoft.com/office/powerpoint/2010/main" val="212486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683E-FE54-6D99-BCCE-3037250BA432}"/>
              </a:ext>
            </a:extLst>
          </p:cNvPr>
          <p:cNvSpPr>
            <a:spLocks noGrp="1"/>
          </p:cNvSpPr>
          <p:nvPr>
            <p:ph type="title"/>
          </p:nvPr>
        </p:nvSpPr>
        <p:spPr>
          <a:xfrm>
            <a:off x="677334" y="609600"/>
            <a:ext cx="2370666" cy="2286000"/>
          </a:xfrm>
        </p:spPr>
        <p:txBody>
          <a:bodyPr>
            <a:normAutofit fontScale="90000"/>
          </a:bodyPr>
          <a:lstStyle/>
          <a:p>
            <a:r>
              <a:rPr lang="en-US" dirty="0" err="1"/>
              <a:t>Lucidchart</a:t>
            </a:r>
            <a:r>
              <a:rPr lang="en-US" dirty="0"/>
              <a:t>- flowchart for Bubble Sort</a:t>
            </a:r>
            <a:endParaRPr lang="en-IN" dirty="0"/>
          </a:p>
        </p:txBody>
      </p:sp>
      <p:pic>
        <p:nvPicPr>
          <p:cNvPr id="5" name="Content Placeholder 4">
            <a:extLst>
              <a:ext uri="{FF2B5EF4-FFF2-40B4-BE49-F238E27FC236}">
                <a16:creationId xmlns:a16="http://schemas.microsoft.com/office/drawing/2014/main" id="{6203BC47-2184-82AF-AEC9-BF4264A43C5E}"/>
              </a:ext>
            </a:extLst>
          </p:cNvPr>
          <p:cNvPicPr>
            <a:picLocks noGrp="1" noChangeAspect="1"/>
          </p:cNvPicPr>
          <p:nvPr>
            <p:ph idx="1"/>
          </p:nvPr>
        </p:nvPicPr>
        <p:blipFill>
          <a:blip r:embed="rId2"/>
          <a:stretch>
            <a:fillRect/>
          </a:stretch>
        </p:blipFill>
        <p:spPr>
          <a:xfrm>
            <a:off x="3897948" y="0"/>
            <a:ext cx="5236527" cy="6545660"/>
          </a:xfrm>
        </p:spPr>
      </p:pic>
    </p:spTree>
    <p:extLst>
      <p:ext uri="{BB962C8B-B14F-4D97-AF65-F5344CB8AC3E}">
        <p14:creationId xmlns:p14="http://schemas.microsoft.com/office/powerpoint/2010/main" val="26803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1217-18CC-BD6B-9C77-4BFBA83A765E}"/>
              </a:ext>
            </a:extLst>
          </p:cNvPr>
          <p:cNvSpPr>
            <a:spLocks noGrp="1"/>
          </p:cNvSpPr>
          <p:nvPr>
            <p:ph type="title"/>
          </p:nvPr>
        </p:nvSpPr>
        <p:spPr>
          <a:xfrm>
            <a:off x="496359" y="1438275"/>
            <a:ext cx="3561291" cy="3219450"/>
          </a:xfrm>
        </p:spPr>
        <p:txBody>
          <a:bodyPr/>
          <a:lstStyle/>
          <a:p>
            <a:r>
              <a:rPr lang="en-US" dirty="0" err="1"/>
              <a:t>Lucidchart</a:t>
            </a:r>
            <a:r>
              <a:rPr lang="en-US" dirty="0"/>
              <a:t>-  flowchart for Insertion Sort</a:t>
            </a:r>
            <a:endParaRPr lang="en-IN" dirty="0"/>
          </a:p>
        </p:txBody>
      </p:sp>
      <p:pic>
        <p:nvPicPr>
          <p:cNvPr id="6" name="Content Placeholder 5">
            <a:extLst>
              <a:ext uri="{FF2B5EF4-FFF2-40B4-BE49-F238E27FC236}">
                <a16:creationId xmlns:a16="http://schemas.microsoft.com/office/drawing/2014/main" id="{D580C8F4-0CC8-73C7-DF6A-4A311AB9695B}"/>
              </a:ext>
            </a:extLst>
          </p:cNvPr>
          <p:cNvPicPr>
            <a:picLocks noGrp="1" noChangeAspect="1"/>
          </p:cNvPicPr>
          <p:nvPr>
            <p:ph idx="1"/>
          </p:nvPr>
        </p:nvPicPr>
        <p:blipFill>
          <a:blip r:embed="rId2"/>
          <a:stretch>
            <a:fillRect/>
          </a:stretch>
        </p:blipFill>
        <p:spPr>
          <a:xfrm>
            <a:off x="4336097" y="-86149"/>
            <a:ext cx="5310823" cy="6268298"/>
          </a:xfrm>
        </p:spPr>
      </p:pic>
    </p:spTree>
    <p:extLst>
      <p:ext uri="{BB962C8B-B14F-4D97-AF65-F5344CB8AC3E}">
        <p14:creationId xmlns:p14="http://schemas.microsoft.com/office/powerpoint/2010/main" val="148348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E529-AD92-4D49-52B0-037280306E91}"/>
              </a:ext>
            </a:extLst>
          </p:cNvPr>
          <p:cNvSpPr>
            <a:spLocks noGrp="1"/>
          </p:cNvSpPr>
          <p:nvPr>
            <p:ph type="title"/>
          </p:nvPr>
        </p:nvSpPr>
        <p:spPr/>
        <p:txBody>
          <a:bodyPr/>
          <a:lstStyle/>
          <a:p>
            <a:r>
              <a:rPr lang="en-US" dirty="0"/>
              <a:t>Designing flowcharts for sorting algorithms</a:t>
            </a:r>
            <a:endParaRPr lang="en-IN" dirty="0"/>
          </a:p>
        </p:txBody>
      </p:sp>
      <p:sp>
        <p:nvSpPr>
          <p:cNvPr id="3" name="Content Placeholder 2">
            <a:extLst>
              <a:ext uri="{FF2B5EF4-FFF2-40B4-BE49-F238E27FC236}">
                <a16:creationId xmlns:a16="http://schemas.microsoft.com/office/drawing/2014/main" id="{02001C8D-8011-735C-5EF4-F8BE46B6E437}"/>
              </a:ext>
            </a:extLst>
          </p:cNvPr>
          <p:cNvSpPr>
            <a:spLocks noGrp="1"/>
          </p:cNvSpPr>
          <p:nvPr>
            <p:ph idx="1"/>
          </p:nvPr>
        </p:nvSpPr>
        <p:spPr/>
        <p:txBody>
          <a:bodyPr/>
          <a:lstStyle/>
          <a:p>
            <a:r>
              <a:rPr lang="en-US" dirty="0"/>
              <a:t>Start with a start symbol</a:t>
            </a:r>
          </a:p>
          <a:p>
            <a:r>
              <a:rPr lang="en-US" dirty="0"/>
              <a:t>Input the array of size N (mention the indexing - 0..N-1 or 1 to N)</a:t>
            </a:r>
          </a:p>
          <a:p>
            <a:r>
              <a:rPr lang="en-US" dirty="0"/>
              <a:t>How many loops are required for the sort (2 for bubble/insertion/selection and 1 for quick/merge) ?</a:t>
            </a:r>
          </a:p>
          <a:p>
            <a:r>
              <a:rPr lang="en-US" dirty="0"/>
              <a:t>What is the direction of the loop counter of the outer loop?</a:t>
            </a:r>
          </a:p>
          <a:p>
            <a:r>
              <a:rPr lang="en-US" dirty="0"/>
              <a:t>What will you check inside the inner loop based on values from the outer loop?</a:t>
            </a:r>
          </a:p>
          <a:p>
            <a:r>
              <a:rPr lang="en-US" dirty="0"/>
              <a:t>Give instructions for swap based on condition for value comparison.</a:t>
            </a:r>
          </a:p>
          <a:p>
            <a:r>
              <a:rPr lang="en-US" dirty="0"/>
              <a:t>Increment loop counters</a:t>
            </a:r>
          </a:p>
          <a:p>
            <a:r>
              <a:rPr lang="en-US" dirty="0"/>
              <a:t>When all loop counters finish, output the sorted array. </a:t>
            </a:r>
          </a:p>
          <a:p>
            <a:endParaRPr lang="en-US" dirty="0"/>
          </a:p>
          <a:p>
            <a:endParaRPr lang="en-IN" dirty="0"/>
          </a:p>
        </p:txBody>
      </p:sp>
    </p:spTree>
    <p:extLst>
      <p:ext uri="{BB962C8B-B14F-4D97-AF65-F5344CB8AC3E}">
        <p14:creationId xmlns:p14="http://schemas.microsoft.com/office/powerpoint/2010/main" val="258828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308B-0123-BFF5-8477-75C37DD27382}"/>
              </a:ext>
            </a:extLst>
          </p:cNvPr>
          <p:cNvSpPr>
            <a:spLocks noGrp="1"/>
          </p:cNvSpPr>
          <p:nvPr>
            <p:ph type="title"/>
          </p:nvPr>
        </p:nvSpPr>
        <p:spPr/>
        <p:txBody>
          <a:bodyPr/>
          <a:lstStyle/>
          <a:p>
            <a:r>
              <a:rPr lang="en-US" dirty="0"/>
              <a:t>Algorithmic Problem Solving </a:t>
            </a:r>
            <a:endParaRPr lang="en-IN" dirty="0"/>
          </a:p>
        </p:txBody>
      </p:sp>
      <p:sp>
        <p:nvSpPr>
          <p:cNvPr id="3" name="Content Placeholder 2">
            <a:extLst>
              <a:ext uri="{FF2B5EF4-FFF2-40B4-BE49-F238E27FC236}">
                <a16:creationId xmlns:a16="http://schemas.microsoft.com/office/drawing/2014/main" id="{BD424CDC-ABC7-481D-E437-16A0372A9A77}"/>
              </a:ext>
            </a:extLst>
          </p:cNvPr>
          <p:cNvSpPr>
            <a:spLocks noGrp="1"/>
          </p:cNvSpPr>
          <p:nvPr>
            <p:ph idx="1"/>
          </p:nvPr>
        </p:nvSpPr>
        <p:spPr/>
        <p:txBody>
          <a:bodyPr/>
          <a:lstStyle/>
          <a:p>
            <a:r>
              <a:rPr lang="en-US" dirty="0"/>
              <a:t>Algorithmic problem solving is the technique of creating or formulation of an algorithm to solve a particular problem statement.</a:t>
            </a:r>
          </a:p>
          <a:p>
            <a:r>
              <a:rPr lang="en-US" dirty="0"/>
              <a:t>This requires the following criteria to completely create the algorithm:</a:t>
            </a:r>
          </a:p>
          <a:p>
            <a:pPr lvl="1"/>
            <a:r>
              <a:rPr lang="en-US" dirty="0"/>
              <a:t>Understanding the problem</a:t>
            </a:r>
          </a:p>
          <a:p>
            <a:pPr lvl="1"/>
            <a:r>
              <a:rPr lang="en-US" dirty="0"/>
              <a:t>Ascertaining the capabilities of the computational device</a:t>
            </a:r>
          </a:p>
          <a:p>
            <a:pPr lvl="1"/>
            <a:r>
              <a:rPr lang="en-US" dirty="0"/>
              <a:t>Choosing between exact and approximate problem solving</a:t>
            </a:r>
          </a:p>
          <a:p>
            <a:pPr lvl="1"/>
            <a:r>
              <a:rPr lang="en-US" dirty="0"/>
              <a:t>Deciding a data structure</a:t>
            </a:r>
          </a:p>
          <a:p>
            <a:pPr lvl="1"/>
            <a:r>
              <a:rPr lang="en-US" dirty="0"/>
              <a:t>Calculating the complexity of the algorithm and optimizing it to make it efficient.</a:t>
            </a:r>
          </a:p>
        </p:txBody>
      </p:sp>
    </p:spTree>
    <p:extLst>
      <p:ext uri="{BB962C8B-B14F-4D97-AF65-F5344CB8AC3E}">
        <p14:creationId xmlns:p14="http://schemas.microsoft.com/office/powerpoint/2010/main" val="1351513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930</TotalTime>
  <Words>2070</Words>
  <Application>Microsoft Office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Lato</vt:lpstr>
      <vt:lpstr>Trebuchet MS</vt:lpstr>
      <vt:lpstr>Wingdings</vt:lpstr>
      <vt:lpstr>Wingdings 3</vt:lpstr>
      <vt:lpstr>Facet</vt:lpstr>
      <vt:lpstr>C: Algorithms and Problem Solving</vt:lpstr>
      <vt:lpstr>Lucidchart</vt:lpstr>
      <vt:lpstr>Flowchart symbols</vt:lpstr>
      <vt:lpstr>Lucidchart</vt:lpstr>
      <vt:lpstr>Algorithmic Thinking and Pseudocode</vt:lpstr>
      <vt:lpstr>Lucidchart- flowchart for Bubble Sort</vt:lpstr>
      <vt:lpstr>Lucidchart-  flowchart for Insertion Sort</vt:lpstr>
      <vt:lpstr>Designing flowcharts for sorting algorithms</vt:lpstr>
      <vt:lpstr>Algorithmic Problem Solving </vt:lpstr>
      <vt:lpstr>Algorithmic Problem Solving- Understanding the problem</vt:lpstr>
      <vt:lpstr>Algorithmic Problem Solving- Ascertaining the capabilities of the computational device</vt:lpstr>
      <vt:lpstr>Algorithmic Problem Solving: Choosing between exact and approximation algorithm</vt:lpstr>
      <vt:lpstr>Deciding a data structure</vt:lpstr>
      <vt:lpstr>Algorithm Design Techniques</vt:lpstr>
      <vt:lpstr>Examples of some algorithms used in the industry today</vt:lpstr>
      <vt:lpstr>Implementing search algorithms- linear search</vt:lpstr>
      <vt:lpstr>Implementing search algorithms - binary search</vt:lpstr>
      <vt:lpstr>Writing and Visualizing Search Algorithm</vt:lpstr>
      <vt:lpstr>Advanced Algorithms and Efficiency</vt:lpstr>
      <vt:lpstr>Exploring recursive algorithms</vt:lpstr>
      <vt:lpstr>Fibonacci series: algorithm</vt:lpstr>
      <vt:lpstr>Factorial Calculation</vt:lpstr>
      <vt:lpstr>Introduction to Efficiency: Understanding Big O Notation</vt:lpstr>
      <vt:lpstr>Understanding Big O notation</vt:lpstr>
      <vt:lpstr>Big Oh mathematically</vt:lpstr>
      <vt:lpstr>The various programming bounds</vt:lpstr>
      <vt:lpstr>Understanding of Big O complexity for linear search</vt:lpstr>
      <vt:lpstr>Understanding of Big O complexity for selection sort</vt:lpstr>
      <vt:lpstr>Understanding complexity of quicksort : Worst Case</vt:lpstr>
      <vt:lpstr>Understanding complexity of quicksort: Best Case</vt:lpstr>
      <vt:lpstr>Understanding complexity of quicksort</vt:lpstr>
      <vt:lpstr>Understanding of the different Big O complexity 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Algorithms and Problem Solving</dc:title>
  <dc:creator>Karthik Subramanian</dc:creator>
  <cp:lastModifiedBy>Karthik Subramanian</cp:lastModifiedBy>
  <cp:revision>126</cp:revision>
  <dcterms:created xsi:type="dcterms:W3CDTF">2024-04-09T06:01:05Z</dcterms:created>
  <dcterms:modified xsi:type="dcterms:W3CDTF">2024-04-11T13:56:56Z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