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notesSlides/_rels/notesSlide31.xml.rels" ContentType="application/vnd.openxmlformats-package.relationships+xml"/>
  <Override PartName="/ppt/notesSlides/notesSlide3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2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7.png" ContentType="image/png"/>
  <Override PartName="/ppt/media/image4.jpeg" ContentType="image/jpeg"/>
  <Override PartName="/ppt/media/image16.png" ContentType="image/png"/>
  <Override PartName="/ppt/media/image14.png" ContentType="image/png"/>
  <Override PartName="/ppt/media/image10.png" ContentType="image/png"/>
  <Override PartName="/ppt/media/image3.jpeg" ContentType="image/jpeg"/>
  <Override PartName="/ppt/media/image15.png" ContentType="image/png"/>
  <Override PartName="/ppt/media/image5.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BCDF2A-59B9-4EF1-A804-E98CE6131ED4}"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IN"/>
        </a:p>
      </dgm:t>
    </dgm:pt>
    <dgm:pt modelId="{CEC5E0AF-2252-4871-B317-6C930E5278D2}" type="pres">
      <dgm:prSet presAssocID="{52BCDF2A-59B9-4EF1-A804-E98CE6131ED4}" presName="diagram" presStyleCnt="0">
        <dgm:presLayoutVars>
          <dgm:dir/>
          <dgm:resizeHandles val="exact"/>
        </dgm:presLayoutVars>
      </dgm:prSet>
      <dgm:spPr/>
    </dgm:pt>
  </dgm:ptLst>
  <dgm:cxnLst>
    <dgm:cxn modelId="{3019D0EC-1B89-4EB4-880D-3AF9C5333549}" type="presOf" srcId="{52BCDF2A-59B9-4EF1-A804-E98CE6131ED4}" destId="{CEC5E0AF-2252-4871-B317-6C930E5278D2}"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2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22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226"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227"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228"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7B06E88E-BCA7-4DBF-8051-849ECF45A40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5680" cy="3085560"/>
          </a:xfrm>
          <a:prstGeom prst="rect">
            <a:avLst/>
          </a:prstGeom>
          <a:ln w="0">
            <a:noFill/>
          </a:ln>
        </p:spPr>
      </p:sp>
      <p:sp>
        <p:nvSpPr>
          <p:cNvPr id="33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331"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IN" sz="1200" spc="-1" strike="noStrike">
                <a:latin typeface="Times New Roman"/>
              </a:defRPr>
            </a:lvl1pPr>
          </a:lstStyle>
          <a:p>
            <a:pPr algn="r">
              <a:lnSpc>
                <a:spcPct val="100000"/>
              </a:lnSpc>
              <a:buNone/>
            </a:pPr>
            <a:fld id="{2DDA7131-46C1-4F3E-BF92-4DF3AF27E67D}" type="slidenum">
              <a:rPr b="0" lang="en-IN"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4096FBC-D001-41C1-B214-E50253B9298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2E2DE7-6BA5-4D1C-9158-02908BD2D0F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760BAAE-ADBA-47EB-9FAC-96BBB0893FE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A0516E8-2343-4206-94D5-3F9312891FD4}"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2DAD116-A6F3-44B1-A295-C3552826938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6D9039F-0547-48AB-8915-8287AD02124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697ADEC-A57A-4DFC-99D2-384D1DCFCE1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A9B0FDB-794E-4D10-856D-C4CE19D9047A}"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970B0F4-0969-49CE-8FB0-EC9AB224A5D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0D2A5EC-E840-4863-B666-9FD048FAB93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E0FC761-895A-4FFE-9931-03458F6796D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330E43-866C-4BE6-A54E-5E91FAF52A0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82D73D-F905-42CC-89C3-1F5F8A8A0E8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4D66C2B-70F8-4E71-9D7C-B898372B8D6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8C9F08F-B593-4453-A5BD-CFFA832019E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7F38951-B084-49CD-83DE-F732CC0F97A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C8A19A3-7CBE-46A4-A7D6-1F24CC471FD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1753E23-A81F-4C10-B2E7-EB2168BC4A44}"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CCA1925-7734-4BD4-9949-400C5E60D90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FCE39EA-2883-4F33-93BC-891DF6E89639}"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069283E-304D-4819-A65A-5877C0FAAF50}"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2D827A5-41BB-4C75-81FC-019CBD295782}"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4BC9F5B-D5CA-48A6-A407-E4AC13A85AB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B5CC17F-6BAF-4A9B-81CC-622AE6D92C48}"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E3B7C91-8D63-444D-9752-4CFDEB69495F}"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E2109E6-B1B8-4CFB-85D3-5638409772A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24102F8-A3E1-4DBB-A578-E0E4B39DA14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B3781A6-A71E-4BF1-B3D0-4C32590D6196}"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CAA437E-C54B-4208-875F-C042A3F5E1C0}"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27F7275-4EDD-4BF6-A1BB-BB96C503249C}"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9AF228D-CB7B-4E41-8ADB-A3CEDECCA467}"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8701DBE-FEF8-4F3F-AA14-D443BE7F91D8}"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D4D9FB5-4153-42C9-A4C5-9BCFC1790B63}"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25EC10B-E1CA-4280-AF37-D32A70BBFDC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B71506C-A529-4BF4-BC44-4B2D45897C8F}"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5582736-67A8-4879-9AE0-040FB02515C7}"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83A6EC3-F10F-4433-A806-802173EFC1ED}"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8B55BDB-5787-4791-A9CD-7979A0218DB7}"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E066052-8B7E-4030-8A3F-9854F88304E3}"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DFA2CF7-8E85-44D3-84B4-642AEAD31B5A}"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4949147-89DD-418C-8B51-ED2261965D48}"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C4D31ACD-FF07-4814-8394-A218C87C18C7}"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A839D365-6FA6-4482-9DDD-8044B5FB0A19}"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3DD20B-E4C7-40FE-9CD3-143DDA8F8AD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208F7C3-4A43-4D5E-9563-B74E1C7117D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B7A4C0D-71FC-4CA3-9879-58F6986A1A8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3FDF8BB-E748-4CA1-9234-2B637404EE8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557C57-733F-40D1-AB5D-6260E2557A2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400" cy="6866640"/>
            <a:chOff x="0" y="-8640"/>
            <a:chExt cx="12191400" cy="6866640"/>
          </a:xfrm>
        </p:grpSpPr>
        <p:sp>
          <p:nvSpPr>
            <p:cNvPr id="1"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pic>
        <p:nvPicPr>
          <p:cNvPr id="11" name="Picture 7" descr=""/>
          <p:cNvPicPr/>
          <p:nvPr/>
        </p:nvPicPr>
        <p:blipFill>
          <a:blip r:embed="rId2"/>
          <a:stretch/>
        </p:blipFill>
        <p:spPr>
          <a:xfrm>
            <a:off x="10662120" y="5450760"/>
            <a:ext cx="903240" cy="903240"/>
          </a:xfrm>
          <a:prstGeom prst="rect">
            <a:avLst/>
          </a:prstGeom>
          <a:ln w="0">
            <a:noFill/>
          </a:ln>
        </p:spPr>
      </p:pic>
      <p:grpSp>
        <p:nvGrpSpPr>
          <p:cNvPr id="12" name="Group 6"/>
          <p:cNvGrpSpPr/>
          <p:nvPr/>
        </p:nvGrpSpPr>
        <p:grpSpPr>
          <a:xfrm>
            <a:off x="720" y="-8640"/>
            <a:ext cx="12190680" cy="6866640"/>
            <a:chOff x="720" y="-8640"/>
            <a:chExt cx="12190680" cy="6866640"/>
          </a:xfrm>
        </p:grpSpPr>
        <p:sp>
          <p:nvSpPr>
            <p:cNvPr id="13" name="Straight Connector 31"/>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14"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15"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Isosceles Triangle 2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3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 name="Isosceles Triangle 18"/>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4" name="PlaceHolder 2"/>
          <p:cNvSpPr>
            <a:spLocks noGrp="1"/>
          </p:cNvSpPr>
          <p:nvPr>
            <p:ph type="ftr" idx="1"/>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25" name="PlaceHolder 3"/>
          <p:cNvSpPr>
            <a:spLocks noGrp="1"/>
          </p:cNvSpPr>
          <p:nvPr>
            <p:ph type="sldNum" idx="2"/>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90c226"/>
                </a:solidFill>
                <a:latin typeface="Trebuchet MS"/>
              </a:defRPr>
            </a:lvl1pPr>
          </a:lstStyle>
          <a:p>
            <a:pPr algn="r">
              <a:lnSpc>
                <a:spcPct val="100000"/>
              </a:lnSpc>
              <a:buNone/>
            </a:pPr>
            <a:fld id="{71830981-66DD-4D00-A57F-E4B918BB4260}" type="slidenum">
              <a:rPr b="0" lang="en-US" sz="900" spc="-1" strike="noStrike">
                <a:solidFill>
                  <a:srgbClr val="90c226"/>
                </a:solidFill>
                <a:latin typeface="Trebuchet MS"/>
              </a:rPr>
              <a:t>&lt;number&gt;</a:t>
            </a:fld>
            <a:endParaRPr b="0" lang="en-IN" sz="900" spc="-1" strike="noStrike">
              <a:latin typeface="Times New Roman"/>
            </a:endParaRPr>
          </a:p>
        </p:txBody>
      </p:sp>
      <p:sp>
        <p:nvSpPr>
          <p:cNvPr id="26" name="PlaceHolder 4"/>
          <p:cNvSpPr>
            <a:spLocks noGrp="1"/>
          </p:cNvSpPr>
          <p:nvPr>
            <p:ph type="dt" idx="3"/>
          </p:nvPr>
        </p:nvSpPr>
        <p:spPr>
          <a:xfrm>
            <a:off x="7205040" y="6041520"/>
            <a:ext cx="91116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 name="Group 6"/>
          <p:cNvGrpSpPr/>
          <p:nvPr/>
        </p:nvGrpSpPr>
        <p:grpSpPr>
          <a:xfrm>
            <a:off x="0" y="-8640"/>
            <a:ext cx="12191400" cy="6866640"/>
            <a:chOff x="0" y="-8640"/>
            <a:chExt cx="12191400" cy="6866640"/>
          </a:xfrm>
        </p:grpSpPr>
        <p:sp>
          <p:nvSpPr>
            <p:cNvPr id="65"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66"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67"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pic>
        <p:nvPicPr>
          <p:cNvPr id="75" name="Picture 7" descr=""/>
          <p:cNvPicPr/>
          <p:nvPr/>
        </p:nvPicPr>
        <p:blipFill>
          <a:blip r:embed="rId2"/>
          <a:stretch/>
        </p:blipFill>
        <p:spPr>
          <a:xfrm>
            <a:off x="10662120" y="5450760"/>
            <a:ext cx="903240" cy="903240"/>
          </a:xfrm>
          <a:prstGeom prst="rect">
            <a:avLst/>
          </a:prstGeom>
          <a:ln w="0">
            <a:noFill/>
          </a:ln>
        </p:spPr>
      </p:pic>
      <p:sp>
        <p:nvSpPr>
          <p:cNvPr id="76" name="PlaceHolder 1"/>
          <p:cNvSpPr>
            <a:spLocks noGrp="1"/>
          </p:cNvSpPr>
          <p:nvPr>
            <p:ph type="ftr" idx="4"/>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77" name="PlaceHolder 2"/>
          <p:cNvSpPr>
            <a:spLocks noGrp="1"/>
          </p:cNvSpPr>
          <p:nvPr>
            <p:ph type="sldNum" idx="5"/>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90c226"/>
                </a:solidFill>
                <a:latin typeface="Trebuchet MS"/>
              </a:defRPr>
            </a:lvl1pPr>
          </a:lstStyle>
          <a:p>
            <a:pPr algn="r">
              <a:lnSpc>
                <a:spcPct val="100000"/>
              </a:lnSpc>
              <a:buNone/>
            </a:pPr>
            <a:fld id="{A6ACC267-3DAF-46B3-9B0C-C16AE6539C66}" type="slidenum">
              <a:rPr b="0" lang="en-US" sz="900" spc="-1" strike="noStrike">
                <a:solidFill>
                  <a:srgbClr val="90c226"/>
                </a:solidFill>
                <a:latin typeface="Trebuchet MS"/>
              </a:rPr>
              <a:t>&lt;number&gt;</a:t>
            </a:fld>
            <a:endParaRPr b="0" lang="en-IN" sz="900" spc="-1" strike="noStrike">
              <a:latin typeface="Times New Roman"/>
            </a:endParaRPr>
          </a:p>
        </p:txBody>
      </p:sp>
      <p:sp>
        <p:nvSpPr>
          <p:cNvPr id="78" name="PlaceHolder 3"/>
          <p:cNvSpPr>
            <a:spLocks noGrp="1"/>
          </p:cNvSpPr>
          <p:nvPr>
            <p:ph type="dt" idx="6"/>
          </p:nvPr>
        </p:nvSpPr>
        <p:spPr>
          <a:xfrm>
            <a:off x="7205040" y="6041520"/>
            <a:ext cx="91116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7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8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7" name="Group 6"/>
          <p:cNvGrpSpPr/>
          <p:nvPr/>
        </p:nvGrpSpPr>
        <p:grpSpPr>
          <a:xfrm>
            <a:off x="0" y="-8640"/>
            <a:ext cx="12191040" cy="6866640"/>
            <a:chOff x="0" y="-8640"/>
            <a:chExt cx="12191040" cy="6866640"/>
          </a:xfrm>
        </p:grpSpPr>
        <p:sp>
          <p:nvSpPr>
            <p:cNvPr id="118"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119"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120" name="Rectangle 23"/>
            <p:cNvSpPr/>
            <p:nvPr/>
          </p:nvSpPr>
          <p:spPr>
            <a:xfrm>
              <a:off x="9181440" y="-8640"/>
              <a:ext cx="3006360" cy="68655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5"/>
            <p:cNvSpPr/>
            <p:nvPr/>
          </p:nvSpPr>
          <p:spPr>
            <a:xfrm>
              <a:off x="9603360" y="-8640"/>
              <a:ext cx="2587320" cy="68655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Isosceles Triangle 23"/>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7"/>
            <p:cNvSpPr/>
            <p:nvPr/>
          </p:nvSpPr>
          <p:spPr>
            <a:xfrm>
              <a:off x="9334440" y="-8640"/>
              <a:ext cx="2853360" cy="68655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Rectangle 28"/>
            <p:cNvSpPr/>
            <p:nvPr/>
          </p:nvSpPr>
          <p:spPr>
            <a:xfrm>
              <a:off x="10898640" y="-8640"/>
              <a:ext cx="1289160" cy="68655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Rectangle 29"/>
            <p:cNvSpPr/>
            <p:nvPr/>
          </p:nvSpPr>
          <p:spPr>
            <a:xfrm>
              <a:off x="10938960" y="-8640"/>
              <a:ext cx="1248840" cy="68655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 name="Isosceles Triangle 27"/>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 name="Isosceles Triangle 28"/>
            <p:cNvSpPr/>
            <p:nvPr/>
          </p:nvSpPr>
          <p:spPr>
            <a:xfrm>
              <a:off x="0" y="4013280"/>
              <a:ext cx="447480" cy="284364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pic>
        <p:nvPicPr>
          <p:cNvPr id="128" name="Picture 7" descr=""/>
          <p:cNvPicPr/>
          <p:nvPr/>
        </p:nvPicPr>
        <p:blipFill>
          <a:blip r:embed="rId2"/>
          <a:stretch/>
        </p:blipFill>
        <p:spPr>
          <a:xfrm>
            <a:off x="11224440" y="5466240"/>
            <a:ext cx="772560" cy="772560"/>
          </a:xfrm>
          <a:prstGeom prst="rect">
            <a:avLst/>
          </a:prstGeom>
          <a:ln w="0">
            <a:noFill/>
          </a:ln>
        </p:spPr>
      </p:pic>
      <p:sp>
        <p:nvSpPr>
          <p:cNvPr id="129" name="PlaceHolder 1"/>
          <p:cNvSpPr>
            <a:spLocks noGrp="1"/>
          </p:cNvSpPr>
          <p:nvPr>
            <p:ph type="ftr" idx="7"/>
          </p:nvPr>
        </p:nvSpPr>
        <p:spPr>
          <a:xfrm>
            <a:off x="677160" y="6041520"/>
            <a:ext cx="6296400" cy="36396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30" name="PlaceHolder 2"/>
          <p:cNvSpPr>
            <a:spLocks noGrp="1"/>
          </p:cNvSpPr>
          <p:nvPr>
            <p:ph type="sldNum" idx="8"/>
          </p:nvPr>
        </p:nvSpPr>
        <p:spPr>
          <a:xfrm>
            <a:off x="8590680" y="6041520"/>
            <a:ext cx="682200" cy="36396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90c226"/>
                </a:solidFill>
                <a:latin typeface="Trebuchet MS"/>
              </a:defRPr>
            </a:lvl1pPr>
          </a:lstStyle>
          <a:p>
            <a:pPr algn="r">
              <a:lnSpc>
                <a:spcPct val="100000"/>
              </a:lnSpc>
              <a:buNone/>
            </a:pPr>
            <a:fld id="{4F0CE34F-FC93-4B05-9CE1-3883A5680056}" type="slidenum">
              <a:rPr b="0" lang="en-US" sz="900" spc="-1" strike="noStrike">
                <a:solidFill>
                  <a:srgbClr val="90c226"/>
                </a:solidFill>
                <a:latin typeface="Trebuchet MS"/>
              </a:rPr>
              <a:t>&lt;number&gt;</a:t>
            </a:fld>
            <a:endParaRPr b="0" lang="en-IN" sz="900" spc="-1" strike="noStrike">
              <a:latin typeface="Times New Roman"/>
            </a:endParaRPr>
          </a:p>
        </p:txBody>
      </p:sp>
      <p:sp>
        <p:nvSpPr>
          <p:cNvPr id="131" name="PlaceHolder 3"/>
          <p:cNvSpPr>
            <a:spLocks noGrp="1"/>
          </p:cNvSpPr>
          <p:nvPr>
            <p:ph type="dt" idx="9"/>
          </p:nvPr>
        </p:nvSpPr>
        <p:spPr>
          <a:xfrm>
            <a:off x="7205040" y="6041520"/>
            <a:ext cx="910800" cy="36396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0" name="Group 6"/>
          <p:cNvGrpSpPr/>
          <p:nvPr/>
        </p:nvGrpSpPr>
        <p:grpSpPr>
          <a:xfrm>
            <a:off x="0" y="-8640"/>
            <a:ext cx="12191040" cy="6866640"/>
            <a:chOff x="0" y="-8640"/>
            <a:chExt cx="12191040" cy="6866640"/>
          </a:xfrm>
        </p:grpSpPr>
        <p:sp>
          <p:nvSpPr>
            <p:cNvPr id="171"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172"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173" name="Rectangle 23"/>
            <p:cNvSpPr/>
            <p:nvPr/>
          </p:nvSpPr>
          <p:spPr>
            <a:xfrm>
              <a:off x="9181440" y="-8640"/>
              <a:ext cx="3006360" cy="68655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5"/>
            <p:cNvSpPr/>
            <p:nvPr/>
          </p:nvSpPr>
          <p:spPr>
            <a:xfrm>
              <a:off x="9603360" y="-8640"/>
              <a:ext cx="2587320" cy="68655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Isosceles Triangle 23"/>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Rectangle 27"/>
            <p:cNvSpPr/>
            <p:nvPr/>
          </p:nvSpPr>
          <p:spPr>
            <a:xfrm>
              <a:off x="9334440" y="-8640"/>
              <a:ext cx="2853360" cy="68655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Rectangle 28"/>
            <p:cNvSpPr/>
            <p:nvPr/>
          </p:nvSpPr>
          <p:spPr>
            <a:xfrm>
              <a:off x="10898640" y="-8640"/>
              <a:ext cx="1289160" cy="68655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8" name="Rectangle 29"/>
            <p:cNvSpPr/>
            <p:nvPr/>
          </p:nvSpPr>
          <p:spPr>
            <a:xfrm>
              <a:off x="10938960" y="-8640"/>
              <a:ext cx="1248840" cy="68655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9" name="Isosceles Triangle 27"/>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0" name="Isosceles Triangle 28"/>
            <p:cNvSpPr/>
            <p:nvPr/>
          </p:nvSpPr>
          <p:spPr>
            <a:xfrm>
              <a:off x="0" y="4013280"/>
              <a:ext cx="447480" cy="284364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pic>
        <p:nvPicPr>
          <p:cNvPr id="181" name="Picture 7" descr=""/>
          <p:cNvPicPr/>
          <p:nvPr/>
        </p:nvPicPr>
        <p:blipFill>
          <a:blip r:embed="rId2"/>
          <a:stretch/>
        </p:blipFill>
        <p:spPr>
          <a:xfrm>
            <a:off x="11224440" y="5466240"/>
            <a:ext cx="772560" cy="772560"/>
          </a:xfrm>
          <a:prstGeom prst="rect">
            <a:avLst/>
          </a:prstGeom>
          <a:ln w="0">
            <a:noFill/>
          </a:ln>
        </p:spPr>
      </p:pic>
      <p:sp>
        <p:nvSpPr>
          <p:cNvPr id="182" name="PlaceHolder 1"/>
          <p:cNvSpPr>
            <a:spLocks noGrp="1"/>
          </p:cNvSpPr>
          <p:nvPr>
            <p:ph type="ftr" idx="10"/>
          </p:nvPr>
        </p:nvSpPr>
        <p:spPr>
          <a:xfrm>
            <a:off x="677160" y="6041520"/>
            <a:ext cx="6296400" cy="36396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83" name="PlaceHolder 2"/>
          <p:cNvSpPr>
            <a:spLocks noGrp="1"/>
          </p:cNvSpPr>
          <p:nvPr>
            <p:ph type="sldNum" idx="11"/>
          </p:nvPr>
        </p:nvSpPr>
        <p:spPr>
          <a:xfrm>
            <a:off x="8590680" y="6041520"/>
            <a:ext cx="682200" cy="36396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90c226"/>
                </a:solidFill>
                <a:latin typeface="Trebuchet MS"/>
              </a:defRPr>
            </a:lvl1pPr>
          </a:lstStyle>
          <a:p>
            <a:pPr algn="r">
              <a:lnSpc>
                <a:spcPct val="100000"/>
              </a:lnSpc>
              <a:buNone/>
            </a:pPr>
            <a:fld id="{555D6578-4F2E-49FD-B06D-2C63EB39CA7E}" type="slidenum">
              <a:rPr b="0" lang="en-US" sz="900" spc="-1" strike="noStrike">
                <a:solidFill>
                  <a:srgbClr val="90c226"/>
                </a:solidFill>
                <a:latin typeface="Trebuchet MS"/>
              </a:rPr>
              <a:t>&lt;number&gt;</a:t>
            </a:fld>
            <a:endParaRPr b="0" lang="en-IN" sz="900" spc="-1" strike="noStrike">
              <a:latin typeface="Times New Roman"/>
            </a:endParaRPr>
          </a:p>
        </p:txBody>
      </p:sp>
      <p:sp>
        <p:nvSpPr>
          <p:cNvPr id="184" name="PlaceHolder 3"/>
          <p:cNvSpPr>
            <a:spLocks noGrp="1"/>
          </p:cNvSpPr>
          <p:nvPr>
            <p:ph type="dt" idx="12"/>
          </p:nvPr>
        </p:nvSpPr>
        <p:spPr>
          <a:xfrm>
            <a:off x="7205040" y="6041520"/>
            <a:ext cx="910800" cy="36396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openxmlformats.org/officeDocument/2006/relationships/slideLayout" Target="../slideLayouts/slideLayout13.xml"/><Relationship Id="rId6"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6334200" y="639000"/>
            <a:ext cx="4266360" cy="1923480"/>
          </a:xfrm>
          <a:prstGeom prst="rect">
            <a:avLst/>
          </a:prstGeom>
          <a:noFill/>
          <a:ln w="0">
            <a:noFill/>
          </a:ln>
        </p:spPr>
        <p:txBody>
          <a:bodyPr lIns="0" rIns="0" tIns="0" bIns="0" anchor="b">
            <a:normAutofit fontScale="88000"/>
          </a:bodyPr>
          <a:p>
            <a:pPr algn="r">
              <a:lnSpc>
                <a:spcPct val="100000"/>
              </a:lnSpc>
              <a:buNone/>
            </a:pPr>
            <a:r>
              <a:rPr b="0" lang="en-US" sz="4000" spc="-1" strike="noStrike">
                <a:solidFill>
                  <a:srgbClr val="90c226"/>
                </a:solidFill>
                <a:latin typeface="Trebuchet MS"/>
              </a:rPr>
              <a:t>CONTROL FLOW CONSTRUCTS AND FLOWCHARTS</a:t>
            </a:r>
            <a:endParaRPr b="0" lang="en-IN" sz="4000" spc="-1" strike="noStrike">
              <a:latin typeface="Arial"/>
            </a:endParaRPr>
          </a:p>
        </p:txBody>
      </p:sp>
      <p:sp>
        <p:nvSpPr>
          <p:cNvPr id="230" name="PlaceHolder 2"/>
          <p:cNvSpPr>
            <a:spLocks noGrp="1"/>
          </p:cNvSpPr>
          <p:nvPr>
            <p:ph type="subTitle"/>
          </p:nvPr>
        </p:nvSpPr>
        <p:spPr>
          <a:xfrm>
            <a:off x="6729840" y="4455720"/>
            <a:ext cx="4828320" cy="1238040"/>
          </a:xfrm>
          <a:prstGeom prst="rect">
            <a:avLst/>
          </a:prstGeom>
          <a:noFill/>
          <a:ln w="0">
            <a:noFill/>
          </a:ln>
        </p:spPr>
        <p:txBody>
          <a:bodyPr lIns="0" rIns="0" tIns="0" bIns="0" anchor="t">
            <a:normAutofit/>
          </a:bodyPr>
          <a:p>
            <a:pPr algn="r">
              <a:lnSpc>
                <a:spcPct val="100000"/>
              </a:lnSpc>
              <a:spcBef>
                <a:spcPts val="1001"/>
              </a:spcBef>
              <a:buNone/>
              <a:tabLst>
                <a:tab algn="l" pos="0"/>
              </a:tabLst>
            </a:pPr>
            <a:r>
              <a:rPr b="0" lang="en-US" sz="1800" spc="-1" strike="noStrike">
                <a:solidFill>
                  <a:srgbClr val="808080"/>
                </a:solidFill>
                <a:latin typeface="Trebuchet MS"/>
              </a:rPr>
              <a:t>BY KARTHIK SUBRAMANIAN</a:t>
            </a:r>
            <a:endParaRPr b="0" lang="en-IN" sz="1800" spc="-1" strike="noStrike">
              <a:latin typeface="Arial"/>
            </a:endParaRPr>
          </a:p>
        </p:txBody>
      </p:sp>
      <p:pic>
        <p:nvPicPr>
          <p:cNvPr id="231" name="Picture 5" descr=""/>
          <p:cNvPicPr/>
          <p:nvPr/>
        </p:nvPicPr>
        <p:blipFill>
          <a:blip r:embed="rId1"/>
          <a:stretch/>
        </p:blipFill>
        <p:spPr>
          <a:xfrm>
            <a:off x="0" y="0"/>
            <a:ext cx="6095160" cy="6857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If /else if/else</a:t>
            </a:r>
            <a:endParaRPr b="0" lang="en-IN" sz="3600" spc="-1" strike="noStrike">
              <a:latin typeface="Arial"/>
            </a:endParaRPr>
          </a:p>
        </p:txBody>
      </p:sp>
      <p:sp>
        <p:nvSpPr>
          <p:cNvPr id="249"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Determine the grade of a student based on their score. If the score is above 90, it's an 'A'. If the score is between 80 and 90, check if it's above 85 for an 'A-' or else 'B+'. Below 80, if it's above 70, it's a 'C', otherwise, it's a 'D’.</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If/else if/else</a:t>
            </a:r>
            <a:endParaRPr b="0" lang="en-IN" sz="3600" spc="-1" strike="noStrike">
              <a:latin typeface="Arial"/>
            </a:endParaRPr>
          </a:p>
        </p:txBody>
      </p:sp>
      <p:pic>
        <p:nvPicPr>
          <p:cNvPr id="251" name="Content Placeholder 6" descr=""/>
          <p:cNvPicPr/>
          <p:nvPr/>
        </p:nvPicPr>
        <p:blipFill>
          <a:blip r:embed="rId1"/>
          <a:stretch/>
        </p:blipFill>
        <p:spPr>
          <a:xfrm>
            <a:off x="1359360" y="2003400"/>
            <a:ext cx="8953920" cy="3967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switch-case</a:t>
            </a:r>
            <a:endParaRPr b="0" lang="en-IN" sz="3600" spc="-1" strike="noStrike">
              <a:latin typeface="Arial"/>
            </a:endParaRPr>
          </a:p>
        </p:txBody>
      </p:sp>
      <p:sp>
        <p:nvSpPr>
          <p:cNvPr id="253"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Switch Statement</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Instead of writing many if..else statements, you can use the switch statement.</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switch statement selects one of many code blocks to be executed, by comparing the value with the target in each case block.</a:t>
            </a:r>
            <a:endParaRPr b="0" lang="en-IN" sz="1800" spc="-1" strike="noStrike">
              <a:latin typeface="Arial"/>
            </a:endParaRPr>
          </a:p>
          <a:p>
            <a:pPr>
              <a:lnSpc>
                <a:spcPct val="100000"/>
              </a:lnSpc>
              <a:spcBef>
                <a:spcPts val="1001"/>
              </a:spcBef>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switch case</a:t>
            </a:r>
            <a:endParaRPr b="0" lang="en-IN" sz="3600" spc="-1" strike="noStrike">
              <a:latin typeface="Arial"/>
            </a:endParaRPr>
          </a:p>
        </p:txBody>
      </p:sp>
      <p:sp>
        <p:nvSpPr>
          <p:cNvPr id="255"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This is how it works:</a:t>
            </a:r>
            <a:endParaRPr b="0" lang="en-IN" sz="1800" spc="-1" strike="noStrike">
              <a:latin typeface="Arial"/>
            </a:endParaRPr>
          </a:p>
          <a:p>
            <a:pPr>
              <a:lnSpc>
                <a:spcPct val="100000"/>
              </a:lnSpc>
              <a:spcBef>
                <a:spcPts val="1001"/>
              </a:spcBef>
              <a:buNone/>
            </a:pP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switch expression is evaluated once</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value of the expression is compared with the values of each case</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If there is a match, the associated block of code is executed</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break statement breaks out of the switch block and stops the execution</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default statement is optional, and specifies some code to run if there is no case match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switch case</a:t>
            </a:r>
            <a:endParaRPr b="0" lang="en-IN" sz="3600" spc="-1" strike="noStrike">
              <a:latin typeface="Arial"/>
            </a:endParaRPr>
          </a:p>
        </p:txBody>
      </p:sp>
      <p:sp>
        <p:nvSpPr>
          <p:cNvPr id="257" name="PlaceHolder 2"/>
          <p:cNvSpPr>
            <a:spLocks noGrp="1"/>
          </p:cNvSpPr>
          <p:nvPr>
            <p:ph/>
          </p:nvPr>
        </p:nvSpPr>
        <p:spPr>
          <a:xfrm>
            <a:off x="677160" y="2160720"/>
            <a:ext cx="8596080" cy="3880080"/>
          </a:xfrm>
          <a:prstGeom prst="rect">
            <a:avLst/>
          </a:prstGeom>
          <a:noFill/>
          <a:ln w="0">
            <a:noFill/>
          </a:ln>
        </p:spPr>
        <p:txBody>
          <a:bodyPr lIns="90000" rIns="90000" tIns="45000" bIns="45000" anchor="t">
            <a:normAutofit fontScale="88000"/>
          </a:bodyPr>
          <a:p>
            <a:pPr>
              <a:lnSpc>
                <a:spcPct val="100000"/>
              </a:lnSpc>
              <a:spcBef>
                <a:spcPts val="1001"/>
              </a:spcBef>
              <a:buNone/>
              <a:tabLst>
                <a:tab algn="l" pos="0"/>
              </a:tabLst>
            </a:pPr>
            <a:r>
              <a:rPr b="0" lang="en-IN" sz="1800" spc="-1" strike="noStrike">
                <a:solidFill>
                  <a:srgbClr val="404040"/>
                </a:solidFill>
                <a:latin typeface="Trebuchet MS"/>
              </a:rPr>
              <a:t>Syntax</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switch (expression) {</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case x:</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 code block</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break;</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case y:</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 code block</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break;</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default:</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    </a:t>
            </a:r>
            <a:r>
              <a:rPr b="0" lang="en-IN" sz="1800" spc="-1" strike="noStrike">
                <a:solidFill>
                  <a:srgbClr val="404040"/>
                </a:solidFill>
                <a:latin typeface="Trebuchet MS"/>
              </a:rPr>
              <a:t>// code block</a:t>
            </a:r>
            <a:endParaRPr b="0" lang="en-IN" sz="1800" spc="-1" strike="noStrike">
              <a:latin typeface="Arial"/>
            </a:endParaRPr>
          </a:p>
          <a:p>
            <a:pPr>
              <a:lnSpc>
                <a:spcPct val="100000"/>
              </a:lnSpc>
              <a:spcBef>
                <a:spcPts val="1001"/>
              </a:spcBef>
              <a:buNone/>
              <a:tabLst>
                <a:tab algn="l" pos="0"/>
              </a:tabLst>
            </a:pPr>
            <a:r>
              <a:rPr b="0" lang="en-IN" sz="1800" spc="-1" strike="noStrike">
                <a:solidFill>
                  <a:srgbClr val="404040"/>
                </a:solidFill>
                <a:latin typeface="Trebuchet MS"/>
              </a:rPr>
              <a:t>}</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switch case flowchart</a:t>
            </a:r>
            <a:endParaRPr b="0" lang="en-IN" sz="3600" spc="-1" strike="noStrike">
              <a:latin typeface="Arial"/>
            </a:endParaRPr>
          </a:p>
        </p:txBody>
      </p:sp>
      <p:pic>
        <p:nvPicPr>
          <p:cNvPr id="259" name="Content Placeholder 4" descr=""/>
          <p:cNvPicPr/>
          <p:nvPr/>
        </p:nvPicPr>
        <p:blipFill>
          <a:blip r:embed="rId1"/>
          <a:stretch/>
        </p:blipFill>
        <p:spPr>
          <a:xfrm>
            <a:off x="1664640" y="1270080"/>
            <a:ext cx="4192560" cy="53506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Content Placeholder 4" descr=""/>
          <p:cNvPicPr/>
          <p:nvPr/>
        </p:nvPicPr>
        <p:blipFill>
          <a:blip r:embed="rId1"/>
          <a:stretch/>
        </p:blipFill>
        <p:spPr>
          <a:xfrm>
            <a:off x="318960" y="1027080"/>
            <a:ext cx="11400840" cy="5231880"/>
          </a:xfrm>
          <a:prstGeom prst="rect">
            <a:avLst/>
          </a:prstGeom>
          <a:ln w="0">
            <a:noFill/>
          </a:ln>
        </p:spPr>
      </p:pic>
      <p:sp>
        <p:nvSpPr>
          <p:cNvPr id="261" name="PlaceHolder 1"/>
          <p:cNvSpPr>
            <a:spLocks noGrp="1"/>
          </p:cNvSpPr>
          <p:nvPr>
            <p:ph type="title"/>
          </p:nvPr>
        </p:nvSpPr>
        <p:spPr>
          <a:xfrm>
            <a:off x="896400" y="200160"/>
            <a:ext cx="8532720" cy="492840"/>
          </a:xfrm>
          <a:prstGeom prst="rect">
            <a:avLst/>
          </a:prstGeom>
          <a:noFill/>
          <a:ln w="0">
            <a:noFill/>
          </a:ln>
        </p:spPr>
        <p:txBody>
          <a:bodyPr lIns="90000" rIns="90000" tIns="45000" bIns="45000" anchor="t">
            <a:normAutofit fontScale="73000"/>
          </a:bodyPr>
          <a:p>
            <a:pPr>
              <a:lnSpc>
                <a:spcPct val="100000"/>
              </a:lnSpc>
              <a:buNone/>
            </a:pPr>
            <a:r>
              <a:rPr b="0" lang="en-US" sz="3600" spc="-1" strike="noStrike">
                <a:solidFill>
                  <a:srgbClr val="90c226"/>
                </a:solidFill>
                <a:latin typeface="Trebuchet MS"/>
              </a:rPr>
              <a:t>C: switch case example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loops</a:t>
            </a:r>
            <a:endParaRPr b="0" lang="en-IN" sz="3600" spc="-1" strike="noStrike">
              <a:latin typeface="Arial"/>
            </a:endParaRPr>
          </a:p>
        </p:txBody>
      </p:sp>
      <p:sp>
        <p:nvSpPr>
          <p:cNvPr id="263" name="PlaceHolder 2"/>
          <p:cNvSpPr>
            <a:spLocks noGrp="1"/>
          </p:cNvSpPr>
          <p:nvPr>
            <p:ph/>
          </p:nvPr>
        </p:nvSpPr>
        <p:spPr>
          <a:xfrm>
            <a:off x="677160" y="2160720"/>
            <a:ext cx="8596080" cy="3880080"/>
          </a:xfrm>
          <a:prstGeom prst="rect">
            <a:avLst/>
          </a:prstGeom>
          <a:noFill/>
          <a:ln w="0">
            <a:noFill/>
          </a:ln>
        </p:spPr>
        <p:txBody>
          <a:bodyPr lIns="90000" rIns="90000" tIns="45000" bIns="45000" anchor="t">
            <a:norm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Loops are broadly classified into two types:</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1. Entry controlled loops</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this kind of loop, the condition is checked before executing the loop's body. So, if the condition is never true, it won't execute even once. For example, for and while loop.</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2. Exit controlled loops</a:t>
            </a:r>
            <a:endParaRPr b="0" lang="en-IN" sz="1800" spc="-1" strike="noStrike">
              <a:latin typeface="Arial"/>
            </a:endParaRPr>
          </a:p>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this kind of loop, the condition is checked after the loop's body is executed, i.e., in the end. Hence, even if the condition is not fulfilled, this loop will execute one time. The do-while loop is an example of exit controlled loop.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while loop</a:t>
            </a:r>
            <a:endParaRPr b="0" lang="en-IN" sz="3600" spc="-1" strike="noStrike">
              <a:latin typeface="Arial"/>
            </a:endParaRPr>
          </a:p>
        </p:txBody>
      </p:sp>
      <p:sp>
        <p:nvSpPr>
          <p:cNvPr id="265"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a:lnSpc>
                <a:spcPct val="100000"/>
              </a:lnSpc>
              <a:spcBef>
                <a:spcPts val="1001"/>
              </a:spcBef>
              <a:buNone/>
              <a:tabLst>
                <a:tab algn="l" pos="0"/>
              </a:tabLst>
            </a:pPr>
            <a:r>
              <a:rPr b="0" lang="en-US" sz="1800" spc="-1" strike="noStrike">
                <a:solidFill>
                  <a:srgbClr val="404040"/>
                </a:solidFill>
                <a:latin typeface="Trebuchet MS"/>
              </a:rPr>
              <a:t>The while Loop is an entry-controlled loop in C programming language. This loop can be used to iterate a part of code while the given condition remains true.</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Syntax</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The while loop syntax is as follows:</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while (test expression)</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a:t>
            </a:r>
            <a:r>
              <a:rPr b="0" lang="en-US" sz="1800" spc="-1" strike="noStrike">
                <a:solidFill>
                  <a:srgbClr val="404040"/>
                </a:solidFill>
                <a:latin typeface="Trebuchet MS"/>
              </a:rPr>
              <a:t>// body consisting of multiple statements</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while loops Flowchart</a:t>
            </a:r>
            <a:endParaRPr b="0" lang="en-IN" sz="3600" spc="-1" strike="noStrike">
              <a:latin typeface="Arial"/>
            </a:endParaRPr>
          </a:p>
        </p:txBody>
      </p:sp>
      <p:pic>
        <p:nvPicPr>
          <p:cNvPr id="267" name="Content Placeholder 4" descr=""/>
          <p:cNvPicPr/>
          <p:nvPr/>
        </p:nvPicPr>
        <p:blipFill>
          <a:blip r:embed="rId1"/>
          <a:stretch/>
        </p:blipFill>
        <p:spPr>
          <a:xfrm>
            <a:off x="3177720" y="2160720"/>
            <a:ext cx="3595680" cy="3880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Conditional </a:t>
            </a:r>
            <a:r>
              <a:rPr b="0" lang="en-US" sz="3600" spc="-1" strike="noStrike">
                <a:solidFill>
                  <a:srgbClr val="90c226"/>
                </a:solidFill>
                <a:latin typeface="Trebuchet MS"/>
              </a:rPr>
              <a:t>constructs</a:t>
            </a:r>
            <a:endParaRPr b="0" lang="en-IN" sz="3600" spc="-1" strike="noStrike">
              <a:latin typeface="Arial"/>
            </a:endParaRPr>
          </a:p>
        </p:txBody>
      </p:sp>
      <p:sp>
        <p:nvSpPr>
          <p:cNvPr id="233"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343080" indent="-34308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 </a:t>
            </a:r>
            <a:r>
              <a:rPr b="0" lang="en-US" sz="1800" spc="-1" strike="noStrike">
                <a:solidFill>
                  <a:srgbClr val="404040"/>
                </a:solidFill>
                <a:latin typeface="Trebuchet MS"/>
              </a:rPr>
              <a:t>If/ else if /....../else</a:t>
            </a:r>
            <a:endParaRPr b="0" lang="en-IN" sz="1800" spc="-1" strike="noStrike">
              <a:latin typeface="Arial"/>
            </a:endParaRPr>
          </a:p>
          <a:p>
            <a:pPr marL="343080" indent="-34308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 </a:t>
            </a:r>
            <a:r>
              <a:rPr b="0" lang="en-US" sz="1800" spc="-1" strike="noStrike">
                <a:solidFill>
                  <a:srgbClr val="404040"/>
                </a:solidFill>
                <a:latin typeface="Trebuchet MS"/>
              </a:rPr>
              <a:t>Executes by sequentially evaluating each condition until any of the condition is true</a:t>
            </a:r>
            <a:endParaRPr b="0" lang="en-IN" sz="1800" spc="-1" strike="noStrike">
              <a:latin typeface="Arial"/>
            </a:endParaRPr>
          </a:p>
          <a:p>
            <a:pPr marL="343080" indent="-343080">
              <a:lnSpc>
                <a:spcPct val="100000"/>
              </a:lnSpc>
              <a:spcBef>
                <a:spcPts val="1001"/>
              </a:spcBef>
              <a:buClr>
                <a:srgbClr val="90c226"/>
              </a:buClr>
              <a:buSzPct val="80000"/>
              <a:buFont typeface="Arial"/>
              <a:buChar char="•"/>
            </a:pPr>
            <a:r>
              <a:rPr b="0" lang="en-US" sz="1800" spc="-1" strike="noStrike">
                <a:solidFill>
                  <a:srgbClr val="404040"/>
                </a:solidFill>
                <a:latin typeface="Trebuchet MS"/>
              </a:rPr>
              <a:t> </a:t>
            </a:r>
            <a:r>
              <a:rPr b="0" lang="en-US" sz="1800" spc="-1" strike="noStrike">
                <a:solidFill>
                  <a:srgbClr val="404040"/>
                </a:solidFill>
                <a:latin typeface="Trebuchet MS"/>
              </a:rPr>
              <a:t>If the condition is true it executes the statements in the block and comes out of the if ladder</a:t>
            </a:r>
            <a:endParaRPr b="0" lang="en-IN" sz="1800" spc="-1" strike="noStrike">
              <a:latin typeface="Arial"/>
            </a:endParaRPr>
          </a:p>
          <a:p>
            <a:pPr>
              <a:lnSpc>
                <a:spcPct val="100000"/>
              </a:lnSpc>
              <a:spcBef>
                <a:spcPts val="1001"/>
              </a:spcBef>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 while loops</a:t>
            </a:r>
            <a:endParaRPr b="0" lang="en-IN" sz="3600" spc="-1" strike="noStrike">
              <a:latin typeface="Arial"/>
            </a:endParaRPr>
          </a:p>
        </p:txBody>
      </p:sp>
      <p:pic>
        <p:nvPicPr>
          <p:cNvPr id="269" name="Content Placeholder 4" descr=""/>
          <p:cNvPicPr/>
          <p:nvPr/>
        </p:nvPicPr>
        <p:blipFill>
          <a:blip r:embed="rId1"/>
          <a:stretch/>
        </p:blipFill>
        <p:spPr>
          <a:xfrm>
            <a:off x="677160" y="1482480"/>
            <a:ext cx="11349000" cy="4650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for loops</a:t>
            </a:r>
            <a:endParaRPr b="0" lang="en-IN" sz="3600" spc="-1" strike="noStrike">
              <a:latin typeface="Arial"/>
            </a:endParaRPr>
          </a:p>
        </p:txBody>
      </p:sp>
      <p:sp>
        <p:nvSpPr>
          <p:cNvPr id="271" name="PlaceHolder 2"/>
          <p:cNvSpPr>
            <a:spLocks noGrp="1"/>
          </p:cNvSpPr>
          <p:nvPr>
            <p:ph/>
          </p:nvPr>
        </p:nvSpPr>
        <p:spPr>
          <a:xfrm>
            <a:off x="677160" y="2160720"/>
            <a:ext cx="8596080" cy="3880080"/>
          </a:xfrm>
          <a:prstGeom prst="rect">
            <a:avLst/>
          </a:prstGeom>
          <a:noFill/>
          <a:ln w="0">
            <a:noFill/>
          </a:ln>
        </p:spPr>
        <p:txBody>
          <a:bodyPr lIns="90000" rIns="90000" tIns="45000" bIns="45000" anchor="t">
            <a:normAutofit fontScale="80000"/>
          </a:bodyPr>
          <a:p>
            <a:pPr>
              <a:lnSpc>
                <a:spcPct val="100000"/>
              </a:lnSpc>
              <a:spcBef>
                <a:spcPts val="1001"/>
              </a:spcBef>
              <a:buNone/>
              <a:tabLst>
                <a:tab algn="l" pos="0"/>
              </a:tabLst>
            </a:pPr>
            <a:r>
              <a:rPr b="0" lang="en-US" sz="1800" spc="-1" strike="noStrike">
                <a:solidFill>
                  <a:srgbClr val="404040"/>
                </a:solidFill>
                <a:latin typeface="Trebuchet MS"/>
              </a:rPr>
              <a:t>for Loop in C</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The for loop in C Language provides a functionality/feature to repeat a set of statements a defined number of times. The for loop is in itself a form of an entry-controlled loop.</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Unlike the while loop and do…while loop, the for loop contains the initialization, condition, and updating statements as part of its syntax. It is mainly used to traverse arrays, vectors, and other data structures.</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Syntax of for Loop</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for(initialization; check/test expression; updation)</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a:t>
            </a:r>
            <a:r>
              <a:rPr b="0" lang="en-US" sz="1800" spc="-1" strike="noStrike">
                <a:solidFill>
                  <a:srgbClr val="404040"/>
                </a:solidFill>
                <a:latin typeface="Trebuchet MS"/>
              </a:rPr>
              <a:t>// body consisting of multiple statements</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for loops</a:t>
            </a:r>
            <a:endParaRPr b="0" lang="en-IN" sz="3600" spc="-1" strike="noStrike">
              <a:latin typeface="Arial"/>
            </a:endParaRPr>
          </a:p>
        </p:txBody>
      </p:sp>
      <p:sp>
        <p:nvSpPr>
          <p:cNvPr id="273" name="PlaceHolder 2"/>
          <p:cNvSpPr>
            <a:spLocks noGrp="1"/>
          </p:cNvSpPr>
          <p:nvPr>
            <p:ph/>
          </p:nvPr>
        </p:nvSpPr>
        <p:spPr>
          <a:xfrm>
            <a:off x="677160" y="2160720"/>
            <a:ext cx="11047320" cy="3972960"/>
          </a:xfrm>
          <a:prstGeom prst="rect">
            <a:avLst/>
          </a:prstGeom>
          <a:noFill/>
          <a:ln w="0">
            <a:noFill/>
          </a:ln>
        </p:spPr>
        <p:txBody>
          <a:bodyPr lIns="90000" rIns="90000" tIns="45000" bIns="45000" anchor="t">
            <a:normAutofit fontScale="92000"/>
          </a:bodyPr>
          <a:p>
            <a:pPr marL="343080" indent="-343080" algn="just">
              <a:lnSpc>
                <a:spcPct val="100000"/>
              </a:lnSpc>
              <a:spcBef>
                <a:spcPts val="1001"/>
              </a:spcBef>
              <a:buClr>
                <a:srgbClr val="90c226"/>
              </a:buClr>
              <a:buSzPct val="80000"/>
              <a:buFont typeface="Trebuchet MS"/>
              <a:buAutoNum type="arabicPeriod"/>
            </a:pPr>
            <a:r>
              <a:rPr b="1" lang="en-US" sz="1800" spc="-1" strike="noStrike">
                <a:solidFill>
                  <a:srgbClr val="273239"/>
                </a:solidFill>
                <a:latin typeface="Nunito"/>
              </a:rPr>
              <a:t>Initialization: </a:t>
            </a:r>
            <a:r>
              <a:rPr b="0" lang="en-US" sz="1800" spc="-1" strike="noStrike">
                <a:solidFill>
                  <a:srgbClr val="273239"/>
                </a:solidFill>
                <a:latin typeface="Nunito"/>
              </a:rPr>
              <a:t>This step initializes a loop control variable with an initial value that helps to progress the loop or helps in checking the condition. It acts as the index value when iterating an array or string.</a:t>
            </a:r>
            <a:br>
              <a:rPr sz="1800"/>
            </a:br>
            <a:r>
              <a:rPr b="0" lang="en-US" sz="1800" spc="-1" strike="noStrike">
                <a:solidFill>
                  <a:srgbClr val="273239"/>
                </a:solidFill>
                <a:latin typeface="Nunito"/>
              </a:rPr>
              <a:t> </a:t>
            </a:r>
            <a:endParaRPr b="0" lang="en-IN" sz="1800" spc="-1" strike="noStrike">
              <a:latin typeface="Arial"/>
            </a:endParaRPr>
          </a:p>
          <a:p>
            <a:pPr marL="343080" indent="-343080" algn="just">
              <a:lnSpc>
                <a:spcPct val="100000"/>
              </a:lnSpc>
              <a:spcBef>
                <a:spcPts val="1001"/>
              </a:spcBef>
              <a:buClr>
                <a:srgbClr val="90c226"/>
              </a:buClr>
              <a:buSzPct val="80000"/>
              <a:buFont typeface="Trebuchet MS"/>
              <a:buAutoNum type="arabicPeriod"/>
            </a:pPr>
            <a:r>
              <a:rPr b="1" lang="en-US" sz="1800" spc="-1" strike="noStrike">
                <a:solidFill>
                  <a:srgbClr val="273239"/>
                </a:solidFill>
                <a:latin typeface="Nunito"/>
              </a:rPr>
              <a:t>Check/Test Condition: </a:t>
            </a:r>
            <a:r>
              <a:rPr b="0" lang="en-US" sz="1800" spc="-1" strike="noStrike">
                <a:solidFill>
                  <a:srgbClr val="273239"/>
                </a:solidFill>
                <a:latin typeface="Nunito"/>
              </a:rPr>
              <a:t>This step of the </a:t>
            </a:r>
            <a:r>
              <a:rPr b="1" lang="en-US" sz="1800" spc="-1" strike="noStrike">
                <a:solidFill>
                  <a:srgbClr val="273239"/>
                </a:solidFill>
                <a:latin typeface="Nunito"/>
              </a:rPr>
              <a:t>for loop</a:t>
            </a:r>
            <a:r>
              <a:rPr b="1" i="1" lang="en-US" sz="1800" spc="-1" strike="noStrike">
                <a:solidFill>
                  <a:srgbClr val="273239"/>
                </a:solidFill>
                <a:latin typeface="Nunito"/>
              </a:rPr>
              <a:t> </a:t>
            </a:r>
            <a:r>
              <a:rPr b="0" lang="en-US" sz="1800" spc="-1" strike="noStrike">
                <a:solidFill>
                  <a:srgbClr val="273239"/>
                </a:solidFill>
                <a:latin typeface="Nunito"/>
              </a:rPr>
              <a:t>defines the condition that determines whether the loop should continue executing or not. The condition is checked before each iteration and if it is true then the iteration of the loop continues otherwise the loop is terminated.</a:t>
            </a:r>
            <a:br>
              <a:rPr sz="1800"/>
            </a:br>
            <a:r>
              <a:rPr b="0" lang="en-US" sz="1800" spc="-1" strike="noStrike">
                <a:solidFill>
                  <a:srgbClr val="273239"/>
                </a:solidFill>
                <a:latin typeface="Nunito"/>
              </a:rPr>
              <a:t> </a:t>
            </a:r>
            <a:endParaRPr b="0" lang="en-IN" sz="1800" spc="-1" strike="noStrike">
              <a:latin typeface="Arial"/>
            </a:endParaRPr>
          </a:p>
          <a:p>
            <a:pPr marL="343080" indent="-343080" algn="just">
              <a:lnSpc>
                <a:spcPct val="100000"/>
              </a:lnSpc>
              <a:spcBef>
                <a:spcPts val="1001"/>
              </a:spcBef>
              <a:buClr>
                <a:srgbClr val="90c226"/>
              </a:buClr>
              <a:buSzPct val="80000"/>
              <a:buFont typeface="Trebuchet MS"/>
              <a:buAutoNum type="arabicPeriod"/>
            </a:pPr>
            <a:r>
              <a:rPr b="1" lang="en-US" sz="1800" spc="-1" strike="noStrike">
                <a:solidFill>
                  <a:srgbClr val="273239"/>
                </a:solidFill>
                <a:latin typeface="Nunito"/>
              </a:rPr>
              <a:t>Body: </a:t>
            </a:r>
            <a:r>
              <a:rPr b="0" lang="en-US" sz="1800" spc="-1" strike="noStrike">
                <a:solidFill>
                  <a:srgbClr val="273239"/>
                </a:solidFill>
                <a:latin typeface="Nunito"/>
              </a:rPr>
              <a:t>It is the set of statements i.e. variables, functions, etc that is executed repeatedly till the condition is true. It is enclosed within curly braces </a:t>
            </a:r>
            <a:r>
              <a:rPr b="1" lang="en-US" sz="1800" spc="-1" strike="noStrike">
                <a:solidFill>
                  <a:srgbClr val="273239"/>
                </a:solidFill>
                <a:latin typeface="Nunito"/>
              </a:rPr>
              <a:t>{ }</a:t>
            </a:r>
            <a:r>
              <a:rPr b="0" lang="en-US" sz="1800" spc="-1" strike="noStrike">
                <a:solidFill>
                  <a:srgbClr val="273239"/>
                </a:solidFill>
                <a:latin typeface="Nunito"/>
              </a:rPr>
              <a:t>.</a:t>
            </a:r>
            <a:br>
              <a:rPr sz="1800"/>
            </a:br>
            <a:r>
              <a:rPr b="0" lang="en-US" sz="1800" spc="-1" strike="noStrike">
                <a:solidFill>
                  <a:srgbClr val="273239"/>
                </a:solidFill>
                <a:latin typeface="Nunito"/>
              </a:rPr>
              <a:t> </a:t>
            </a:r>
            <a:endParaRPr b="0" lang="en-IN" sz="1800" spc="-1" strike="noStrike">
              <a:latin typeface="Arial"/>
            </a:endParaRPr>
          </a:p>
          <a:p>
            <a:pPr marL="343080" indent="-343080" algn="just">
              <a:lnSpc>
                <a:spcPct val="100000"/>
              </a:lnSpc>
              <a:spcBef>
                <a:spcPts val="1001"/>
              </a:spcBef>
              <a:buClr>
                <a:srgbClr val="90c226"/>
              </a:buClr>
              <a:buSzPct val="80000"/>
              <a:buFont typeface="Trebuchet MS"/>
              <a:buAutoNum type="arabicPeriod"/>
            </a:pPr>
            <a:r>
              <a:rPr b="1" lang="en-US" sz="1800" spc="-1" strike="noStrike">
                <a:solidFill>
                  <a:srgbClr val="273239"/>
                </a:solidFill>
                <a:latin typeface="Nunito"/>
              </a:rPr>
              <a:t>Updation:</a:t>
            </a:r>
            <a:r>
              <a:rPr b="0" lang="en-US" sz="1800" spc="-1" strike="noStrike">
                <a:solidFill>
                  <a:srgbClr val="273239"/>
                </a:solidFill>
                <a:latin typeface="Nunito"/>
              </a:rPr>
              <a:t> This specifies how the loop control variable should be updated after each iteration of the loop. Generally, it is the incrementation (variable++) or decrementation (variable–) of the loop control variable.</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working of for loop</a:t>
            </a:r>
            <a:endParaRPr b="0" lang="en-IN" sz="3600" spc="-1" strike="noStrike">
              <a:latin typeface="Arial"/>
            </a:endParaRPr>
          </a:p>
        </p:txBody>
      </p:sp>
      <p:sp>
        <p:nvSpPr>
          <p:cNvPr id="275" name="PlaceHolder 2"/>
          <p:cNvSpPr>
            <a:spLocks noGrp="1"/>
          </p:cNvSpPr>
          <p:nvPr>
            <p:ph/>
          </p:nvPr>
        </p:nvSpPr>
        <p:spPr>
          <a:xfrm>
            <a:off x="677160" y="2160720"/>
            <a:ext cx="8596080" cy="3880080"/>
          </a:xfrm>
          <a:prstGeom prst="rect">
            <a:avLst/>
          </a:prstGeom>
          <a:noFill/>
          <a:ln w="0">
            <a:noFill/>
          </a:ln>
        </p:spPr>
        <p:txBody>
          <a:bodyPr lIns="90000" rIns="90000" tIns="45000" bIns="45000" anchor="t">
            <a:normAutofit fontScale="90000"/>
          </a:bodyPr>
          <a:p>
            <a:pPr>
              <a:lnSpc>
                <a:spcPct val="100000"/>
              </a:lnSpc>
              <a:spcBef>
                <a:spcPts val="1001"/>
              </a:spcBef>
              <a:buNone/>
              <a:tabLst>
                <a:tab algn="l" pos="0"/>
              </a:tabLst>
            </a:pPr>
            <a:r>
              <a:rPr b="0" lang="en-US" sz="1800" spc="-1" strike="noStrike">
                <a:solidFill>
                  <a:srgbClr val="404040"/>
                </a:solidFill>
                <a:latin typeface="Trebuchet MS"/>
              </a:rPr>
              <a:t>How for Loop Works?</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The working of for loop is mentioned below:</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Step 1: Initialization is the basic step of for loop this step occurs only once during the start of the loop. During Initialization, variables are declared, or already existing variables are assigned some value.</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Step 2: During the Second Step condition statements are checked and only if the condition is the satisfied loop we can further process otherwise loop is broken.</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Step 3: All the statements inside the loop are executed.</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Step 4: Updating the values of variables has been done as defined in the loop.</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Continue to Step 2 till the loop breaks.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677160" y="609480"/>
            <a:ext cx="8399160" cy="6757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 for loop flowchart</a:t>
            </a:r>
            <a:endParaRPr b="0" lang="en-IN" sz="3600" spc="-1" strike="noStrike">
              <a:latin typeface="Arial"/>
            </a:endParaRPr>
          </a:p>
        </p:txBody>
      </p:sp>
      <p:pic>
        <p:nvPicPr>
          <p:cNvPr id="277" name="Content Placeholder 4" descr=""/>
          <p:cNvPicPr/>
          <p:nvPr/>
        </p:nvPicPr>
        <p:blipFill>
          <a:blip r:embed="rId1"/>
          <a:stretch/>
        </p:blipFill>
        <p:spPr>
          <a:xfrm>
            <a:off x="3026880" y="1882440"/>
            <a:ext cx="3896640" cy="49748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for loop example</a:t>
            </a:r>
            <a:endParaRPr b="0" lang="en-IN" sz="3600" spc="-1" strike="noStrike">
              <a:latin typeface="Arial"/>
            </a:endParaRPr>
          </a:p>
        </p:txBody>
      </p:sp>
      <p:pic>
        <p:nvPicPr>
          <p:cNvPr id="279" name="Content Placeholder 12" descr=""/>
          <p:cNvPicPr/>
          <p:nvPr/>
        </p:nvPicPr>
        <p:blipFill>
          <a:blip r:embed="rId1"/>
          <a:stretch/>
        </p:blipFill>
        <p:spPr>
          <a:xfrm>
            <a:off x="677160" y="1483200"/>
            <a:ext cx="9865440" cy="36478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 do while loop</a:t>
            </a:r>
            <a:endParaRPr b="0" lang="en-IN" sz="3600" spc="-1" strike="noStrike">
              <a:latin typeface="Arial"/>
            </a:endParaRPr>
          </a:p>
        </p:txBody>
      </p:sp>
      <p:sp>
        <p:nvSpPr>
          <p:cNvPr id="281" name="PlaceHolder 2"/>
          <p:cNvSpPr>
            <a:spLocks noGrp="1"/>
          </p:cNvSpPr>
          <p:nvPr>
            <p:ph/>
          </p:nvPr>
        </p:nvSpPr>
        <p:spPr>
          <a:xfrm>
            <a:off x="677160" y="2160720"/>
            <a:ext cx="8596080" cy="3880080"/>
          </a:xfrm>
          <a:prstGeom prst="rect">
            <a:avLst/>
          </a:prstGeom>
          <a:noFill/>
          <a:ln w="0">
            <a:noFill/>
          </a:ln>
        </p:spPr>
        <p:txBody>
          <a:bodyPr lIns="90000" rIns="90000" tIns="45000" bIns="45000" anchor="t">
            <a:normAutofit fontScale="90000"/>
          </a:bodyPr>
          <a:p>
            <a:pPr>
              <a:lnSpc>
                <a:spcPct val="100000"/>
              </a:lnSpc>
              <a:spcBef>
                <a:spcPts val="1001"/>
              </a:spcBef>
              <a:buNone/>
              <a:tabLst>
                <a:tab algn="l" pos="0"/>
              </a:tabLst>
            </a:pPr>
            <a:r>
              <a:rPr b="0" lang="en-US" sz="1800" spc="-1" strike="noStrike">
                <a:solidFill>
                  <a:srgbClr val="404040"/>
                </a:solidFill>
                <a:latin typeface="Trebuchet MS"/>
              </a:rPr>
              <a:t>The do…while in C is a loop statement used to repeat some part of the code till the given condition is fulfilled. It is a form of an exit-controlled or post-tested loop where the test condition is checked after executing the body of the loop. Due to this, the statements in the do…while loop will always be executed at least once no matter what the condition is.</a:t>
            </a: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Syntax of do…while Loop in C</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do {</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a:t>
            </a:r>
            <a:r>
              <a:rPr b="0" lang="en-US" sz="1800" spc="-1" strike="noStrike">
                <a:solidFill>
                  <a:srgbClr val="404040"/>
                </a:solidFill>
                <a:latin typeface="Trebuchet MS"/>
              </a:rPr>
              <a:t>// body of do-while loop    </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a:t>
            </a:r>
            <a:endParaRPr b="0" lang="en-IN" sz="1800" spc="-1" strike="noStrike">
              <a:latin typeface="Arial"/>
            </a:endParaRPr>
          </a:p>
          <a:p>
            <a:pPr>
              <a:lnSpc>
                <a:spcPct val="100000"/>
              </a:lnSpc>
              <a:spcBef>
                <a:spcPts val="1001"/>
              </a:spcBef>
              <a:buNone/>
              <a:tabLst>
                <a:tab algn="l" pos="0"/>
              </a:tabLst>
            </a:pPr>
            <a:r>
              <a:rPr b="0" lang="en-US" sz="1800" spc="-1" strike="noStrike">
                <a:solidFill>
                  <a:srgbClr val="404040"/>
                </a:solidFill>
                <a:latin typeface="Trebuchet MS"/>
              </a:rPr>
              <a:t>} while (condition);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 do while loop - flowchart</a:t>
            </a:r>
            <a:endParaRPr b="0" lang="en-IN" sz="3600" spc="-1" strike="noStrike">
              <a:latin typeface="Arial"/>
            </a:endParaRPr>
          </a:p>
        </p:txBody>
      </p:sp>
      <p:pic>
        <p:nvPicPr>
          <p:cNvPr id="283" name="Content Placeholder 4" descr=""/>
          <p:cNvPicPr/>
          <p:nvPr/>
        </p:nvPicPr>
        <p:blipFill>
          <a:blip r:embed="rId1"/>
          <a:stretch/>
        </p:blipFill>
        <p:spPr>
          <a:xfrm>
            <a:off x="2739600" y="1937520"/>
            <a:ext cx="3993840" cy="43102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do while loop example</a:t>
            </a:r>
            <a:endParaRPr b="0" lang="en-IN" sz="3600" spc="-1" strike="noStrike">
              <a:latin typeface="Arial"/>
            </a:endParaRPr>
          </a:p>
        </p:txBody>
      </p:sp>
      <p:pic>
        <p:nvPicPr>
          <p:cNvPr id="285" name="Content Placeholder 4" descr=""/>
          <p:cNvPicPr/>
          <p:nvPr/>
        </p:nvPicPr>
        <p:blipFill>
          <a:blip r:embed="rId1"/>
          <a:stretch/>
        </p:blipFill>
        <p:spPr>
          <a:xfrm>
            <a:off x="811080" y="1725480"/>
            <a:ext cx="9819720" cy="38174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using while and switch case</a:t>
            </a:r>
            <a:endParaRPr b="0" lang="en-IN" sz="3600" spc="-1" strike="noStrike">
              <a:latin typeface="Arial"/>
            </a:endParaRPr>
          </a:p>
        </p:txBody>
      </p:sp>
      <p:pic>
        <p:nvPicPr>
          <p:cNvPr id="287" name="Content Placeholder 4" descr=""/>
          <p:cNvPicPr/>
          <p:nvPr/>
        </p:nvPicPr>
        <p:blipFill>
          <a:blip r:embed="rId1"/>
          <a:stretch/>
        </p:blipFill>
        <p:spPr>
          <a:xfrm>
            <a:off x="702720" y="2160720"/>
            <a:ext cx="8546400" cy="3880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Flowchart symbols</a:t>
            </a:r>
            <a:endParaRPr b="0" lang="en-IN" sz="3600" spc="-1" strike="noStrike">
              <a:latin typeface="Arial"/>
            </a:endParaRPr>
          </a:p>
        </p:txBody>
      </p:sp>
      <p:pic>
        <p:nvPicPr>
          <p:cNvPr id="235" name="Content Placeholder 5" descr=""/>
          <p:cNvPicPr/>
          <p:nvPr/>
        </p:nvPicPr>
        <p:blipFill>
          <a:blip r:embed="rId1"/>
          <a:stretch/>
        </p:blipFill>
        <p:spPr>
          <a:xfrm>
            <a:off x="2267280" y="2060640"/>
            <a:ext cx="6027840" cy="39780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410760" y="95400"/>
            <a:ext cx="8570880" cy="8089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Calculator program - flowchart</a:t>
            </a:r>
            <a:endParaRPr b="0" lang="en-IN" sz="3600" spc="-1" strike="noStrike">
              <a:latin typeface="Arial"/>
            </a:endParaRPr>
          </a:p>
        </p:txBody>
      </p:sp>
      <p:sp>
        <p:nvSpPr>
          <p:cNvPr id="289" name="Oval 26"/>
          <p:cNvSpPr/>
          <p:nvPr/>
        </p:nvSpPr>
        <p:spPr>
          <a:xfrm>
            <a:off x="2259000" y="800280"/>
            <a:ext cx="1304280" cy="494640"/>
          </a:xfrm>
          <a:prstGeom prst="ellipse">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Start</a:t>
            </a:r>
            <a:endParaRPr b="0" lang="en-IN" sz="1200" spc="-1" strike="noStrike">
              <a:latin typeface="Arial"/>
            </a:endParaRPr>
          </a:p>
        </p:txBody>
      </p:sp>
      <p:sp>
        <p:nvSpPr>
          <p:cNvPr id="290" name="Straight Arrow Connector 27"/>
          <p:cNvSpPr/>
          <p:nvPr/>
        </p:nvSpPr>
        <p:spPr>
          <a:xfrm>
            <a:off x="2897280" y="1295280"/>
            <a:ext cx="360" cy="37080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291" name="Parallelogram 28"/>
          <p:cNvSpPr/>
          <p:nvPr/>
        </p:nvSpPr>
        <p:spPr>
          <a:xfrm>
            <a:off x="2094840" y="1743120"/>
            <a:ext cx="1604160" cy="494640"/>
          </a:xfrm>
          <a:prstGeom prst="parallelogram">
            <a:avLst>
              <a:gd name="adj" fmla="val 25000"/>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Input string expression</a:t>
            </a:r>
            <a:endParaRPr b="0" lang="en-IN" sz="1200" spc="-1" strike="noStrike">
              <a:latin typeface="Arial"/>
            </a:endParaRPr>
          </a:p>
        </p:txBody>
      </p:sp>
      <p:sp>
        <p:nvSpPr>
          <p:cNvPr id="292" name="Straight Arrow Connector 29"/>
          <p:cNvSpPr/>
          <p:nvPr/>
        </p:nvSpPr>
        <p:spPr>
          <a:xfrm>
            <a:off x="2897280" y="2238480"/>
            <a:ext cx="360" cy="50400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293" name="Flowchart: Decision 30"/>
          <p:cNvSpPr/>
          <p:nvPr/>
        </p:nvSpPr>
        <p:spPr>
          <a:xfrm>
            <a:off x="1353240" y="2717640"/>
            <a:ext cx="3087000" cy="1396440"/>
          </a:xfrm>
          <a:prstGeom prst="flowChartDecision">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Check for occurrence of operator (*,/,+, -) in expression and store in char pointer pos</a:t>
            </a:r>
            <a:endParaRPr b="0" lang="en-IN" sz="1200" spc="-1" strike="noStrike">
              <a:latin typeface="Arial"/>
            </a:endParaRPr>
          </a:p>
        </p:txBody>
      </p:sp>
      <p:sp>
        <p:nvSpPr>
          <p:cNvPr id="294" name="Straight Arrow Connector 31"/>
          <p:cNvSpPr/>
          <p:nvPr/>
        </p:nvSpPr>
        <p:spPr>
          <a:xfrm>
            <a:off x="2897280" y="4114800"/>
            <a:ext cx="21600" cy="27540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295" name="Straight Arrow Connector 32"/>
          <p:cNvSpPr/>
          <p:nvPr/>
        </p:nvSpPr>
        <p:spPr>
          <a:xfrm>
            <a:off x="4440960" y="3416400"/>
            <a:ext cx="1407240" cy="1188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296" name="Flowchart: Connector 33"/>
          <p:cNvSpPr/>
          <p:nvPr/>
        </p:nvSpPr>
        <p:spPr>
          <a:xfrm>
            <a:off x="5848920" y="3170880"/>
            <a:ext cx="1449000" cy="515160"/>
          </a:xfrm>
          <a:prstGeom prst="flowChartConnector">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Not a valid expression</a:t>
            </a:r>
            <a:endParaRPr b="0" lang="en-IN" sz="1200" spc="-1" strike="noStrike">
              <a:latin typeface="Arial"/>
            </a:endParaRPr>
          </a:p>
        </p:txBody>
      </p:sp>
      <p:sp>
        <p:nvSpPr>
          <p:cNvPr id="297" name="Flowchart: Process 36"/>
          <p:cNvSpPr/>
          <p:nvPr/>
        </p:nvSpPr>
        <p:spPr>
          <a:xfrm>
            <a:off x="2099520" y="4390920"/>
            <a:ext cx="1639080" cy="999360"/>
          </a:xfrm>
          <a:prstGeom prst="flowChartProcess">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x = atof(string)</a:t>
            </a:r>
            <a:endParaRPr b="0" lang="en-IN" sz="1200" spc="-1" strike="noStrike">
              <a:latin typeface="Arial"/>
            </a:endParaRPr>
          </a:p>
          <a:p>
            <a:pPr algn="ctr">
              <a:lnSpc>
                <a:spcPct val="100000"/>
              </a:lnSpc>
              <a:buNone/>
            </a:pPr>
            <a:r>
              <a:rPr b="0" lang="en-US" sz="1200" spc="-1" strike="noStrike">
                <a:solidFill>
                  <a:srgbClr val="ffffff"/>
                </a:solidFill>
                <a:latin typeface="Trebuchet MS"/>
                <a:ea typeface="DejaVu Sans"/>
              </a:rPr>
              <a:t>y = atof(pos+1) </a:t>
            </a:r>
            <a:endParaRPr b="0" lang="en-IN" sz="1200" spc="-1" strike="noStrike">
              <a:latin typeface="Arial"/>
            </a:endParaRPr>
          </a:p>
        </p:txBody>
      </p:sp>
      <p:sp>
        <p:nvSpPr>
          <p:cNvPr id="298" name="TextBox 57"/>
          <p:cNvSpPr/>
          <p:nvPr/>
        </p:nvSpPr>
        <p:spPr>
          <a:xfrm>
            <a:off x="4820400" y="3059640"/>
            <a:ext cx="689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N</a:t>
            </a:r>
            <a:endParaRPr b="0" lang="en-IN" sz="1800" spc="-1" strike="noStrike">
              <a:latin typeface="Arial"/>
            </a:endParaRPr>
          </a:p>
        </p:txBody>
      </p:sp>
      <p:sp>
        <p:nvSpPr>
          <p:cNvPr id="299" name="TextBox 58"/>
          <p:cNvSpPr/>
          <p:nvPr/>
        </p:nvSpPr>
        <p:spPr>
          <a:xfrm>
            <a:off x="3564000" y="3930120"/>
            <a:ext cx="594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2350913339"/>
              </p:ext>
            </p:extLst>
          </p:nvPr>
        </p:nvGraphicFramePr>
        <p:xfrm>
          <a:off x="677880" y="257040"/>
          <a:ext cx="10808640" cy="6323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00" name="Flowchart: Decision 7"/>
          <p:cNvSpPr/>
          <p:nvPr/>
        </p:nvSpPr>
        <p:spPr>
          <a:xfrm>
            <a:off x="1034280" y="473040"/>
            <a:ext cx="2275920" cy="1151640"/>
          </a:xfrm>
          <a:prstGeom prst="flowChartDecision">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N" sz="1200" spc="-1" strike="noStrike">
                <a:solidFill>
                  <a:srgbClr val="ffffff"/>
                </a:solidFill>
                <a:latin typeface="Trebuchet MS"/>
                <a:ea typeface="DejaVu Sans"/>
              </a:rPr>
              <a:t>Is operator = ‘*’</a:t>
            </a:r>
            <a:endParaRPr b="0" lang="en-IN" sz="1200" spc="-1" strike="noStrike">
              <a:latin typeface="Arial"/>
            </a:endParaRPr>
          </a:p>
        </p:txBody>
      </p:sp>
      <p:sp>
        <p:nvSpPr>
          <p:cNvPr id="301" name="Flowchart: Process 8"/>
          <p:cNvSpPr/>
          <p:nvPr/>
        </p:nvSpPr>
        <p:spPr>
          <a:xfrm>
            <a:off x="4371120" y="1832760"/>
            <a:ext cx="1999440" cy="1151640"/>
          </a:xfrm>
          <a:prstGeom prst="flowChartProcess">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result = x/y</a:t>
            </a:r>
            <a:endParaRPr b="0" lang="en-IN" sz="1200" spc="-1" strike="noStrike">
              <a:latin typeface="Arial"/>
            </a:endParaRPr>
          </a:p>
        </p:txBody>
      </p:sp>
      <p:sp>
        <p:nvSpPr>
          <p:cNvPr id="302" name="Straight Arrow Connector 10"/>
          <p:cNvSpPr/>
          <p:nvPr/>
        </p:nvSpPr>
        <p:spPr>
          <a:xfrm>
            <a:off x="3382200" y="2409120"/>
            <a:ext cx="988200" cy="36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03" name="Flowchart: Decision 14"/>
          <p:cNvSpPr/>
          <p:nvPr/>
        </p:nvSpPr>
        <p:spPr>
          <a:xfrm>
            <a:off x="962640" y="1805760"/>
            <a:ext cx="2418480" cy="1254960"/>
          </a:xfrm>
          <a:prstGeom prst="flowChartDecision">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Is operator = ‘/’</a:t>
            </a:r>
            <a:endParaRPr b="0" lang="en-IN" sz="1200" spc="-1" strike="noStrike">
              <a:latin typeface="Arial"/>
            </a:endParaRPr>
          </a:p>
        </p:txBody>
      </p:sp>
      <p:sp>
        <p:nvSpPr>
          <p:cNvPr id="304" name="Flowchart: Process 17"/>
          <p:cNvSpPr/>
          <p:nvPr/>
        </p:nvSpPr>
        <p:spPr>
          <a:xfrm>
            <a:off x="4371120" y="443880"/>
            <a:ext cx="1999440" cy="1048680"/>
          </a:xfrm>
          <a:prstGeom prst="flowChartProcess">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result = x*y</a:t>
            </a:r>
            <a:endParaRPr b="0" lang="en-IN" sz="1200" spc="-1" strike="noStrike">
              <a:latin typeface="Arial"/>
            </a:endParaRPr>
          </a:p>
        </p:txBody>
      </p:sp>
      <p:sp>
        <p:nvSpPr>
          <p:cNvPr id="305" name="Flowchart: Decision 18"/>
          <p:cNvSpPr/>
          <p:nvPr/>
        </p:nvSpPr>
        <p:spPr>
          <a:xfrm>
            <a:off x="962640" y="3241800"/>
            <a:ext cx="2418480" cy="1053360"/>
          </a:xfrm>
          <a:prstGeom prst="flowChartDecision">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Is operator = ‘+’</a:t>
            </a:r>
            <a:endParaRPr b="0" lang="en-IN" sz="1200" spc="-1" strike="noStrike">
              <a:latin typeface="Arial"/>
            </a:endParaRPr>
          </a:p>
        </p:txBody>
      </p:sp>
      <p:sp>
        <p:nvSpPr>
          <p:cNvPr id="306" name="Flowchart: Decision 19"/>
          <p:cNvSpPr/>
          <p:nvPr/>
        </p:nvSpPr>
        <p:spPr>
          <a:xfrm>
            <a:off x="962640" y="4471200"/>
            <a:ext cx="2418480" cy="1433520"/>
          </a:xfrm>
          <a:prstGeom prst="flowChartDecision">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Is operator = ‘-’</a:t>
            </a:r>
            <a:endParaRPr b="0" lang="en-IN" sz="1200" spc="-1" strike="noStrike">
              <a:latin typeface="Arial"/>
            </a:endParaRPr>
          </a:p>
        </p:txBody>
      </p:sp>
      <p:sp>
        <p:nvSpPr>
          <p:cNvPr id="307" name="Flowchart: Process 20"/>
          <p:cNvSpPr/>
          <p:nvPr/>
        </p:nvSpPr>
        <p:spPr>
          <a:xfrm>
            <a:off x="4371120" y="3192480"/>
            <a:ext cx="1999440" cy="1151640"/>
          </a:xfrm>
          <a:prstGeom prst="flowChartProcess">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result = x+y</a:t>
            </a:r>
            <a:endParaRPr b="0" lang="en-IN" sz="1200" spc="-1" strike="noStrike">
              <a:latin typeface="Arial"/>
            </a:endParaRPr>
          </a:p>
        </p:txBody>
      </p:sp>
      <p:sp>
        <p:nvSpPr>
          <p:cNvPr id="308" name="Flowchart: Process 21"/>
          <p:cNvSpPr/>
          <p:nvPr/>
        </p:nvSpPr>
        <p:spPr>
          <a:xfrm>
            <a:off x="4371120" y="4630680"/>
            <a:ext cx="1999440" cy="1151640"/>
          </a:xfrm>
          <a:prstGeom prst="flowChartProcess">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result = x-y</a:t>
            </a:r>
            <a:endParaRPr b="0" lang="en-IN" sz="1200" spc="-1" strike="noStrike">
              <a:latin typeface="Arial"/>
            </a:endParaRPr>
          </a:p>
        </p:txBody>
      </p:sp>
      <p:sp>
        <p:nvSpPr>
          <p:cNvPr id="309" name="Straight Arrow Connector 23"/>
          <p:cNvSpPr/>
          <p:nvPr/>
        </p:nvSpPr>
        <p:spPr>
          <a:xfrm flipH="1">
            <a:off x="2171160" y="1625760"/>
            <a:ext cx="360" cy="17964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0" name="Straight Arrow Connector 25"/>
          <p:cNvSpPr/>
          <p:nvPr/>
        </p:nvSpPr>
        <p:spPr>
          <a:xfrm>
            <a:off x="2172600" y="3061440"/>
            <a:ext cx="360" cy="17964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1" name="Straight Arrow Connector 27"/>
          <p:cNvSpPr/>
          <p:nvPr/>
        </p:nvSpPr>
        <p:spPr>
          <a:xfrm>
            <a:off x="2172600" y="4295880"/>
            <a:ext cx="360" cy="17460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2" name="Straight Arrow Connector 29"/>
          <p:cNvSpPr/>
          <p:nvPr/>
        </p:nvSpPr>
        <p:spPr>
          <a:xfrm flipV="1">
            <a:off x="3310560" y="1047960"/>
            <a:ext cx="1059840" cy="36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3" name="Straight Arrow Connector 32"/>
          <p:cNvSpPr/>
          <p:nvPr/>
        </p:nvSpPr>
        <p:spPr>
          <a:xfrm>
            <a:off x="3382200" y="3768840"/>
            <a:ext cx="988200" cy="36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4" name="Straight Arrow Connector 36"/>
          <p:cNvSpPr/>
          <p:nvPr/>
        </p:nvSpPr>
        <p:spPr>
          <a:xfrm>
            <a:off x="3382200" y="5188320"/>
            <a:ext cx="988200" cy="1800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5" name="Flowchart: Data 39"/>
          <p:cNvSpPr/>
          <p:nvPr/>
        </p:nvSpPr>
        <p:spPr>
          <a:xfrm>
            <a:off x="8145720" y="3409200"/>
            <a:ext cx="1999440" cy="700920"/>
          </a:xfrm>
          <a:prstGeom prst="flowChartInputOutput">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Print result</a:t>
            </a:r>
            <a:endParaRPr b="0" lang="en-IN" sz="1200" spc="-1" strike="noStrike">
              <a:latin typeface="Arial"/>
            </a:endParaRPr>
          </a:p>
        </p:txBody>
      </p:sp>
      <p:sp>
        <p:nvSpPr>
          <p:cNvPr id="316" name="Connector: Elbow 41"/>
          <p:cNvSpPr/>
          <p:nvPr/>
        </p:nvSpPr>
        <p:spPr>
          <a:xfrm>
            <a:off x="6371280" y="968400"/>
            <a:ext cx="1973520" cy="2791080"/>
          </a:xfrm>
          <a:prstGeom prst="bentConnector2">
            <a:avLst/>
          </a:pr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7" name="Connector: Elbow 47"/>
          <p:cNvSpPr/>
          <p:nvPr/>
        </p:nvSpPr>
        <p:spPr>
          <a:xfrm>
            <a:off x="6415560" y="2448360"/>
            <a:ext cx="1929600" cy="1311120"/>
          </a:xfrm>
          <a:prstGeom prst="bentConnector3">
            <a:avLst>
              <a:gd name="adj1" fmla="val 50000"/>
            </a:avLst>
          </a:pr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8" name="Connector: Elbow 49"/>
          <p:cNvSpPr/>
          <p:nvPr/>
        </p:nvSpPr>
        <p:spPr>
          <a:xfrm flipV="1">
            <a:off x="6371280" y="3759480"/>
            <a:ext cx="1973520" cy="7920"/>
          </a:xfrm>
          <a:prstGeom prst="bentConnector3">
            <a:avLst>
              <a:gd name="adj1" fmla="val 50000"/>
            </a:avLst>
          </a:pr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19" name="Connector: Elbow 55"/>
          <p:cNvSpPr/>
          <p:nvPr/>
        </p:nvSpPr>
        <p:spPr>
          <a:xfrm flipV="1">
            <a:off x="6371280" y="3759480"/>
            <a:ext cx="1973520" cy="1446120"/>
          </a:xfrm>
          <a:prstGeom prst="bentConnector3">
            <a:avLst>
              <a:gd name="adj1" fmla="val 50000"/>
            </a:avLst>
          </a:pr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20" name="Flowchart: Connector 77"/>
          <p:cNvSpPr/>
          <p:nvPr/>
        </p:nvSpPr>
        <p:spPr>
          <a:xfrm>
            <a:off x="8345520" y="5197680"/>
            <a:ext cx="1713960" cy="700920"/>
          </a:xfrm>
          <a:prstGeom prst="flowChartConnector">
            <a:avLst/>
          </a:prstGeom>
          <a:solidFill>
            <a:srgbClr val="90c226"/>
          </a:solidFill>
          <a:ln cap="rnd">
            <a:solidFill>
              <a:srgbClr val="3f551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ffffff"/>
                </a:solidFill>
                <a:latin typeface="Trebuchet MS"/>
                <a:ea typeface="DejaVu Sans"/>
              </a:rPr>
              <a:t>Stop</a:t>
            </a:r>
            <a:endParaRPr b="0" lang="en-IN" sz="1200" spc="-1" strike="noStrike">
              <a:latin typeface="Arial"/>
            </a:endParaRPr>
          </a:p>
        </p:txBody>
      </p:sp>
      <p:sp>
        <p:nvSpPr>
          <p:cNvPr id="321" name="Straight Arrow Connector 79"/>
          <p:cNvSpPr/>
          <p:nvPr/>
        </p:nvSpPr>
        <p:spPr>
          <a:xfrm>
            <a:off x="9145800" y="4110840"/>
            <a:ext cx="56520" cy="1086120"/>
          </a:xfrm>
          <a:custGeom>
            <a:avLst/>
            <a:gdLst/>
            <a:ahLst/>
            <a:rect l="l" t="t" r="r" b="b"/>
            <a:pathLst>
              <a:path w="21600" h="21600">
                <a:moveTo>
                  <a:pt x="0" y="0"/>
                </a:moveTo>
                <a:lnTo>
                  <a:pt x="21600" y="21600"/>
                </a:lnTo>
              </a:path>
            </a:pathLst>
          </a:custGeom>
          <a:noFill/>
          <a:ln cap="rnd">
            <a:solidFill>
              <a:srgbClr val="90c226"/>
            </a:solidFill>
            <a:round/>
            <a:tailEnd len="med" type="triangle" w="med"/>
          </a:ln>
        </p:spPr>
        <p:style>
          <a:lnRef idx="1">
            <a:schemeClr val="accent1"/>
          </a:lnRef>
          <a:fillRef idx="0">
            <a:schemeClr val="accent1"/>
          </a:fillRef>
          <a:effectRef idx="0">
            <a:schemeClr val="accent1"/>
          </a:effectRef>
          <a:fontRef idx="minor"/>
        </p:style>
      </p:sp>
      <p:sp>
        <p:nvSpPr>
          <p:cNvPr id="322" name="TextBox 81"/>
          <p:cNvSpPr/>
          <p:nvPr/>
        </p:nvSpPr>
        <p:spPr>
          <a:xfrm>
            <a:off x="3486240" y="59040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Y</a:t>
            </a:r>
            <a:endParaRPr b="0" lang="en-IN" sz="1800" spc="-1" strike="noStrike">
              <a:latin typeface="Arial"/>
            </a:endParaRPr>
          </a:p>
        </p:txBody>
      </p:sp>
      <p:sp>
        <p:nvSpPr>
          <p:cNvPr id="323" name="TextBox 82"/>
          <p:cNvSpPr/>
          <p:nvPr/>
        </p:nvSpPr>
        <p:spPr>
          <a:xfrm>
            <a:off x="3557520" y="197604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Y</a:t>
            </a:r>
            <a:endParaRPr b="0" lang="en-IN" sz="1800" spc="-1" strike="noStrike">
              <a:latin typeface="Arial"/>
            </a:endParaRPr>
          </a:p>
        </p:txBody>
      </p:sp>
      <p:sp>
        <p:nvSpPr>
          <p:cNvPr id="324" name="TextBox 83"/>
          <p:cNvSpPr/>
          <p:nvPr/>
        </p:nvSpPr>
        <p:spPr>
          <a:xfrm>
            <a:off x="3525120" y="339084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Y</a:t>
            </a:r>
            <a:endParaRPr b="0" lang="en-IN" sz="1800" spc="-1" strike="noStrike">
              <a:latin typeface="Arial"/>
            </a:endParaRPr>
          </a:p>
        </p:txBody>
      </p:sp>
      <p:sp>
        <p:nvSpPr>
          <p:cNvPr id="325" name="TextBox 84"/>
          <p:cNvSpPr/>
          <p:nvPr/>
        </p:nvSpPr>
        <p:spPr>
          <a:xfrm>
            <a:off x="3564000" y="474192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Y</a:t>
            </a:r>
            <a:endParaRPr b="0" lang="en-IN" sz="1800" spc="-1" strike="noStrike">
              <a:latin typeface="Arial"/>
            </a:endParaRPr>
          </a:p>
        </p:txBody>
      </p:sp>
      <p:sp>
        <p:nvSpPr>
          <p:cNvPr id="326" name="TextBox 85"/>
          <p:cNvSpPr/>
          <p:nvPr/>
        </p:nvSpPr>
        <p:spPr>
          <a:xfrm>
            <a:off x="2409840" y="155124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N</a:t>
            </a:r>
            <a:endParaRPr b="0" lang="en-IN" sz="1800" spc="-1" strike="noStrike">
              <a:latin typeface="Arial"/>
            </a:endParaRPr>
          </a:p>
        </p:txBody>
      </p:sp>
      <p:sp>
        <p:nvSpPr>
          <p:cNvPr id="327" name="TextBox 86"/>
          <p:cNvSpPr/>
          <p:nvPr/>
        </p:nvSpPr>
        <p:spPr>
          <a:xfrm>
            <a:off x="2552040" y="291960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N</a:t>
            </a:r>
            <a:endParaRPr b="0" lang="en-IN" sz="1800" spc="-1" strike="noStrike">
              <a:latin typeface="Arial"/>
            </a:endParaRPr>
          </a:p>
        </p:txBody>
      </p:sp>
      <p:sp>
        <p:nvSpPr>
          <p:cNvPr id="328" name="TextBox 87"/>
          <p:cNvSpPr/>
          <p:nvPr/>
        </p:nvSpPr>
        <p:spPr>
          <a:xfrm>
            <a:off x="2558160" y="4295880"/>
            <a:ext cx="513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677160" y="609480"/>
            <a:ext cx="8595720" cy="1319760"/>
          </a:xfrm>
          <a:prstGeom prst="rect">
            <a:avLst/>
          </a:prstGeom>
          <a:noFill/>
          <a:ln w="0">
            <a:noFill/>
          </a:ln>
        </p:spPr>
        <p:txBody>
          <a:bodyPr lIns="0" rIns="0" tIns="0" bIns="0" anchor="ctr">
            <a:noAutofit/>
          </a:bodyPr>
          <a:p>
            <a:pPr>
              <a:lnSpc>
                <a:spcPct val="100000"/>
              </a:lnSpc>
              <a:buNone/>
            </a:pPr>
            <a:r>
              <a:rPr b="0" lang="en-US" sz="3600" spc="-1" strike="noStrike">
                <a:solidFill>
                  <a:srgbClr val="90c226"/>
                </a:solidFill>
                <a:latin typeface="Trebuchet MS"/>
              </a:rPr>
              <a:t>Flowchart for subroutines</a:t>
            </a:r>
            <a:endParaRPr b="0" lang="en-IN" sz="3600" spc="-1" strike="noStrike">
              <a:latin typeface="Arial"/>
            </a:endParaRPr>
          </a:p>
        </p:txBody>
      </p:sp>
      <p:pic>
        <p:nvPicPr>
          <p:cNvPr id="237" name="" descr=""/>
          <p:cNvPicPr/>
          <p:nvPr/>
        </p:nvPicPr>
        <p:blipFill>
          <a:blip r:embed="rId1"/>
          <a:stretch/>
        </p:blipFill>
        <p:spPr>
          <a:xfrm>
            <a:off x="2105280" y="2075760"/>
            <a:ext cx="4194000" cy="3863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677160" y="609480"/>
            <a:ext cx="8595720" cy="1319760"/>
          </a:xfrm>
          <a:prstGeom prst="rect">
            <a:avLst/>
          </a:prstGeom>
          <a:noFill/>
          <a:ln w="0">
            <a:noFill/>
          </a:ln>
        </p:spPr>
        <p:txBody>
          <a:bodyPr lIns="0" rIns="0" tIns="0" bIns="0" anchor="ctr">
            <a:noAutofit/>
          </a:bodyPr>
          <a:p>
            <a:pPr>
              <a:lnSpc>
                <a:spcPct val="100000"/>
              </a:lnSpc>
              <a:buNone/>
            </a:pPr>
            <a:r>
              <a:rPr b="0" lang="en-US" sz="3600" spc="-1" strike="noStrike">
                <a:solidFill>
                  <a:srgbClr val="90c226"/>
                </a:solidFill>
                <a:latin typeface="Trebuchet MS"/>
              </a:rPr>
              <a:t>Flowchart for concurrency</a:t>
            </a:r>
            <a:endParaRPr b="0" lang="en-IN" sz="3600" spc="-1" strike="noStrike">
              <a:latin typeface="Arial"/>
            </a:endParaRPr>
          </a:p>
        </p:txBody>
      </p:sp>
      <p:pic>
        <p:nvPicPr>
          <p:cNvPr id="239" name="" descr=""/>
          <p:cNvPicPr/>
          <p:nvPr/>
        </p:nvPicPr>
        <p:blipFill>
          <a:blip r:embed="rId1"/>
          <a:stretch/>
        </p:blipFill>
        <p:spPr>
          <a:xfrm>
            <a:off x="2343960" y="1800000"/>
            <a:ext cx="5215320" cy="4907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677160" y="609480"/>
            <a:ext cx="8595720" cy="1319760"/>
          </a:xfrm>
          <a:prstGeom prst="rect">
            <a:avLst/>
          </a:prstGeom>
          <a:noFill/>
          <a:ln w="0">
            <a:noFill/>
          </a:ln>
        </p:spPr>
        <p:txBody>
          <a:bodyPr lIns="0" rIns="0" tIns="0" bIns="0" anchor="ctr">
            <a:noAutofit/>
          </a:bodyPr>
          <a:p>
            <a:pPr>
              <a:lnSpc>
                <a:spcPct val="100000"/>
              </a:lnSpc>
              <a:buNone/>
            </a:pPr>
            <a:r>
              <a:rPr b="0" lang="en-US" sz="3600" spc="-1" strike="noStrike">
                <a:solidFill>
                  <a:srgbClr val="90c226"/>
                </a:solidFill>
                <a:latin typeface="Trebuchet MS"/>
              </a:rPr>
              <a:t>Flowchart for Concurrency</a:t>
            </a:r>
            <a:endParaRPr b="0" lang="en-IN" sz="3600" spc="-1" strike="noStrike">
              <a:latin typeface="Arial"/>
            </a:endParaRPr>
          </a:p>
        </p:txBody>
      </p:sp>
      <p:pic>
        <p:nvPicPr>
          <p:cNvPr id="241" name="" descr=""/>
          <p:cNvPicPr/>
          <p:nvPr/>
        </p:nvPicPr>
        <p:blipFill>
          <a:blip r:embed="rId1"/>
          <a:stretch/>
        </p:blipFill>
        <p:spPr>
          <a:xfrm>
            <a:off x="1980000" y="1929960"/>
            <a:ext cx="4319280" cy="4624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
          <p:cNvSpPr txBox="1"/>
          <p:nvPr/>
        </p:nvSpPr>
        <p:spPr>
          <a:xfrm>
            <a:off x="900000" y="637200"/>
            <a:ext cx="6214320" cy="622800"/>
          </a:xfrm>
          <a:prstGeom prst="rect">
            <a:avLst/>
          </a:prstGeom>
          <a:noFill/>
          <a:ln w="0">
            <a:noFill/>
          </a:ln>
        </p:spPr>
        <p:txBody>
          <a:bodyPr lIns="90000" rIns="90000" tIns="45000" bIns="45000" anchor="t">
            <a:noAutofit/>
          </a:bodyPr>
          <a:p>
            <a:r>
              <a:rPr b="0" lang="en-US" sz="3600" spc="-1" strike="noStrike">
                <a:solidFill>
                  <a:srgbClr val="90c226"/>
                </a:solidFill>
                <a:latin typeface="Trebuchet MS"/>
              </a:rPr>
              <a:t>Logical Operators</a:t>
            </a:r>
            <a:endParaRPr b="0" lang="en-IN" sz="3600" spc="-1" strike="noStrike">
              <a:latin typeface="Arial"/>
            </a:endParaRPr>
          </a:p>
        </p:txBody>
      </p:sp>
      <p:sp>
        <p:nvSpPr>
          <p:cNvPr id="243" name=""/>
          <p:cNvSpPr txBox="1"/>
          <p:nvPr/>
        </p:nvSpPr>
        <p:spPr>
          <a:xfrm>
            <a:off x="1260000" y="1980000"/>
            <a:ext cx="7020000" cy="2880000"/>
          </a:xfrm>
          <a:prstGeom prst="rect">
            <a:avLst/>
          </a:prstGeom>
          <a:noFill/>
          <a:ln w="0">
            <a:noFill/>
          </a:ln>
        </p:spPr>
        <p:txBody>
          <a:bodyPr lIns="90000" rIns="90000" tIns="45000" bIns="45000" anchor="t">
            <a:noAutofit/>
          </a:bodyPr>
          <a:p>
            <a:r>
              <a:rPr b="0" lang="en-IN" sz="1800" spc="-1" strike="noStrike">
                <a:latin typeface="Arial"/>
              </a:rPr>
              <a:t>AND – Returns true only if all the operands are true, otherwise returns false</a:t>
            </a:r>
            <a:endParaRPr b="0" lang="en-IN" sz="1800" spc="-1" strike="noStrike">
              <a:latin typeface="Arial"/>
            </a:endParaRPr>
          </a:p>
          <a:p>
            <a:r>
              <a:rPr b="0" lang="en-IN" sz="1800" spc="-1" strike="noStrike">
                <a:latin typeface="Arial"/>
              </a:rPr>
              <a:t>OR – Returns false only when all the operands are false, returns true otherwise</a:t>
            </a:r>
            <a:endParaRPr b="0" lang="en-IN" sz="1800" spc="-1" strike="noStrike">
              <a:latin typeface="Arial"/>
            </a:endParaRPr>
          </a:p>
          <a:p>
            <a:r>
              <a:rPr b="0" lang="en-IN" sz="1800" spc="-1" strike="noStrike">
                <a:latin typeface="Arial"/>
              </a:rPr>
              <a:t>NOT- Negates the truth value of the operand</a:t>
            </a:r>
            <a:endParaRPr b="0" lang="en-IN" sz="1800" spc="-1" strike="noStrike">
              <a:latin typeface="Arial"/>
            </a:endParaRPr>
          </a:p>
          <a:p>
            <a:r>
              <a:rPr b="0" lang="en-IN" sz="1800" spc="-1" strike="noStrike">
                <a:latin typeface="Arial"/>
              </a:rPr>
              <a:t>XOR- Returns true whem the operands have different truth value, otherwise returns false.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 descr=""/>
          <p:cNvPicPr/>
          <p:nvPr/>
        </p:nvPicPr>
        <p:blipFill>
          <a:blip r:embed="rId1"/>
          <a:stretch/>
        </p:blipFill>
        <p:spPr>
          <a:xfrm>
            <a:off x="1440000" y="2700000"/>
            <a:ext cx="8722800" cy="2704680"/>
          </a:xfrm>
          <a:prstGeom prst="rect">
            <a:avLst/>
          </a:prstGeom>
          <a:ln w="0">
            <a:noFill/>
          </a:ln>
        </p:spPr>
      </p:pic>
      <p:sp>
        <p:nvSpPr>
          <p:cNvPr id="245" name=""/>
          <p:cNvSpPr txBox="1"/>
          <p:nvPr/>
        </p:nvSpPr>
        <p:spPr>
          <a:xfrm>
            <a:off x="1885680" y="720000"/>
            <a:ext cx="6214320" cy="622800"/>
          </a:xfrm>
          <a:prstGeom prst="rect">
            <a:avLst/>
          </a:prstGeom>
          <a:noFill/>
          <a:ln w="0">
            <a:noFill/>
          </a:ln>
        </p:spPr>
        <p:txBody>
          <a:bodyPr lIns="90000" rIns="90000" tIns="45000" bIns="45000" anchor="t">
            <a:noAutofit/>
          </a:bodyPr>
          <a:p>
            <a:r>
              <a:rPr b="0" lang="en-US" sz="3600" spc="-1" strike="noStrike">
                <a:solidFill>
                  <a:srgbClr val="90c226"/>
                </a:solidFill>
                <a:latin typeface="Trebuchet MS"/>
              </a:rPr>
              <a:t>Truth Table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90c226"/>
                </a:solidFill>
                <a:latin typeface="Trebuchet MS"/>
              </a:rPr>
              <a:t>C If /else if/ else flowchart</a:t>
            </a:r>
            <a:endParaRPr b="0" lang="en-IN" sz="3600" spc="-1" strike="noStrike">
              <a:latin typeface="Arial"/>
            </a:endParaRPr>
          </a:p>
        </p:txBody>
      </p:sp>
      <p:pic>
        <p:nvPicPr>
          <p:cNvPr id="247" name="Content Placeholder 4" descr=""/>
          <p:cNvPicPr/>
          <p:nvPr/>
        </p:nvPicPr>
        <p:blipFill>
          <a:blip r:embed="rId1"/>
          <a:stretch/>
        </p:blipFill>
        <p:spPr>
          <a:xfrm>
            <a:off x="944280" y="1828800"/>
            <a:ext cx="6751080" cy="4418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702</TotalTime>
  <Application>LibreOffice/7.3.7.2$Linux_X86_64 LibreOffice_project/30$Build-2</Application>
  <AppVersion>15.0000</AppVersion>
  <Words>1113</Words>
  <Paragraphs>120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2024-04-07T15:03:40Z</dcterms:created>
  <dc:creator>Karthik Subramanian</dc:creator>
  <dc:description/>
  <dc:language>en-IN</dc:language>
  <cp:lastModifiedBy/>
  <dcterms:modified xsi:type="dcterms:W3CDTF">2024-04-25T07:53:07Z</dcterms:modified>
  <cp:revision>44</cp:revision>
  <dc:subject/>
  <dc:title>CONTROL FLOW CONSTRUCTS AND FLOWCHARTS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Widescreen</vt:lpwstr>
  </property>
  <property fmtid="{D5CDD505-2E9C-101B-9397-08002B2CF9AE}" pid="5" name="Slides">
    <vt:i4>25</vt:i4>
  </property>
</Properties>
</file>