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82" r:id="rId15"/>
    <p:sldId id="283" r:id="rId16"/>
    <p:sldId id="284" r:id="rId17"/>
    <p:sldId id="285" r:id="rId18"/>
    <p:sldId id="287" r:id="rId19"/>
    <p:sldId id="27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D7EE23-2A67-4F14-80CC-ACCF5B37A2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E36CA6D-074C-4FB1-BABD-D815D1F9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21.jpe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sport event detection on Twitter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 </a:t>
            </a:r>
            <a:r>
              <a:rPr lang="en-US" dirty="0" err="1"/>
              <a:t>Gu</a:t>
            </a:r>
            <a:endParaRPr lang="en-US" dirty="0"/>
          </a:p>
          <a:p>
            <a:r>
              <a:rPr lang="en-US" dirty="0" err="1"/>
              <a:t>Karthik</a:t>
            </a:r>
            <a:endParaRPr lang="en-US" dirty="0"/>
          </a:p>
          <a:p>
            <a:r>
              <a:rPr lang="en-US" dirty="0" err="1"/>
              <a:t>Shiting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43870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26291" y="1044718"/>
            <a:ext cx="7689580" cy="1543064"/>
            <a:chOff x="2907823" y="1491684"/>
            <a:chExt cx="7689580" cy="1543064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341705" y="1491684"/>
              <a:ext cx="1113183" cy="65050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7"/>
            <p:cNvSpPr/>
            <p:nvPr/>
          </p:nvSpPr>
          <p:spPr>
            <a:xfrm>
              <a:off x="9388541" y="1491684"/>
              <a:ext cx="1208862" cy="6571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39381" y="1564979"/>
              <a:ext cx="1107181" cy="51053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275444" y="1509925"/>
              <a:ext cx="1245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Hadoop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HDFS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05671" y="2910176"/>
              <a:ext cx="331304" cy="124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19396" y="2896924"/>
              <a:ext cx="284918" cy="91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12"/>
            <p:cNvSpPr/>
            <p:nvPr/>
          </p:nvSpPr>
          <p:spPr>
            <a:xfrm>
              <a:off x="8534400" y="1749287"/>
              <a:ext cx="755374" cy="18553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" name="Arrow: Right 13"/>
            <p:cNvSpPr/>
            <p:nvPr/>
          </p:nvSpPr>
          <p:spPr>
            <a:xfrm rot="5400000">
              <a:off x="9685210" y="2462780"/>
              <a:ext cx="680118" cy="14577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Arrow: Right 14"/>
            <p:cNvSpPr/>
            <p:nvPr/>
          </p:nvSpPr>
          <p:spPr>
            <a:xfrm rot="20830317">
              <a:off x="2907823" y="2286700"/>
              <a:ext cx="4296824" cy="130943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0832513">
              <a:off x="4674820" y="1954787"/>
              <a:ext cx="90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Flume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60" y="2537486"/>
            <a:ext cx="9229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21635" y="1393054"/>
            <a:ext cx="9839745" cy="4876573"/>
            <a:chOff x="821635" y="1393054"/>
            <a:chExt cx="9839745" cy="4876573"/>
          </a:xfrm>
        </p:grpSpPr>
        <p:sp>
          <p:nvSpPr>
            <p:cNvPr id="5" name="TextBox 4"/>
            <p:cNvSpPr txBox="1"/>
            <p:nvPr/>
          </p:nvSpPr>
          <p:spPr>
            <a:xfrm>
              <a:off x="1113183" y="1510749"/>
              <a:ext cx="9369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			 </a:t>
              </a:r>
              <a:r>
                <a:rPr lang="en-US" sz="2800" dirty="0">
                  <a:latin typeface="Calibri" panose="020F0502020204030204" pitchFamily="34" charset="0"/>
                </a:rPr>
                <a:t>+ K-means Clustering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183" y="2078538"/>
              <a:ext cx="91837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Input: tweets of the recent weekend uploaded to HDFS: hashtag, term, time reference, a bag of keyword triggers of related sports and teams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Output: clusters consist of sport event-based clustering of messages</a:t>
              </a:r>
            </a:p>
          </p:txBody>
        </p:sp>
        <p:sp>
          <p:nvSpPr>
            <p:cNvPr id="7" name="Circle: Hollow 2"/>
            <p:cNvSpPr/>
            <p:nvPr/>
          </p:nvSpPr>
          <p:spPr>
            <a:xfrm>
              <a:off x="821635" y="1709531"/>
              <a:ext cx="145774" cy="145774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3183" y="1393054"/>
              <a:ext cx="1472727" cy="679098"/>
            </a:xfrm>
            <a:prstGeom prst="rect">
              <a:avLst/>
            </a:prstGeom>
          </p:spPr>
        </p:pic>
        <p:pic>
          <p:nvPicPr>
            <p:cNvPr id="9" name="Picture 2" descr="Image result for K Means clusteri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994" y="3094201"/>
              <a:ext cx="4073386" cy="294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3183" y="3099529"/>
              <a:ext cx="57912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K-means clustering which is guided by the term popularity(TF)  which is based on a weighted combination of term similarity measures, including complete string matching, and adjacency and equality indicators scaled by the inverse document frequency(IDF)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7624" y="4946188"/>
              <a:ext cx="5705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Calibri" panose="020F0502020204030204" pitchFamily="34" charset="0"/>
                </a:rPr>
                <a:t>Stop word elimination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Calibri" panose="020F0502020204030204" pitchFamily="34" charset="0"/>
                </a:rPr>
                <a:t>Stemming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Calibri" panose="020F0502020204030204" pitchFamily="34" charset="0"/>
                </a:rPr>
                <a:t>Enhanced weight for hashtags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>
                  <a:latin typeface="Calibri" panose="020F0502020204030204" pitchFamily="34" charset="0"/>
                </a:rPr>
                <a:t>Separate tweets by location and focus on 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42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21635" y="1408274"/>
            <a:ext cx="10270433" cy="4557539"/>
            <a:chOff x="821635" y="1408274"/>
            <a:chExt cx="10270433" cy="4557539"/>
          </a:xfrm>
        </p:grpSpPr>
        <p:sp>
          <p:nvSpPr>
            <p:cNvPr id="5" name="TextBox 4"/>
            <p:cNvSpPr txBox="1"/>
            <p:nvPr/>
          </p:nvSpPr>
          <p:spPr>
            <a:xfrm>
              <a:off x="1113183" y="1510749"/>
              <a:ext cx="9369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			</a:t>
              </a:r>
              <a:r>
                <a:rPr lang="en-US" sz="2800" dirty="0">
                  <a:latin typeface="Calibri" panose="020F0502020204030204" pitchFamily="34" charset="0"/>
                </a:rPr>
                <a:t>+ Single–Pass incremental Clustering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183" y="1999026"/>
              <a:ext cx="91837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Input: Existing clusters from Mahout and real-time RDDs from the spark streaming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Output:  Event clusters consist of discriminating features of clusters</a:t>
              </a:r>
            </a:p>
          </p:txBody>
        </p:sp>
        <p:sp>
          <p:nvSpPr>
            <p:cNvPr id="7" name="Circle: Hollow 2"/>
            <p:cNvSpPr/>
            <p:nvPr/>
          </p:nvSpPr>
          <p:spPr>
            <a:xfrm>
              <a:off x="821635" y="1709531"/>
              <a:ext cx="145774" cy="145774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3183" y="2754977"/>
              <a:ext cx="53538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Single-pass incremental clustering does not require a priori knowledge of K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This clustering method has been shown to  be an effective technique for event detection in textual documents based on the element’s similarity to any existing clusters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</a:rPr>
                <a:t>It groups the element similar to any existing cluster using the centroid similarity approach by aggregating and average the TF.IDF</a:t>
              </a:r>
            </a:p>
          </p:txBody>
        </p:sp>
        <p:pic>
          <p:nvPicPr>
            <p:cNvPr id="9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690"/>
            <a:stretch/>
          </p:blipFill>
          <p:spPr bwMode="auto">
            <a:xfrm>
              <a:off x="1261943" y="1408274"/>
              <a:ext cx="1295726" cy="57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13"/>
            <p:cNvSpPr/>
            <p:nvPr/>
          </p:nvSpPr>
          <p:spPr>
            <a:xfrm>
              <a:off x="1305375" y="1466180"/>
              <a:ext cx="1208862" cy="52164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8" descr="Image result for Single –pass incremental Clusteri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5" t="9509" r="3094" b="3912"/>
            <a:stretch/>
          </p:blipFill>
          <p:spPr bwMode="auto">
            <a:xfrm>
              <a:off x="6467062" y="2830993"/>
              <a:ext cx="4386469" cy="3134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owchart: Connector 11"/>
            <p:cNvSpPr/>
            <p:nvPr/>
          </p:nvSpPr>
          <p:spPr>
            <a:xfrm>
              <a:off x="10893285" y="4220579"/>
              <a:ext cx="198783" cy="218901"/>
            </a:xfrm>
            <a:prstGeom prst="flowChartConnecto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9574696" y="2239378"/>
              <a:ext cx="198783" cy="218901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681253" y="2696578"/>
              <a:ext cx="198783" cy="218901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546574" y="5340385"/>
              <a:ext cx="198783" cy="218901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Down 7"/>
            <p:cNvSpPr/>
            <p:nvPr/>
          </p:nvSpPr>
          <p:spPr>
            <a:xfrm rot="1849112">
              <a:off x="9435548" y="2472237"/>
              <a:ext cx="139148" cy="44324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9"/>
            <p:cNvSpPr/>
            <p:nvPr/>
          </p:nvSpPr>
          <p:spPr>
            <a:xfrm rot="2894950">
              <a:off x="10376934" y="2845170"/>
              <a:ext cx="153275" cy="55670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20"/>
            <p:cNvSpPr/>
            <p:nvPr/>
          </p:nvSpPr>
          <p:spPr>
            <a:xfrm rot="3082539">
              <a:off x="10532859" y="4386171"/>
              <a:ext cx="153275" cy="55670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21"/>
            <p:cNvSpPr/>
            <p:nvPr/>
          </p:nvSpPr>
          <p:spPr>
            <a:xfrm rot="14370798">
              <a:off x="6902063" y="5041711"/>
              <a:ext cx="139148" cy="44324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2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1880" y="928010"/>
            <a:ext cx="2446167" cy="4929448"/>
            <a:chOff x="781880" y="928010"/>
            <a:chExt cx="2446167" cy="4929448"/>
          </a:xfrm>
        </p:grpSpPr>
        <p:pic>
          <p:nvPicPr>
            <p:cNvPr id="5" name="Picture 8" descr="Image result for 鸟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2" t="3539" r="40725" b="18766"/>
            <a:stretch/>
          </p:blipFill>
          <p:spPr bwMode="auto">
            <a:xfrm>
              <a:off x="781880" y="1577005"/>
              <a:ext cx="2428554" cy="4280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2126787" y="2637181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258770" y="2623929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258768" y="3425687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2126787" y="3425686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245519" y="4220815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2120160" y="4214188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2113534" y="4943060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238895" y="4956311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432190" y="928010"/>
              <a:ext cx="179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Tweets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4105" y="928010"/>
            <a:ext cx="2796209" cy="4929448"/>
            <a:chOff x="3684105" y="928010"/>
            <a:chExt cx="2796209" cy="4929448"/>
          </a:xfrm>
        </p:grpSpPr>
        <p:sp>
          <p:nvSpPr>
            <p:cNvPr id="16" name="Oval 15"/>
            <p:cNvSpPr/>
            <p:nvPr/>
          </p:nvSpPr>
          <p:spPr>
            <a:xfrm>
              <a:off x="3684105" y="1577005"/>
              <a:ext cx="2796209" cy="42804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4787254" y="1903156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4449258" y="2538153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5125370" y="2549198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5652234" y="3326777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5652234" y="4021665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3958742" y="3326778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3958742" y="4021666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4830415" y="4939747"/>
              <a:ext cx="589910" cy="5433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Flowchart: Connector 24"/>
            <p:cNvSpPr/>
            <p:nvPr/>
          </p:nvSpPr>
          <p:spPr>
            <a:xfrm>
              <a:off x="4313582" y="1765353"/>
              <a:ext cx="1537253" cy="1654315"/>
            </a:xfrm>
            <a:prstGeom prst="flowChartConnector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5420325" y="3092537"/>
              <a:ext cx="1020046" cy="1701195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756800" y="3118427"/>
              <a:ext cx="1020046" cy="1701195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598689" y="4718497"/>
              <a:ext cx="1020046" cy="949878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3184" y="928010"/>
              <a:ext cx="2329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Tweet Clusters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4635" y="931475"/>
            <a:ext cx="2852435" cy="5367831"/>
            <a:chOff x="6914635" y="931475"/>
            <a:chExt cx="2852435" cy="5367831"/>
          </a:xfrm>
        </p:grpSpPr>
        <p:pic>
          <p:nvPicPr>
            <p:cNvPr id="31" name="Picture 10" descr="Image result for TWEETS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34"/>
            <a:stretch/>
          </p:blipFill>
          <p:spPr bwMode="auto">
            <a:xfrm>
              <a:off x="6914635" y="1299072"/>
              <a:ext cx="2852435" cy="26449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Image result for TWEETS"/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69"/>
            <a:stretch/>
          </p:blipFill>
          <p:spPr bwMode="auto">
            <a:xfrm>
              <a:off x="6914635" y="3711286"/>
              <a:ext cx="2852435" cy="25880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159932" y="1532437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7924614" y="1838360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497863" y="1919339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7744005" y="2231321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275890" y="2174825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lowchart: Connector 37"/>
            <p:cNvSpPr/>
            <p:nvPr/>
          </p:nvSpPr>
          <p:spPr>
            <a:xfrm>
              <a:off x="7555206" y="1360335"/>
              <a:ext cx="1663341" cy="1758092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153260" y="2556223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Flowchart: Connector 39"/>
            <p:cNvSpPr/>
            <p:nvPr/>
          </p:nvSpPr>
          <p:spPr>
            <a:xfrm>
              <a:off x="7892043" y="3180520"/>
              <a:ext cx="1020046" cy="903568"/>
            </a:xfrm>
            <a:prstGeom prst="flowChartConnector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7807233" y="4187683"/>
              <a:ext cx="1305157" cy="1189752"/>
            </a:xfrm>
            <a:prstGeom prst="flowChartConnector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201112" y="4274548"/>
              <a:ext cx="489004" cy="4503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7978380" y="4600791"/>
              <a:ext cx="489004" cy="4503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545385" y="4508025"/>
              <a:ext cx="489004" cy="4503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158231" y="3240453"/>
              <a:ext cx="454549" cy="4186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280203" y="3568214"/>
              <a:ext cx="454549" cy="4186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311297" y="4830934"/>
              <a:ext cx="489004" cy="4503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10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8308167" y="5571154"/>
              <a:ext cx="533675" cy="49154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lowchart: Connector 48"/>
            <p:cNvSpPr/>
            <p:nvPr/>
          </p:nvSpPr>
          <p:spPr>
            <a:xfrm>
              <a:off x="8095094" y="5444732"/>
              <a:ext cx="864710" cy="735306"/>
            </a:xfrm>
            <a:prstGeom prst="flowChartConnector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68745" y="931475"/>
              <a:ext cx="2329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Event Clusters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1503" y="928010"/>
            <a:ext cx="232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Classified Tweets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947220" y="2016315"/>
            <a:ext cx="1663341" cy="2777417"/>
            <a:chOff x="9947220" y="2016315"/>
            <a:chExt cx="1663341" cy="2777417"/>
          </a:xfrm>
        </p:grpSpPr>
        <p:pic>
          <p:nvPicPr>
            <p:cNvPr id="53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551946" y="2188417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316628" y="2494340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889877" y="2575319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136019" y="2887301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667904" y="2830805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Flowchart: Connector 57"/>
            <p:cNvSpPr/>
            <p:nvPr/>
          </p:nvSpPr>
          <p:spPr>
            <a:xfrm>
              <a:off x="9947220" y="2016315"/>
              <a:ext cx="1663341" cy="1758092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545274" y="3212203"/>
              <a:ext cx="467234" cy="4303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523741" y="3962693"/>
              <a:ext cx="454549" cy="4186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Image result for twitter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t="17858" r="16071" b="19643"/>
            <a:stretch/>
          </p:blipFill>
          <p:spPr bwMode="auto">
            <a:xfrm>
              <a:off x="10645713" y="4290454"/>
              <a:ext cx="454549" cy="4186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Flowchart: Connector 61"/>
            <p:cNvSpPr/>
            <p:nvPr/>
          </p:nvSpPr>
          <p:spPr>
            <a:xfrm>
              <a:off x="10286186" y="3890164"/>
              <a:ext cx="1020046" cy="903568"/>
            </a:xfrm>
            <a:prstGeom prst="flowChartConnector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Arrow: Right 9"/>
          <p:cNvSpPr/>
          <p:nvPr/>
        </p:nvSpPr>
        <p:spPr>
          <a:xfrm>
            <a:off x="3201543" y="3278463"/>
            <a:ext cx="456058" cy="61170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82"/>
          <p:cNvSpPr/>
          <p:nvPr/>
        </p:nvSpPr>
        <p:spPr>
          <a:xfrm>
            <a:off x="6547720" y="3324847"/>
            <a:ext cx="456058" cy="61170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83"/>
          <p:cNvSpPr/>
          <p:nvPr/>
        </p:nvSpPr>
        <p:spPr>
          <a:xfrm>
            <a:off x="9641091" y="3350992"/>
            <a:ext cx="456058" cy="61170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Extract Discriminating Features from Clusters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Social Interaction Features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Topic Coherence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Trending Behavior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Increase in Volume over time-window</a:t>
            </a:r>
          </a:p>
          <a:p>
            <a:r>
              <a:rPr lang="en-US" sz="2800" dirty="0">
                <a:solidFill>
                  <a:schemeClr val="tx1"/>
                </a:solidFill>
              </a:rPr>
              <a:t>Build an Event Classifier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SVM for RW-event from Weka Toolkit(Witten &amp; Frank).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Logistic Regression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O/P: </a:t>
            </a:r>
            <a:r>
              <a:rPr lang="en-US" dirty="0"/>
              <a:t>At the end of each hour, we select 20 fastest growing clusters per hourly volume and publish it to Kafka topics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2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Events to Users.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69870" y="1965960"/>
            <a:ext cx="1346662" cy="244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78" y="3359733"/>
            <a:ext cx="1082702" cy="105201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19498" y="2119745"/>
            <a:ext cx="103077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Topic-1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27812" y="2491279"/>
            <a:ext cx="103077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Topic-2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27812" y="2864658"/>
            <a:ext cx="103077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Topic-3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62331" y="4018281"/>
            <a:ext cx="11719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Topic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2502" y="4567738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6532" y="3885742"/>
            <a:ext cx="19165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5400000">
            <a:off x="4298330" y="3732044"/>
            <a:ext cx="324196" cy="341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46315" y="4567738"/>
            <a:ext cx="12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Topic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32326" y="2844761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488219" y="2935012"/>
            <a:ext cx="11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 Push Notification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32326" y="4292565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540144" y="4396165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32326" y="3569353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40143" y="3678694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15780" y="3885742"/>
            <a:ext cx="1920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9841" y="3105032"/>
            <a:ext cx="822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479077" y="4567738"/>
            <a:ext cx="822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79077" y="3105032"/>
            <a:ext cx="0" cy="1462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 rot="5400000">
            <a:off x="7960202" y="2926609"/>
            <a:ext cx="324196" cy="341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7960202" y="3732044"/>
            <a:ext cx="324196" cy="341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5400000">
            <a:off x="7968407" y="4397237"/>
            <a:ext cx="324196" cy="341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334202" y="4580831"/>
            <a:ext cx="106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Amazon</a:t>
            </a:r>
          </a:p>
          <a:p>
            <a:r>
              <a:rPr lang="en-US" dirty="0"/>
              <a:t>     SNS</a:t>
            </a:r>
          </a:p>
        </p:txBody>
      </p:sp>
    </p:spTree>
    <p:extLst>
      <p:ext uri="{BB962C8B-B14F-4D97-AF65-F5344CB8AC3E}">
        <p14:creationId xmlns:p14="http://schemas.microsoft.com/office/powerpoint/2010/main" val="21301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Amazon Simple Notification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69" y="2256713"/>
            <a:ext cx="9872871" cy="403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947" y="3801345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9765" y="3926219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51656" y="2990056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59473" y="3099397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4" name="Rounded Rectangle 17"/>
          <p:cNvSpPr/>
          <p:nvPr/>
        </p:nvSpPr>
        <p:spPr>
          <a:xfrm>
            <a:off x="4757397" y="3817695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/>
          <p:cNvSpPr/>
          <p:nvPr/>
        </p:nvSpPr>
        <p:spPr>
          <a:xfrm>
            <a:off x="6545420" y="3000377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65215" y="3921295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53238" y="3128024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</a:t>
            </a:r>
          </a:p>
        </p:txBody>
      </p:sp>
      <p:sp>
        <p:nvSpPr>
          <p:cNvPr id="20" name="Rounded Rectangle 25"/>
          <p:cNvSpPr/>
          <p:nvPr/>
        </p:nvSpPr>
        <p:spPr>
          <a:xfrm>
            <a:off x="6537107" y="3827417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45420" y="3944780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Inexpensive</a:t>
            </a:r>
          </a:p>
        </p:txBody>
      </p:sp>
      <p:sp>
        <p:nvSpPr>
          <p:cNvPr id="32" name="Rounded Rectangle 3"/>
          <p:cNvSpPr/>
          <p:nvPr/>
        </p:nvSpPr>
        <p:spPr>
          <a:xfrm>
            <a:off x="2971947" y="3000377"/>
            <a:ext cx="1346662" cy="6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765" y="3125251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131292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Data Pipeline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74" y="2057400"/>
            <a:ext cx="878831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887" y="3707477"/>
            <a:ext cx="870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Amazon</a:t>
            </a:r>
          </a:p>
          <a:p>
            <a:r>
              <a:rPr lang="en-US" sz="1100" dirty="0">
                <a:solidFill>
                  <a:schemeClr val="bg1"/>
                </a:solidFill>
              </a:rPr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73590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238" y="2716822"/>
            <a:ext cx="4009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7878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26291" y="1044718"/>
            <a:ext cx="7689580" cy="1543064"/>
            <a:chOff x="2907823" y="1491684"/>
            <a:chExt cx="7689580" cy="1543064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341705" y="1491684"/>
              <a:ext cx="1113183" cy="65050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7"/>
            <p:cNvSpPr/>
            <p:nvPr/>
          </p:nvSpPr>
          <p:spPr>
            <a:xfrm>
              <a:off x="9388541" y="1491684"/>
              <a:ext cx="1208862" cy="6571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39381" y="1564979"/>
              <a:ext cx="1107181" cy="5105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275444" y="1509925"/>
              <a:ext cx="1245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Hadoop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HDFS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5671" y="2910176"/>
              <a:ext cx="331304" cy="124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19396" y="2896924"/>
              <a:ext cx="284918" cy="91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12"/>
            <p:cNvSpPr/>
            <p:nvPr/>
          </p:nvSpPr>
          <p:spPr>
            <a:xfrm>
              <a:off x="8534400" y="1749287"/>
              <a:ext cx="755374" cy="18553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Arrow: Right 13"/>
            <p:cNvSpPr/>
            <p:nvPr/>
          </p:nvSpPr>
          <p:spPr>
            <a:xfrm rot="5400000">
              <a:off x="9685210" y="2462780"/>
              <a:ext cx="680118" cy="14577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Arrow: Right 14"/>
            <p:cNvSpPr/>
            <p:nvPr/>
          </p:nvSpPr>
          <p:spPr>
            <a:xfrm rot="20830317">
              <a:off x="2907823" y="2286700"/>
              <a:ext cx="4296824" cy="130943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0832513">
              <a:off x="4674820" y="1954787"/>
              <a:ext cx="90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Flume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60" y="2555070"/>
            <a:ext cx="9229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Scalable 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Inexpensive</a:t>
            </a:r>
          </a:p>
          <a:p>
            <a:pPr marL="274320" lvl="1" indent="0">
              <a:buNone/>
            </a:pPr>
            <a:endParaRPr lang="en-US" dirty="0"/>
          </a:p>
          <a:p>
            <a:pPr marL="228600" lvl="1">
              <a:spcBef>
                <a:spcPts val="1400"/>
              </a:spcBef>
            </a:pPr>
            <a:r>
              <a:rPr lang="en-US" sz="2200" dirty="0"/>
              <a:t>Disadvantages</a:t>
            </a:r>
          </a:p>
          <a:p>
            <a:pPr lvl="1"/>
            <a:r>
              <a:rPr lang="en-US" dirty="0"/>
              <a:t>Less Customizable</a:t>
            </a:r>
          </a:p>
          <a:p>
            <a:pPr lvl="1"/>
            <a:r>
              <a:rPr lang="en-US" dirty="0"/>
              <a:t>Depends on initial input of ‘K’</a:t>
            </a:r>
          </a:p>
        </p:txBody>
      </p:sp>
    </p:spTree>
    <p:extLst>
      <p:ext uri="{BB962C8B-B14F-4D97-AF65-F5344CB8AC3E}">
        <p14:creationId xmlns:p14="http://schemas.microsoft.com/office/powerpoint/2010/main" val="16611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2291" y="1690688"/>
            <a:ext cx="47372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Why Kafka</a:t>
            </a:r>
          </a:p>
          <a:p>
            <a:pPr marL="742950" indent="-742950">
              <a:buAutoNum type="arabicParenBoth"/>
            </a:pPr>
            <a:r>
              <a:rPr lang="en-US" sz="3200" dirty="0"/>
              <a:t>Prevent data loss</a:t>
            </a:r>
          </a:p>
          <a:p>
            <a:pPr marL="742950" indent="-742950">
              <a:buAutoNum type="arabicParenBoth"/>
            </a:pPr>
            <a:r>
              <a:rPr lang="en-US" sz="3200" dirty="0"/>
              <a:t>A unified, high-throughput, low- latency platform for handling real-time data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690688"/>
            <a:ext cx="4524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261" y="1965960"/>
            <a:ext cx="4609708" cy="435133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Data will be assigned to the message topic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Both the partitions and data inside the partition will be organized chronologically</a:t>
            </a:r>
          </a:p>
        </p:txBody>
      </p:sp>
      <p:pic>
        <p:nvPicPr>
          <p:cNvPr id="4" name="Picture 3" descr="http://kafka.apache.org/images/consumer-group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5655" y="2174818"/>
            <a:ext cx="5126736" cy="2729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59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78" y="1869798"/>
            <a:ext cx="6610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32" y="2023394"/>
            <a:ext cx="4781550" cy="3305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7961" y="1642907"/>
            <a:ext cx="473726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Why Spark</a:t>
            </a:r>
          </a:p>
          <a:p>
            <a:pPr marL="742950" indent="-742950">
              <a:buAutoNum type="arabicParenBoth"/>
            </a:pPr>
            <a:r>
              <a:rPr lang="en-US" sz="3200" dirty="0"/>
              <a:t>Provides scalable, high-throughput and fault-tolerant stream processing for real-time data streams</a:t>
            </a:r>
          </a:p>
          <a:p>
            <a:pPr marL="742950" indent="-742950">
              <a:buAutoNum type="arabicParenBoth"/>
            </a:pPr>
            <a:r>
              <a:rPr lang="en-US" sz="3200" dirty="0"/>
              <a:t>Able to apply complex algorithm with the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3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pic>
        <p:nvPicPr>
          <p:cNvPr id="4" name="Content Placeholder 3" descr="http://spark.apache.org/docs/latest/img/streaming-fl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3" y="2409020"/>
            <a:ext cx="10510553" cy="2345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9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Part II : To tell which event is interesting and trending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5878" y="2372139"/>
            <a:ext cx="830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In our specific case of Chicago sports events detection, we define the interestingness as the number of people discussing the event, which is the volume of the messages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05878" y="3723861"/>
            <a:ext cx="7023651" cy="1983864"/>
            <a:chOff x="2305878" y="3723861"/>
            <a:chExt cx="7023651" cy="1983864"/>
          </a:xfrm>
        </p:grpSpPr>
        <p:pic>
          <p:nvPicPr>
            <p:cNvPr id="6" name="Picture 2" descr="Image result for baseball cubs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878" y="3817874"/>
              <a:ext cx="1778450" cy="177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basketball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642" y="3723861"/>
              <a:ext cx="2065022" cy="1983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Related imag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637" y="4018679"/>
              <a:ext cx="1827892" cy="157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81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3183" y="1537253"/>
            <a:ext cx="936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Discovery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3183" y="2060473"/>
            <a:ext cx="9369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Detect specific events using features of tweets content (e.g., hashtag, term statistics, time references, a bag of keyword triggers of related sports and teams)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Group similar content via clustering into initial clusters</a:t>
            </a:r>
          </a:p>
        </p:txBody>
      </p:sp>
      <p:sp>
        <p:nvSpPr>
          <p:cNvPr id="6" name="Circle: Hollow 2"/>
          <p:cNvSpPr/>
          <p:nvPr/>
        </p:nvSpPr>
        <p:spPr>
          <a:xfrm>
            <a:off x="821635" y="1709531"/>
            <a:ext cx="145774" cy="14577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7"/>
          <p:cNvSpPr/>
          <p:nvPr/>
        </p:nvSpPr>
        <p:spPr>
          <a:xfrm>
            <a:off x="828263" y="3770239"/>
            <a:ext cx="145774" cy="14577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811" y="3584709"/>
            <a:ext cx="936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Organization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9811" y="4107929"/>
            <a:ext cx="9369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Associate real-time Tweeter streams with discovered clusters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Extract discriminating features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Build an event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987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958</TotalTime>
  <Words>467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Basis</vt:lpstr>
      <vt:lpstr>Real-time sport event detection on Twitter</vt:lpstr>
      <vt:lpstr>overview</vt:lpstr>
      <vt:lpstr>Kafka</vt:lpstr>
      <vt:lpstr>Kafka</vt:lpstr>
      <vt:lpstr>Spark</vt:lpstr>
      <vt:lpstr>Spark Streaming</vt:lpstr>
      <vt:lpstr>Spark</vt:lpstr>
      <vt:lpstr>Part II : To tell which event is interesting and trending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Classification</vt:lpstr>
      <vt:lpstr>Broadcast Events to Users.</vt:lpstr>
      <vt:lpstr>Why Amazon Simple Notification Service?</vt:lpstr>
      <vt:lpstr>Scalable Data Pipeline</vt:lpstr>
      <vt:lpstr>PowerPoint Presentation</vt:lpstr>
      <vt:lpstr>Extra</vt:lpstr>
      <vt:lpstr>Advantage and 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sport event detection on Twitter</dc:title>
  <dc:creator>Effy</dc:creator>
  <cp:lastModifiedBy>Rangappa, Karthik H</cp:lastModifiedBy>
  <cp:revision>58</cp:revision>
  <dcterms:created xsi:type="dcterms:W3CDTF">2016-12-03T20:08:52Z</dcterms:created>
  <dcterms:modified xsi:type="dcterms:W3CDTF">2016-12-05T14:09:59Z</dcterms:modified>
</cp:coreProperties>
</file>