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3456" y="70195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</a:t>
            </a:r>
            <a:r>
              <a:rPr lang="en-US" dirty="0"/>
              <a:t> Models[</a:t>
            </a:r>
            <a:r>
              <a:rPr lang="en-US" dirty="0">
                <a:solidFill>
                  <a:srgbClr val="0070C0"/>
                </a:solidFill>
              </a:rPr>
              <a:t>Auto Regressive</a:t>
            </a:r>
            <a:r>
              <a:rPr lang="en-US" dirty="0"/>
              <a:t> integrated with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Moving Average</a:t>
            </a:r>
            <a:r>
              <a:rPr lang="en-US" dirty="0"/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3922" y="1351085"/>
            <a:ext cx="596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Background:</a:t>
            </a:r>
            <a:r>
              <a:rPr lang="en-US" dirty="0"/>
              <a:t>	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456" y="2088256"/>
            <a:ext cx="3271937" cy="1087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3224" y="4762500"/>
            <a:ext cx="7000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					</a:t>
            </a:r>
            <a:r>
              <a:rPr lang="en-US" dirty="0" err="1"/>
              <a:t>auto.arima</a:t>
            </a:r>
            <a:r>
              <a:rPr lang="en-US" dirty="0"/>
              <a:t>(x)</a:t>
            </a:r>
          </a:p>
          <a:p>
            <a:r>
              <a:rPr lang="en-US" dirty="0"/>
              <a:t>						v/s</a:t>
            </a:r>
          </a:p>
          <a:p>
            <a:r>
              <a:rPr lang="en-US" dirty="0"/>
              <a:t>auto.arima( x, stepwise=FALSE, approximation=FALSE 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7168" y="3409607"/>
            <a:ext cx="733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– number of autoregressive terms.</a:t>
            </a:r>
          </a:p>
          <a:p>
            <a:r>
              <a:rPr lang="en-US" dirty="0"/>
              <a:t>d – number of non-seasonal differences needed for stationarity.</a:t>
            </a:r>
          </a:p>
          <a:p>
            <a:r>
              <a:rPr lang="en-US" dirty="0"/>
              <a:t>q – number of lagged forecast errors in prediction equation. </a:t>
            </a:r>
          </a:p>
        </p:txBody>
      </p:sp>
    </p:spTree>
    <p:extLst>
      <p:ext uri="{BB962C8B-B14F-4D97-AF65-F5344CB8AC3E}">
        <p14:creationId xmlns:p14="http://schemas.microsoft.com/office/powerpoint/2010/main" val="397314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5581" y="131741"/>
            <a:ext cx="7489227" cy="430967"/>
          </a:xfrm>
        </p:spPr>
        <p:txBody>
          <a:bodyPr>
            <a:normAutofit/>
          </a:bodyPr>
          <a:lstStyle/>
          <a:p>
            <a:r>
              <a:rPr lang="en-US" sz="1800" b="1" dirty="0"/>
              <a:t>Step-1</a:t>
            </a:r>
            <a:r>
              <a:rPr lang="en-US" sz="1800" dirty="0"/>
              <a:t>: Analyze Different Models –Datasets(Store Type : A+B+C)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16569"/>
              </p:ext>
            </p:extLst>
          </p:nvPr>
        </p:nvGraphicFramePr>
        <p:xfrm>
          <a:off x="1845581" y="808891"/>
          <a:ext cx="9064782" cy="530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473">
                  <a:extLst>
                    <a:ext uri="{9D8B030D-6E8A-4147-A177-3AD203B41FA5}">
                      <a16:colId xmlns:a16="http://schemas.microsoft.com/office/drawing/2014/main" val="2724749565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3493705549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270063193"/>
                    </a:ext>
                  </a:extLst>
                </a:gridCol>
                <a:gridCol w="4540311">
                  <a:extLst>
                    <a:ext uri="{9D8B030D-6E8A-4147-A177-3AD203B41FA5}">
                      <a16:colId xmlns:a16="http://schemas.microsoft.com/office/drawing/2014/main" val="1920028088"/>
                    </a:ext>
                  </a:extLst>
                </a:gridCol>
              </a:tblGrid>
              <a:tr h="4122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04077"/>
                  </a:ext>
                </a:extLst>
              </a:tr>
              <a:tr h="1419869">
                <a:tc>
                  <a:txBody>
                    <a:bodyPr/>
                    <a:lstStyle/>
                    <a:p>
                      <a:r>
                        <a:rPr lang="en-US" dirty="0"/>
                        <a:t>auto.arima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36161"/>
                  </a:ext>
                </a:extLst>
              </a:tr>
              <a:tr h="1156463">
                <a:tc>
                  <a:txBody>
                    <a:bodyPr/>
                    <a:lstStyle/>
                    <a:p>
                      <a:r>
                        <a:rPr lang="en-US" dirty="0"/>
                        <a:t>General Season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57634"/>
                  </a:ext>
                </a:extLst>
              </a:tr>
              <a:tr h="1156463">
                <a:tc>
                  <a:txBody>
                    <a:bodyPr/>
                    <a:lstStyle/>
                    <a:p>
                      <a:r>
                        <a:rPr lang="en-US" dirty="0"/>
                        <a:t>Seasonal Random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47185"/>
                  </a:ext>
                </a:extLst>
              </a:tr>
              <a:tr h="1156463">
                <a:tc>
                  <a:txBody>
                    <a:bodyPr/>
                    <a:lstStyle/>
                    <a:p>
                      <a:r>
                        <a:rPr lang="en-US" dirty="0"/>
                        <a:t>Season Random 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7318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93071" y="131741"/>
            <a:ext cx="221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  AIC  – Akaike information criterion</a:t>
            </a:r>
          </a:p>
          <a:p>
            <a:r>
              <a:rPr lang="en-US" sz="800" dirty="0"/>
              <a:t>MAPE – Mean Absolute Percentage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15" y="1235226"/>
            <a:ext cx="4527148" cy="1428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72" y="2614400"/>
            <a:ext cx="4532391" cy="1205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71" y="3792850"/>
            <a:ext cx="4532391" cy="1169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970" y="4962526"/>
            <a:ext cx="4532392" cy="11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406625"/>
              </p:ext>
            </p:extLst>
          </p:nvPr>
        </p:nvGraphicFramePr>
        <p:xfrm>
          <a:off x="1871958" y="911525"/>
          <a:ext cx="8647940" cy="481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650">
                  <a:extLst>
                    <a:ext uri="{9D8B030D-6E8A-4147-A177-3AD203B41FA5}">
                      <a16:colId xmlns:a16="http://schemas.microsoft.com/office/drawing/2014/main" val="801167843"/>
                    </a:ext>
                  </a:extLst>
                </a:gridCol>
                <a:gridCol w="4863642">
                  <a:extLst>
                    <a:ext uri="{9D8B030D-6E8A-4147-A177-3AD203B41FA5}">
                      <a16:colId xmlns:a16="http://schemas.microsoft.com/office/drawing/2014/main" val="2724749565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493705549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270063193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r>
                        <a:rPr lang="en-US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0407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  <a:r>
                        <a:rPr lang="en-US" baseline="0" dirty="0"/>
                        <a:t> Type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auto.arima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1109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General Season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7837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Seasonal Random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55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Season Random 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15139"/>
                  </a:ext>
                </a:extLst>
              </a:tr>
              <a:tr h="295985">
                <a:tc rowSpan="4"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  <a:r>
                        <a:rPr lang="en-US" baseline="0" dirty="0"/>
                        <a:t> Type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auto.arima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57634"/>
                  </a:ext>
                </a:extLst>
              </a:tr>
              <a:tr h="295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General Season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04770"/>
                  </a:ext>
                </a:extLst>
              </a:tr>
              <a:tr h="295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Seasonal Random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68839"/>
                  </a:ext>
                </a:extLst>
              </a:tr>
              <a:tr h="295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Season Random 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3013"/>
                  </a:ext>
                </a:extLst>
              </a:tr>
              <a:tr h="295985">
                <a:tc rowSpan="4">
                  <a:txBody>
                    <a:bodyPr/>
                    <a:lstStyle/>
                    <a:p>
                      <a:r>
                        <a:rPr lang="en-US" dirty="0"/>
                        <a:t>Store Type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auto.arima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47185"/>
                  </a:ext>
                </a:extLst>
              </a:tr>
              <a:tr h="295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General Season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9436"/>
                  </a:ext>
                </a:extLst>
              </a:tr>
              <a:tr h="295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Seasonal Random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99996"/>
                  </a:ext>
                </a:extLst>
              </a:tr>
              <a:tr h="295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Season </a:t>
                      </a:r>
                      <a:r>
                        <a:rPr lang="en-US"/>
                        <a:t>Random Walk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2387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03583" y="76200"/>
            <a:ext cx="67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Step-2</a:t>
            </a:r>
            <a:r>
              <a:rPr lang="en-US" dirty="0"/>
              <a:t>: Analyze Different Models – Individual Dataset</a:t>
            </a:r>
          </a:p>
        </p:txBody>
      </p:sp>
    </p:spTree>
    <p:extLst>
      <p:ext uri="{BB962C8B-B14F-4D97-AF65-F5344CB8AC3E}">
        <p14:creationId xmlns:p14="http://schemas.microsoft.com/office/powerpoint/2010/main" val="139780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Smoothing.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237" y="1628775"/>
            <a:ext cx="4348163" cy="2633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5487" y="4317928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MAPE: </a:t>
            </a:r>
            <a:r>
              <a:rPr lang="en-US" dirty="0"/>
              <a:t> </a:t>
            </a:r>
            <a:r>
              <a:rPr lang="en-US" b="1" dirty="0"/>
              <a:t>20.68466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0195" y="1628775"/>
            <a:ext cx="410234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Adaptive Smoothing is as same as Exponential Smoothing, but alpha value will not be constant while calculating each forecast values.</a:t>
            </a:r>
          </a:p>
          <a:p>
            <a:endParaRPr lang="en-US" dirty="0"/>
          </a:p>
          <a:p>
            <a:r>
              <a:rPr lang="en-US" dirty="0"/>
              <a:t>For our study, </a:t>
            </a:r>
          </a:p>
          <a:p>
            <a:r>
              <a:rPr lang="en-US" altLang="en-US" dirty="0">
                <a:latin typeface="Symbol" panose="05050102010706020507" pitchFamily="18" charset="2"/>
                <a:cs typeface="Arial" panose="020B0604020202020204" pitchFamily="34" charset="0"/>
              </a:rPr>
              <a:t> </a:t>
            </a:r>
            <a:r>
              <a:rPr lang="en-US" dirty="0"/>
              <a:t>= 0.3, </a:t>
            </a:r>
            <a:r>
              <a:rPr lang="el-GR" dirty="0"/>
              <a:t>β</a:t>
            </a:r>
            <a:r>
              <a:rPr lang="en-US" dirty="0"/>
              <a:t>  = 0.2</a:t>
            </a:r>
          </a:p>
          <a:p>
            <a:endParaRPr lang="en-US" dirty="0"/>
          </a:p>
          <a:p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dirty="0"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altLang="en-US" dirty="0">
                <a:latin typeface="Symbol" panose="05050102010706020507" pitchFamily="18" charset="2"/>
                <a:cs typeface="Arial" panose="020B0604020202020204" pitchFamily="34" charset="0"/>
              </a:rPr>
              <a:t>  =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altLang="en-US" dirty="0">
                <a:latin typeface="Symbol" panose="05050102010706020507" pitchFamily="18" charset="2"/>
                <a:cs typeface="Arial" panose="020B0604020202020204" pitchFamily="34" charset="0"/>
              </a:rPr>
              <a:t>+</a:t>
            </a:r>
            <a:r>
              <a:rPr lang="el-GR" dirty="0"/>
              <a:t> β</a:t>
            </a:r>
            <a:r>
              <a:rPr lang="en-US" altLang="en-US" dirty="0">
                <a:latin typeface="Symbol" panose="05050102010706020507" pitchFamily="18" charset="2"/>
                <a:cs typeface="Arial" panose="020B0604020202020204" pitchFamily="34" charset="0"/>
              </a:rPr>
              <a:t>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en-US" dirty="0"/>
              <a:t>-</a:t>
            </a:r>
            <a:r>
              <a:rPr lang="en-US" altLang="en-US" dirty="0">
                <a:latin typeface="Symbol" panose="05050102010706020507" pitchFamily="18" charset="2"/>
                <a:cs typeface="Arial" panose="020B0604020202020204" pitchFamily="34" charset="0"/>
              </a:rPr>
              <a:t>  =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altLang="en-US" dirty="0">
                <a:latin typeface="Symbol" panose="05050102010706020507" pitchFamily="18" charset="2"/>
                <a:cs typeface="Arial" panose="020B0604020202020204" pitchFamily="34" charset="0"/>
              </a:rPr>
              <a:t>-</a:t>
            </a:r>
            <a:r>
              <a:rPr lang="el-GR" dirty="0"/>
              <a:t> β</a:t>
            </a:r>
            <a:r>
              <a:rPr lang="en-US" altLang="en-US" dirty="0">
                <a:latin typeface="Symbol" panose="05050102010706020507" pitchFamily="18" charset="2"/>
                <a:cs typeface="Arial" panose="020B0604020202020204" pitchFamily="34" charset="0"/>
              </a:rPr>
              <a:t>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en-US" dirty="0">
                <a:latin typeface="Symbol" panose="05050102010706020507" pitchFamily="18" charset="2"/>
                <a:cs typeface="Arial" panose="020B0604020202020204" pitchFamily="34" charset="0"/>
              </a:rPr>
              <a:t> </a:t>
            </a:r>
            <a:endParaRPr lang="en-US" dirty="0"/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dirty="0">
                <a:latin typeface="Symbol" panose="05050102010706020507" pitchFamily="18" charset="2"/>
                <a:cs typeface="Arial" panose="020B0604020202020204" pitchFamily="34" charset="0"/>
              </a:rPr>
              <a:t>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	.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	.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	.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Symbol" panose="05050102010706020507" pitchFamily="18" charset="2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63" y="4739820"/>
            <a:ext cx="5012635" cy="17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00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838</TotalTime>
  <Words>200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Symbol</vt:lpstr>
      <vt:lpstr>Wingdings 3</vt:lpstr>
      <vt:lpstr>Wisp</vt:lpstr>
      <vt:lpstr>ARIMA Models[Auto Regressive integrated with Moving Average]</vt:lpstr>
      <vt:lpstr>Step-1: Analyze Different Models –Datasets(Store Type : A+B+C)</vt:lpstr>
      <vt:lpstr>PowerPoint Presentation</vt:lpstr>
      <vt:lpstr>Adaptive Smoothing.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Models[Auto Regressive integrated with Moving Average]</dc:title>
  <dc:creator>Rangappa, Karthik H</dc:creator>
  <cp:lastModifiedBy>Rangappa, Karthik H</cp:lastModifiedBy>
  <cp:revision>40</cp:revision>
  <dcterms:created xsi:type="dcterms:W3CDTF">2016-08-02T18:04:22Z</dcterms:created>
  <dcterms:modified xsi:type="dcterms:W3CDTF">2016-08-05T13:41:22Z</dcterms:modified>
</cp:coreProperties>
</file>