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35.jpg" ContentType="image/png"/>
  <Override PartName="/ppt/media/image39.jpg" ContentType="image/png"/>
  <Override PartName="/ppt/media/image42.jpg" ContentType="image/png"/>
  <Override PartName="/ppt/media/image43.jpg" ContentType="image/png"/>
  <Override PartName="/ppt/media/image4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1" r:id="rId4"/>
    <p:sldId id="304" r:id="rId5"/>
    <p:sldId id="262" r:id="rId6"/>
    <p:sldId id="265" r:id="rId7"/>
    <p:sldId id="266" r:id="rId8"/>
    <p:sldId id="294" r:id="rId9"/>
    <p:sldId id="267" r:id="rId10"/>
    <p:sldId id="295" r:id="rId11"/>
    <p:sldId id="269" r:id="rId12"/>
    <p:sldId id="270" r:id="rId13"/>
    <p:sldId id="305" r:id="rId14"/>
    <p:sldId id="271" r:id="rId15"/>
    <p:sldId id="273" r:id="rId16"/>
    <p:sldId id="274" r:id="rId17"/>
    <p:sldId id="275" r:id="rId18"/>
    <p:sldId id="277" r:id="rId19"/>
    <p:sldId id="302" r:id="rId20"/>
    <p:sldId id="303" r:id="rId21"/>
    <p:sldId id="278" r:id="rId22"/>
    <p:sldId id="300" r:id="rId23"/>
    <p:sldId id="301" r:id="rId24"/>
    <p:sldId id="279" r:id="rId25"/>
    <p:sldId id="298" r:id="rId26"/>
    <p:sldId id="299" r:id="rId27"/>
    <p:sldId id="280" r:id="rId28"/>
    <p:sldId id="281" r:id="rId29"/>
    <p:sldId id="282" r:id="rId30"/>
    <p:sldId id="283" r:id="rId31"/>
    <p:sldId id="285" r:id="rId32"/>
    <p:sldId id="292" r:id="rId33"/>
  </p:sldIdLst>
  <p:sldSz cx="14630400" cy="9144000"/>
  <p:notesSz cx="6858000" cy="9144000"/>
  <p:defaultTextStyle>
    <a:defPPr>
      <a:defRPr lang="en-US"/>
    </a:defPPr>
    <a:lvl1pPr marL="0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79262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58524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37786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17048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396310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075572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754834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34096" algn="l" defTabSz="135852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F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7" autoAdjust="0"/>
    <p:restoredTop sz="94660"/>
  </p:normalViewPr>
  <p:slideViewPr>
    <p:cSldViewPr>
      <p:cViewPr>
        <p:scale>
          <a:sx n="50" d="100"/>
          <a:sy n="50" d="100"/>
        </p:scale>
        <p:origin x="-336" y="-138"/>
      </p:cViewPr>
      <p:guideLst>
        <p:guide orient="horz" pos="2880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840568"/>
            <a:ext cx="1243584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5181600"/>
            <a:ext cx="1024128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792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58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37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17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96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0755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754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34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B6CA-A51B-4ADE-B023-FF810244A33B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24D-8DEF-40AF-8601-EBB16666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082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B6CA-A51B-4ADE-B023-FF810244A33B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24D-8DEF-40AF-8601-EBB16666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199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66185"/>
            <a:ext cx="329184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66185"/>
            <a:ext cx="963168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B6CA-A51B-4ADE-B023-FF810244A33B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24D-8DEF-40AF-8601-EBB16666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50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aded Zoom Entrance and Exit">
    <p:bg>
      <p:bgPr>
        <a:gradFill rotWithShape="1">
          <a:gsLst>
            <a:gs pos="0">
              <a:srgbClr val="4C4C4C"/>
            </a:gs>
            <a:gs pos="50000">
              <a:srgbClr val="262626"/>
            </a:gs>
            <a:gs pos="100000">
              <a:srgbClr val="00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4D57-87F8-406A-B74C-B6E502340114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B41F-3CBF-45F1-A7F5-4BDE834EC72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Bottom"/>
          <p:cNvSpPr>
            <a:spLocks noGrp="1"/>
          </p:cNvSpPr>
          <p:nvPr>
            <p:ph type="pic" sz="quarter" idx="13"/>
          </p:nvPr>
        </p:nvSpPr>
        <p:spPr>
          <a:xfrm>
            <a:off x="2820143" y="1242329"/>
            <a:ext cx="8990114" cy="6659344"/>
          </a:xfrm>
          <a:prstGeom prst="roundRect">
            <a:avLst>
              <a:gd name="adj" fmla="val 3129"/>
            </a:avLst>
          </a:prstGeom>
          <a:solidFill>
            <a:srgbClr val="7F7F7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Picture Placeholder Middle"/>
          <p:cNvSpPr>
            <a:spLocks noGrp="1"/>
          </p:cNvSpPr>
          <p:nvPr>
            <p:ph type="pic" sz="quarter" idx="14"/>
          </p:nvPr>
        </p:nvSpPr>
        <p:spPr>
          <a:xfrm>
            <a:off x="2820143" y="1242329"/>
            <a:ext cx="3580657" cy="6659344"/>
          </a:xfrm>
          <a:prstGeom prst="roundRect">
            <a:avLst>
              <a:gd name="adj" fmla="val 3129"/>
            </a:avLst>
          </a:prstGeom>
          <a:solidFill>
            <a:srgbClr val="7F7F7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Picture Placeholder Top"/>
          <p:cNvSpPr>
            <a:spLocks noGrp="1"/>
          </p:cNvSpPr>
          <p:nvPr>
            <p:ph type="pic" sz="quarter" idx="15"/>
          </p:nvPr>
        </p:nvSpPr>
        <p:spPr>
          <a:xfrm>
            <a:off x="2820143" y="1242329"/>
            <a:ext cx="3428257" cy="6659344"/>
          </a:xfrm>
          <a:prstGeom prst="roundRect">
            <a:avLst>
              <a:gd name="adj" fmla="val 3129"/>
            </a:avLst>
          </a:prstGeom>
          <a:solidFill>
            <a:srgbClr val="7F7F7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Instructions"/>
          <p:cNvSpPr/>
          <p:nvPr userDrawn="1"/>
        </p:nvSpPr>
        <p:spPr>
          <a:xfrm>
            <a:off x="15078140" y="14515"/>
            <a:ext cx="2224008" cy="912948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117" tIns="57059" rIns="114117" bIns="57059" rtlCol="0" anchor="t"/>
          <a:lstStyle/>
          <a:p>
            <a:pPr marL="0" marR="0" lvl="0" indent="0" algn="l" defTabSz="1141171" rtl="0" eaLnBrk="1" fontAlgn="auto" latinLnBrk="0" hangingPunct="1">
              <a:lnSpc>
                <a:spcPct val="100000"/>
              </a:lnSpc>
              <a:spcBef>
                <a:spcPts val="74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it easier to</a:t>
            </a:r>
            <a:r>
              <a:rPr lang="en-US" sz="17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change the pictures</a:t>
            </a:r>
            <a:r>
              <a:rPr lang="en-US" sz="1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: Use the Selection Pane to temporarily hide a Picture Placeholder. (Home tab, Select, Selection Pane). Click the eye icon to hide or show an object. </a:t>
            </a:r>
          </a:p>
          <a:p>
            <a:pPr marL="0" marR="0" lvl="0" indent="0" algn="l" defTabSz="1141171" rtl="0" eaLnBrk="1" fontAlgn="auto" latinLnBrk="0" hangingPunct="1">
              <a:lnSpc>
                <a:spcPct val="100000"/>
              </a:lnSpc>
              <a:spcBef>
                <a:spcPts val="74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change a sample image, select the picture and delete it. Now click the Pictures icon in the placeholder to insert your own image. If you don’t see the Pictures icon,</a:t>
            </a:r>
            <a:r>
              <a:rPr lang="en-US" sz="17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click the Reset button (Home tab, Slides, Reset).</a:t>
            </a:r>
            <a:endParaRPr lang="en-US" sz="1700" dirty="0" smtClean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749"/>
              </a:spcBef>
            </a:pPr>
            <a:r>
              <a:rPr lang="en-US" sz="17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 </a:t>
            </a:r>
          </a:p>
          <a:p>
            <a:pPr marL="0" marR="0" indent="0" algn="l" defTabSz="1141171" rtl="0" eaLnBrk="1" fontAlgn="auto" latinLnBrk="0" hangingPunct="1">
              <a:lnSpc>
                <a:spcPct val="100000"/>
              </a:lnSpc>
              <a:spcBef>
                <a:spcPts val="74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Sample pictures courtesy of Bill Staples.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534400" y="3733800"/>
            <a:ext cx="9144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0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11" grpId="1" animBg="1"/>
      <p:bldP spid="1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B6CA-A51B-4ADE-B023-FF810244A33B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24D-8DEF-40AF-8601-EBB166664A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295400" y="2286000"/>
            <a:ext cx="3505200" cy="5562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791200" y="2286000"/>
            <a:ext cx="3505200" cy="5486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6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B6CA-A51B-4ADE-B023-FF810244A33B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24D-8DEF-40AF-8601-EBB16666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82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875867"/>
            <a:ext cx="12435840" cy="1816100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875618"/>
            <a:ext cx="12435840" cy="2000249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7926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5852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3778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1704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39631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07557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7548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3409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B6CA-A51B-4ADE-B023-FF810244A33B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24D-8DEF-40AF-8601-EBB16666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567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33601"/>
            <a:ext cx="3840480" cy="6034617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2133600"/>
            <a:ext cx="4221480" cy="6034617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B6CA-A51B-4ADE-B023-FF810244A33B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24D-8DEF-40AF-8601-EBB16666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632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46817"/>
            <a:ext cx="6464301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899833"/>
            <a:ext cx="6464301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1" y="2046817"/>
            <a:ext cx="6466840" cy="853016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262" indent="0">
              <a:buNone/>
              <a:defRPr sz="3000" b="1"/>
            </a:lvl2pPr>
            <a:lvl3pPr marL="1358524" indent="0">
              <a:buNone/>
              <a:defRPr sz="2700" b="1"/>
            </a:lvl3pPr>
            <a:lvl4pPr marL="2037786" indent="0">
              <a:buNone/>
              <a:defRPr sz="2400" b="1"/>
            </a:lvl4pPr>
            <a:lvl5pPr marL="2717048" indent="0">
              <a:buNone/>
              <a:defRPr sz="2400" b="1"/>
            </a:lvl5pPr>
            <a:lvl6pPr marL="3396310" indent="0">
              <a:buNone/>
              <a:defRPr sz="2400" b="1"/>
            </a:lvl6pPr>
            <a:lvl7pPr marL="4075572" indent="0">
              <a:buNone/>
              <a:defRPr sz="2400" b="1"/>
            </a:lvl7pPr>
            <a:lvl8pPr marL="4754834" indent="0">
              <a:buNone/>
              <a:defRPr sz="2400" b="1"/>
            </a:lvl8pPr>
            <a:lvl9pPr marL="5434096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1" y="2899833"/>
            <a:ext cx="6466840" cy="526838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B6CA-A51B-4ADE-B023-FF810244A33B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24D-8DEF-40AF-8601-EBB16666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376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B6CA-A51B-4ADE-B023-FF810244A33B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24D-8DEF-40AF-8601-EBB16666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552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B6CA-A51B-4ADE-B023-FF810244A33B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24D-8DEF-40AF-8601-EBB16666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2636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64067"/>
            <a:ext cx="4813301" cy="154940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64067"/>
            <a:ext cx="8178800" cy="7804151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1913467"/>
            <a:ext cx="4813301" cy="6254751"/>
          </a:xfrm>
        </p:spPr>
        <p:txBody>
          <a:bodyPr/>
          <a:lstStyle>
            <a:lvl1pPr marL="0" indent="0">
              <a:buNone/>
              <a:defRPr sz="2100"/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B6CA-A51B-4ADE-B023-FF810244A33B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24D-8DEF-40AF-8601-EBB16666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52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6400800"/>
            <a:ext cx="8778240" cy="755651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817033"/>
            <a:ext cx="8778240" cy="5486400"/>
          </a:xfrm>
        </p:spPr>
        <p:txBody>
          <a:bodyPr/>
          <a:lstStyle>
            <a:lvl1pPr marL="0" indent="0">
              <a:buNone/>
              <a:defRPr sz="4800"/>
            </a:lvl1pPr>
            <a:lvl2pPr marL="679262" indent="0">
              <a:buNone/>
              <a:defRPr sz="4200"/>
            </a:lvl2pPr>
            <a:lvl3pPr marL="1358524" indent="0">
              <a:buNone/>
              <a:defRPr sz="3600"/>
            </a:lvl3pPr>
            <a:lvl4pPr marL="2037786" indent="0">
              <a:buNone/>
              <a:defRPr sz="3000"/>
            </a:lvl4pPr>
            <a:lvl5pPr marL="2717048" indent="0">
              <a:buNone/>
              <a:defRPr sz="3000"/>
            </a:lvl5pPr>
            <a:lvl6pPr marL="3396310" indent="0">
              <a:buNone/>
              <a:defRPr sz="3000"/>
            </a:lvl6pPr>
            <a:lvl7pPr marL="4075572" indent="0">
              <a:buNone/>
              <a:defRPr sz="3000"/>
            </a:lvl7pPr>
            <a:lvl8pPr marL="4754834" indent="0">
              <a:buNone/>
              <a:defRPr sz="3000"/>
            </a:lvl8pPr>
            <a:lvl9pPr marL="5434096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7156451"/>
            <a:ext cx="8778240" cy="1073149"/>
          </a:xfrm>
        </p:spPr>
        <p:txBody>
          <a:bodyPr/>
          <a:lstStyle>
            <a:lvl1pPr marL="0" indent="0">
              <a:buNone/>
              <a:defRPr sz="2100"/>
            </a:lvl1pPr>
            <a:lvl2pPr marL="679262" indent="0">
              <a:buNone/>
              <a:defRPr sz="1800"/>
            </a:lvl2pPr>
            <a:lvl3pPr marL="1358524" indent="0">
              <a:buNone/>
              <a:defRPr sz="1500"/>
            </a:lvl3pPr>
            <a:lvl4pPr marL="2037786" indent="0">
              <a:buNone/>
              <a:defRPr sz="1300"/>
            </a:lvl4pPr>
            <a:lvl5pPr marL="2717048" indent="0">
              <a:buNone/>
              <a:defRPr sz="1300"/>
            </a:lvl5pPr>
            <a:lvl6pPr marL="3396310" indent="0">
              <a:buNone/>
              <a:defRPr sz="1300"/>
            </a:lvl6pPr>
            <a:lvl7pPr marL="4075572" indent="0">
              <a:buNone/>
              <a:defRPr sz="1300"/>
            </a:lvl7pPr>
            <a:lvl8pPr marL="4754834" indent="0">
              <a:buNone/>
              <a:defRPr sz="1300"/>
            </a:lvl8pPr>
            <a:lvl9pPr marL="5434096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DB6CA-A51B-4ADE-B023-FF810244A33B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24D-8DEF-40AF-8601-EBB16666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39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336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8475134"/>
            <a:ext cx="3413760" cy="486833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DB6CA-A51B-4ADE-B023-FF810244A33B}" type="datetimeFigureOut">
              <a:rPr lang="en-US" smtClean="0"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8475134"/>
            <a:ext cx="4632960" cy="486833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8475134"/>
            <a:ext cx="3413760" cy="486833"/>
          </a:xfrm>
          <a:prstGeom prst="rect">
            <a:avLst/>
          </a:prstGeom>
        </p:spPr>
        <p:txBody>
          <a:bodyPr vert="horz" lIns="135852" tIns="67926" rIns="135852" bIns="6792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E24D-8DEF-40AF-8601-EBB166664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/>
  </p:transition>
  <p:timing>
    <p:tnLst>
      <p:par>
        <p:cTn id="1" dur="indefinite" restart="never" nodeType="tmRoot"/>
      </p:par>
    </p:tnLst>
  </p:timing>
  <p:txStyles>
    <p:titleStyle>
      <a:lvl1pPr algn="ctr" defTabSz="1358524" rtl="0" eaLnBrk="1" latinLnBrk="0" hangingPunct="1">
        <a:spcBef>
          <a:spcPct val="0"/>
        </a:spcBef>
        <a:buNone/>
        <a:defRPr sz="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9447" indent="-509447" algn="l" defTabSz="1358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3801" indent="-424539" algn="l" defTabSz="1358524" rtl="0" eaLnBrk="1" latinLnBrk="0" hangingPunct="1">
        <a:spcBef>
          <a:spcPct val="20000"/>
        </a:spcBef>
        <a:buFont typeface="Arial" panose="020B0604020202020204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698155" indent="-339631" algn="l" defTabSz="1358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7417" indent="-339631" algn="l" defTabSz="13585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56679" indent="-339631" algn="l" defTabSz="1358524" rtl="0" eaLnBrk="1" latinLnBrk="0" hangingPunct="1">
        <a:spcBef>
          <a:spcPct val="20000"/>
        </a:spcBef>
        <a:buFont typeface="Arial" panose="020B0604020202020204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35941" indent="-339631" algn="l" defTabSz="1358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15203" indent="-339631" algn="l" defTabSz="1358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094465" indent="-339631" algn="l" defTabSz="1358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773727" indent="-339631" algn="l" defTabSz="1358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62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524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7786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7048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6310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5572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4834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4096" algn="l" defTabSz="135852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25.pn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12" Type="http://schemas.openxmlformats.org/officeDocument/2006/relationships/image" Target="../media/image24.jpg"/><Relationship Id="rId17" Type="http://schemas.openxmlformats.org/officeDocument/2006/relationships/image" Target="../media/image29.jpeg"/><Relationship Id="rId2" Type="http://schemas.openxmlformats.org/officeDocument/2006/relationships/image" Target="../media/image5.png"/><Relationship Id="rId16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11" Type="http://schemas.openxmlformats.org/officeDocument/2006/relationships/image" Target="../media/image23.jpg"/><Relationship Id="rId5" Type="http://schemas.openxmlformats.org/officeDocument/2006/relationships/image" Target="../media/image17.png"/><Relationship Id="rId15" Type="http://schemas.openxmlformats.org/officeDocument/2006/relationships/image" Target="../media/image27.jpg"/><Relationship Id="rId10" Type="http://schemas.openxmlformats.org/officeDocument/2006/relationships/image" Target="../media/image22.png"/><Relationship Id="rId4" Type="http://schemas.openxmlformats.org/officeDocument/2006/relationships/image" Target="../media/image16.jpeg"/><Relationship Id="rId9" Type="http://schemas.openxmlformats.org/officeDocument/2006/relationships/image" Target="../media/image21.jpg"/><Relationship Id="rId1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jpg"/><Relationship Id="rId4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_048_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9144000"/>
          </a:xfrm>
          <a:prstGeom prst="rect">
            <a:avLst/>
          </a:prstGeom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949440" y="2706808"/>
            <a:ext cx="6949440" cy="1291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5852" tIns="67926" rIns="135852" bIns="67926">
            <a:spAutoFit/>
          </a:bodyPr>
          <a:lstStyle/>
          <a:p>
            <a:pPr algn="r">
              <a:lnSpc>
                <a:spcPts val="4457"/>
              </a:lnSpc>
            </a:pPr>
            <a:r>
              <a:rPr lang="en-US" sz="4200" b="1" dirty="0">
                <a:solidFill>
                  <a:srgbClr val="3FFF96"/>
                </a:solidFill>
              </a:rPr>
              <a:t>HWF </a:t>
            </a:r>
            <a:r>
              <a:rPr lang="en-US" sz="4200" b="1" dirty="0">
                <a:solidFill>
                  <a:schemeClr val="bg1"/>
                </a:solidFill>
              </a:rPr>
              <a:t>- Hazardous Waste Tracking Management System </a:t>
            </a:r>
            <a:endParaRPr lang="en-US" sz="3900" b="1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8168640" y="4368800"/>
            <a:ext cx="5730240" cy="117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5852" tIns="67926" rIns="135852" bIns="67926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b="1" dirty="0" smtClean="0">
                <a:solidFill>
                  <a:srgbClr val="FFFF00"/>
                </a:solidFill>
                <a:latin typeface="Helvetica Neue Light"/>
              </a:rPr>
              <a:t>Karthi Kishore Jakkli Sounder</a:t>
            </a:r>
          </a:p>
          <a:p>
            <a:pPr algn="r">
              <a:spcBef>
                <a:spcPct val="50000"/>
              </a:spcBef>
            </a:pPr>
            <a:r>
              <a:rPr lang="en-US" dirty="0" smtClean="0">
                <a:solidFill>
                  <a:schemeClr val="bg1"/>
                </a:solidFill>
                <a:latin typeface="Helvetica Neue Light"/>
              </a:rPr>
              <a:t>Masters Project - 3 credit hour </a:t>
            </a:r>
            <a:endParaRPr lang="en-US" dirty="0">
              <a:solidFill>
                <a:schemeClr val="bg1"/>
              </a:solidFill>
              <a:latin typeface="Helvetica Neue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1" y="2444171"/>
            <a:ext cx="1958341" cy="16319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59" y="4248728"/>
            <a:ext cx="1958341" cy="17456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558" y="7514492"/>
            <a:ext cx="1036322" cy="9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70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62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Native/Hybrid/Mobile </a:t>
            </a:r>
            <a:r>
              <a:rPr lang="en-US" b="1" dirty="0" smtClean="0"/>
              <a:t>Web </a:t>
            </a:r>
            <a:r>
              <a:rPr lang="en-US" b="1" dirty="0" smtClean="0"/>
              <a:t>apps examples</a:t>
            </a:r>
            <a:endParaRPr lang="en-US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31520" y="21336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Native apps </a:t>
            </a:r>
            <a:r>
              <a:rPr lang="en-US" dirty="0" smtClean="0">
                <a:solidFill>
                  <a:schemeClr val="tx1"/>
                </a:solidFill>
              </a:rPr>
              <a:t>- 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Mobile optimized web apps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Hybrid apps</a:t>
            </a:r>
            <a:r>
              <a:rPr lang="en-US" dirty="0" smtClean="0">
                <a:solidFill>
                  <a:schemeClr val="tx1"/>
                </a:solidFill>
              </a:rPr>
              <a:t> - 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133601"/>
            <a:ext cx="1467172" cy="1017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133600"/>
            <a:ext cx="1495525" cy="10175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38" y="2121195"/>
            <a:ext cx="1143000" cy="10299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86" y="5638800"/>
            <a:ext cx="1628614" cy="1076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184" y="5610998"/>
            <a:ext cx="1672589" cy="1076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38" y="5638800"/>
            <a:ext cx="1342080" cy="1076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580" y="2121195"/>
            <a:ext cx="1295399" cy="102990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980" y="2121195"/>
            <a:ext cx="1485900" cy="10511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700" y="2044672"/>
            <a:ext cx="1353100" cy="11064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44" y="3611586"/>
            <a:ext cx="1271974" cy="11128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483" y="3635744"/>
            <a:ext cx="1410652" cy="108865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580" y="3611586"/>
            <a:ext cx="1464670" cy="11128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665" y="3547465"/>
            <a:ext cx="1386335" cy="124105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136" y="5610998"/>
            <a:ext cx="1809530" cy="110412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755" y="5610998"/>
            <a:ext cx="1400175" cy="11041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415" y="6968068"/>
            <a:ext cx="1737358" cy="1071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338" y="6916209"/>
            <a:ext cx="1342080" cy="11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65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1" y="7816"/>
            <a:ext cx="2429022" cy="202418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31520" y="21336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PhoneGap</a:t>
            </a:r>
            <a:r>
              <a:rPr lang="en-US" sz="3600" b="1" dirty="0"/>
              <a:t> </a:t>
            </a:r>
            <a:r>
              <a:rPr lang="en-US" sz="3600" dirty="0">
                <a:solidFill>
                  <a:schemeClr val="tx1"/>
                </a:solidFill>
              </a:rPr>
              <a:t>is an open-source mobile development framework </a:t>
            </a:r>
          </a:p>
          <a:p>
            <a:pPr lvl="1" algn="l"/>
            <a:r>
              <a:rPr lang="en-US" sz="3600" dirty="0">
                <a:solidFill>
                  <a:schemeClr val="tx1"/>
                </a:solidFill>
              </a:rPr>
              <a:t> - Developed by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Nitobi Software</a:t>
            </a:r>
          </a:p>
          <a:p>
            <a:pPr lvl="1" algn="l"/>
            <a:r>
              <a:rPr lang="en-US" sz="3600" dirty="0"/>
              <a:t> - </a:t>
            </a:r>
            <a:r>
              <a:rPr lang="en-US" sz="3600" dirty="0">
                <a:solidFill>
                  <a:schemeClr val="tx1"/>
                </a:solidFill>
              </a:rPr>
              <a:t>Bought by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Adobe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Enables building of mobile device applications using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JavaScript, HTML </a:t>
            </a:r>
            <a:r>
              <a:rPr lang="en-US" sz="3600" dirty="0"/>
              <a:t>and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CSS</a:t>
            </a:r>
          </a:p>
          <a:p>
            <a:pPr lvl="1"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- Ruby </a:t>
            </a:r>
            <a:r>
              <a:rPr lang="en-US" sz="3600" dirty="0">
                <a:solidFill>
                  <a:schemeClr val="tx1"/>
                </a:solidFill>
              </a:rPr>
              <a:t>can be used as well</a:t>
            </a:r>
          </a:p>
          <a:p>
            <a:pPr lvl="1" algn="l"/>
            <a:r>
              <a:rPr lang="en-US" sz="3600" dirty="0">
                <a:solidFill>
                  <a:schemeClr val="tx1"/>
                </a:solidFill>
              </a:rPr>
              <a:t> - Instead of often less-known languages such as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Objective-C 	     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</a:p>
          <a:p>
            <a:pPr lvl="1" algn="l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n-US" sz="3600" dirty="0" smtClean="0">
                <a:solidFill>
                  <a:schemeClr val="tx1"/>
                </a:solidFill>
              </a:rPr>
              <a:t>or</a:t>
            </a:r>
            <a:r>
              <a:rPr lang="en-US" sz="3600" dirty="0" smtClean="0"/>
              <a:t>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</a:t>
            </a:r>
          </a:p>
          <a:p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21515053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Means of Phonegap Development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520" y="21336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Phonegap </a:t>
            </a:r>
            <a:r>
              <a:rPr lang="en-US" sz="3600" dirty="0">
                <a:solidFill>
                  <a:schemeClr val="tx1"/>
                </a:solidFill>
              </a:rPr>
              <a:t>is just a library that you must include in your app</a:t>
            </a:r>
          </a:p>
          <a:p>
            <a:pPr lvl="1" algn="l"/>
            <a:r>
              <a:rPr lang="en-US" sz="3600" dirty="0" smtClean="0">
                <a:solidFill>
                  <a:schemeClr val="tx1"/>
                </a:solidFill>
              </a:rPr>
              <a:t>	 </a:t>
            </a:r>
            <a:r>
              <a:rPr lang="en-US" sz="3600" dirty="0">
                <a:solidFill>
                  <a:schemeClr val="tx1"/>
                </a:solidFill>
              </a:rPr>
              <a:t>- Couple of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3600" dirty="0">
                <a:solidFill>
                  <a:schemeClr val="tx1"/>
                </a:solidFill>
              </a:rPr>
              <a:t> and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xml</a:t>
            </a:r>
            <a:r>
              <a:rPr lang="en-US" sz="3600" dirty="0">
                <a:solidFill>
                  <a:schemeClr val="tx1"/>
                </a:solidFill>
              </a:rPr>
              <a:t> files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What is </a:t>
            </a:r>
            <a:r>
              <a:rPr lang="en-US" sz="3600" dirty="0" smtClean="0">
                <a:solidFill>
                  <a:schemeClr val="tx1"/>
                </a:solidFill>
              </a:rPr>
              <a:t>Phonegap </a:t>
            </a:r>
            <a:r>
              <a:rPr lang="en-US" sz="3600" dirty="0">
                <a:solidFill>
                  <a:schemeClr val="tx1"/>
                </a:solidFill>
              </a:rPr>
              <a:t>doing?</a:t>
            </a:r>
          </a:p>
          <a:p>
            <a:pPr lvl="1" algn="l"/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	- Phonegap </a:t>
            </a:r>
            <a:r>
              <a:rPr lang="en-US" sz="3600" dirty="0">
                <a:solidFill>
                  <a:schemeClr val="tx1"/>
                </a:solidFill>
              </a:rPr>
              <a:t>generates a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out-of-the-browser window</a:t>
            </a:r>
            <a:r>
              <a:rPr lang="en-US" sz="3600" dirty="0">
                <a:solidFill>
                  <a:schemeClr val="tx1"/>
                </a:solidFill>
              </a:rPr>
              <a:t> that executes the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3600" dirty="0">
                <a:solidFill>
                  <a:schemeClr val="tx1"/>
                </a:solidFill>
              </a:rPr>
              <a:t> and </a:t>
            </a: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</a:t>
            </a:r>
          </a:p>
          <a:p>
            <a:pPr lvl="1" algn="l"/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	- </a:t>
            </a:r>
            <a:r>
              <a:rPr lang="en-US" sz="3600" dirty="0">
                <a:solidFill>
                  <a:schemeClr val="tx1"/>
                </a:solidFill>
              </a:rPr>
              <a:t>Due to a couple of xml and jar/</a:t>
            </a:r>
            <a:r>
              <a:rPr lang="en-US" sz="3600" dirty="0" err="1">
                <a:solidFill>
                  <a:schemeClr val="tx1"/>
                </a:solidFill>
              </a:rPr>
              <a:t>dll</a:t>
            </a:r>
            <a:r>
              <a:rPr lang="en-US" sz="3600" dirty="0">
                <a:solidFill>
                  <a:schemeClr val="tx1"/>
                </a:solidFill>
              </a:rPr>
              <a:t> files it enables  the usage of native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21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1" y="7816"/>
            <a:ext cx="2429022" cy="202418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31520" y="21336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Phonegap framework supports native device features such as accelerometer, camera, compass, geo-location, contacts, media, local storage 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Availability of single code base across platforms 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Easier to develop and maintain native applications at low cost</a:t>
            </a:r>
          </a:p>
          <a:p>
            <a:endParaRPr lang="en-US" sz="4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59485">
            <a:off x="3833811" y="5760086"/>
            <a:ext cx="2777866" cy="2014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252">
            <a:off x="7286852" y="6159253"/>
            <a:ext cx="2720181" cy="21114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6562">
            <a:off x="10514842" y="5416256"/>
            <a:ext cx="2738067" cy="21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990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1" y="7816"/>
            <a:ext cx="2429022" cy="2024185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0" y="1890185"/>
            <a:ext cx="9022080" cy="537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1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HWF</a:t>
            </a:r>
            <a:r>
              <a:rPr lang="en-US" dirty="0" smtClean="0"/>
              <a:t> </a:t>
            </a:r>
            <a:r>
              <a:rPr lang="en-US" b="1" dirty="0" smtClean="0"/>
              <a:t>Architecture</a:t>
            </a:r>
            <a:endParaRPr 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129540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21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HWF</a:t>
            </a:r>
            <a:r>
              <a:rPr lang="en-US" dirty="0" smtClean="0"/>
              <a:t> </a:t>
            </a:r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1520" y="21336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Solid/Universal Waste Tracking - track the amount of solid or universal waste and the recycled information 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Container Inspection - monitor the container that stores the hazardous waste by </a:t>
            </a:r>
            <a:r>
              <a:rPr lang="en-US" sz="3600" dirty="0" smtClean="0">
                <a:solidFill>
                  <a:schemeClr val="tx1"/>
                </a:solidFill>
              </a:rPr>
              <a:t>noting its </a:t>
            </a:r>
            <a:r>
              <a:rPr lang="en-US" sz="3600" dirty="0">
                <a:solidFill>
                  <a:schemeClr val="tx1"/>
                </a:solidFill>
              </a:rPr>
              <a:t>corresponding attributes 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Area Inspection - monitor the storage areas of the hazardous waste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New Inspection Request - deviations encountered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Work orders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en-US" sz="3600" dirty="0">
                <a:solidFill>
                  <a:schemeClr val="tx1"/>
                </a:solidFill>
              </a:rPr>
              <a:t>Shipping status of hazardous waste</a:t>
            </a:r>
          </a:p>
          <a:p>
            <a:endParaRPr lang="en-US" sz="3600" dirty="0"/>
          </a:p>
          <a:p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4062121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Use Case Scenario</a:t>
            </a: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0" y="1727201"/>
            <a:ext cx="7658704" cy="60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1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Solid/Universal Waste Tracking</a:t>
            </a: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4" y="1890185"/>
            <a:ext cx="9144000" cy="6034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 flipH="1">
            <a:off x="1066800" y="3470126"/>
            <a:ext cx="4207164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Waste Assessment</a:t>
            </a:r>
            <a:endParaRPr lang="en-US" sz="4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2121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Solid/Universal Waste Tracking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09800"/>
            <a:ext cx="3048000" cy="449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98" y="2209800"/>
            <a:ext cx="3133725" cy="449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032" y="2209800"/>
            <a:ext cx="300756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3971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520" y="1890186"/>
            <a:ext cx="13167360" cy="4815415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accent1"/>
                </a:solidFill>
              </a:rPr>
              <a:t>Hazardous waste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</a:p>
          <a:p>
            <a:pPr marL="571500" indent="-571500" algn="l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dirty="0">
                <a:solidFill>
                  <a:schemeClr val="tx1"/>
                </a:solidFill>
              </a:rPr>
              <a:t>waste that is substantial or potential threats to public health or the </a:t>
            </a:r>
            <a:r>
              <a:rPr lang="en-US" sz="3600" dirty="0" smtClean="0">
                <a:solidFill>
                  <a:schemeClr val="tx1"/>
                </a:solidFill>
              </a:rPr>
              <a:t>environment</a:t>
            </a:r>
          </a:p>
          <a:p>
            <a:pPr marL="571500" indent="-571500" algn="l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</a:rPr>
              <a:t>liquids</a:t>
            </a:r>
            <a:r>
              <a:rPr lang="en-US" sz="3600" dirty="0">
                <a:solidFill>
                  <a:schemeClr val="tx1"/>
                </a:solidFill>
              </a:rPr>
              <a:t>, solids, contained </a:t>
            </a:r>
            <a:r>
              <a:rPr lang="en-US" sz="3600" dirty="0" smtClean="0">
                <a:solidFill>
                  <a:schemeClr val="tx1"/>
                </a:solidFill>
              </a:rPr>
              <a:t>gases or </a:t>
            </a:r>
            <a:r>
              <a:rPr lang="en-US" sz="3600" dirty="0" smtClean="0">
                <a:solidFill>
                  <a:schemeClr val="tx1"/>
                </a:solidFill>
              </a:rPr>
              <a:t>sludge</a:t>
            </a:r>
          </a:p>
          <a:p>
            <a:pPr marL="571500" indent="-571500" algn="l">
              <a:buFontTx/>
              <a:buChar char="-"/>
            </a:pPr>
            <a:r>
              <a:rPr lang="en-US" sz="3600" dirty="0" smtClean="0">
                <a:solidFill>
                  <a:schemeClr val="tx1"/>
                </a:solidFill>
              </a:rPr>
              <a:t>discarded </a:t>
            </a:r>
            <a:r>
              <a:rPr lang="en-US" sz="3600" dirty="0">
                <a:solidFill>
                  <a:schemeClr val="tx1"/>
                </a:solidFill>
              </a:rPr>
              <a:t>commercial </a:t>
            </a:r>
            <a:r>
              <a:rPr lang="en-US" sz="3600" dirty="0" smtClean="0">
                <a:solidFill>
                  <a:schemeClr val="tx1"/>
                </a:solidFill>
              </a:rPr>
              <a:t>products</a:t>
            </a:r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- 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 </a:t>
            </a:r>
            <a:r>
              <a:rPr lang="en-US" sz="3600" dirty="0" smtClean="0">
                <a:solidFill>
                  <a:schemeClr val="tx1"/>
                </a:solidFill>
              </a:rPr>
              <a:t>by-products </a:t>
            </a:r>
            <a:r>
              <a:rPr lang="en-US" sz="3600" dirty="0">
                <a:solidFill>
                  <a:schemeClr val="tx1"/>
                </a:solidFill>
              </a:rPr>
              <a:t>of manufacturing processes </a:t>
            </a:r>
          </a:p>
        </p:txBody>
      </p:sp>
    </p:spTree>
    <p:extLst>
      <p:ext uri="{BB962C8B-B14F-4D97-AF65-F5344CB8AC3E}">
        <p14:creationId xmlns:p14="http://schemas.microsoft.com/office/powerpoint/2010/main" val="28176151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Solid/Universal Waste Report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1600"/>
            <a:ext cx="1237488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2189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Container Inspection</a:t>
            </a: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890185"/>
            <a:ext cx="9585960" cy="51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1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Container Inspection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34200"/>
            <a:ext cx="3400900" cy="5134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834200"/>
            <a:ext cx="3400900" cy="5134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1890184"/>
            <a:ext cx="3362795" cy="507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728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Container Inspection Report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209800"/>
            <a:ext cx="11582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6771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62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Area Inspection</a:t>
            </a:r>
            <a:endParaRPr lang="en-US" b="1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39804"/>
            <a:ext cx="9911542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1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28800"/>
            <a:ext cx="3248025" cy="4876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28800"/>
            <a:ext cx="3505200" cy="4876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828800"/>
            <a:ext cx="3505200" cy="4876800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Area Inspection </a:t>
            </a:r>
            <a:endParaRPr lang="en-US" sz="4400" b="1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155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752600"/>
            <a:ext cx="11506200" cy="5029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Area Inspection Report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093100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New Inspection Request</a:t>
            </a: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161309"/>
            <a:ext cx="9494520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1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Work Orders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1" y="2032000"/>
            <a:ext cx="9753598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1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Database Schema Design</a:t>
            </a:r>
            <a:endParaRPr 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26" y="1751472"/>
            <a:ext cx="10485120" cy="564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21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157816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Resource Conservation and Recovery Act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520" y="1930401"/>
            <a:ext cx="13167360" cy="6237817"/>
          </a:xfrm>
          <a:prstGeom prst="rect">
            <a:avLst/>
          </a:prstGeom>
        </p:spPr>
        <p:txBody>
          <a:bodyPr vert="horz" lIns="135852" tIns="67926" rIns="135852" bIns="67926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accent1"/>
                </a:solidFill>
              </a:rPr>
              <a:t>RCRA </a:t>
            </a:r>
            <a:r>
              <a:rPr lang="en-US" sz="3600" dirty="0">
                <a:solidFill>
                  <a:schemeClr val="tx1"/>
                </a:solidFill>
              </a:rPr>
              <a:t>-</a:t>
            </a:r>
            <a:r>
              <a:rPr lang="en-US" sz="3600" dirty="0" smtClean="0">
                <a:solidFill>
                  <a:schemeClr val="tx1"/>
                </a:solidFill>
              </a:rPr>
              <a:t> October 21, 1976 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Solid and hazardous waste program</a:t>
            </a:r>
            <a:endParaRPr lang="en-US" sz="3600" dirty="0">
              <a:solidFill>
                <a:schemeClr val="tx1"/>
              </a:solidFill>
            </a:endParaRP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accent1"/>
                </a:solidFill>
              </a:rPr>
              <a:t>EPA</a:t>
            </a:r>
            <a:r>
              <a:rPr lang="en-US" sz="3600" dirty="0" smtClean="0">
                <a:solidFill>
                  <a:schemeClr val="tx1"/>
                </a:solidFill>
              </a:rPr>
              <a:t>(Environmental </a:t>
            </a:r>
            <a:r>
              <a:rPr lang="en-US" sz="3600" dirty="0">
                <a:solidFill>
                  <a:schemeClr val="tx1"/>
                </a:solidFill>
              </a:rPr>
              <a:t>Protection Agency</a:t>
            </a:r>
            <a:r>
              <a:rPr lang="en-US" sz="3600" dirty="0" smtClean="0">
                <a:solidFill>
                  <a:schemeClr val="tx1"/>
                </a:solidFill>
              </a:rPr>
              <a:t>)</a:t>
            </a:r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	- Create </a:t>
            </a:r>
            <a:r>
              <a:rPr lang="en-US" sz="3600" dirty="0">
                <a:solidFill>
                  <a:schemeClr val="tx1"/>
                </a:solidFill>
              </a:rPr>
              <a:t>regulations to manage hazardous waste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EPA developed strict requirements for hazardous waste </a:t>
            </a:r>
            <a:r>
              <a:rPr lang="en-US" sz="3600" dirty="0" smtClean="0">
                <a:solidFill>
                  <a:schemeClr val="tx1"/>
                </a:solidFill>
              </a:rPr>
              <a:t>management</a:t>
            </a:r>
            <a:endParaRPr lang="en-US" sz="3600" dirty="0">
              <a:solidFill>
                <a:schemeClr val="tx1"/>
              </a:solidFill>
            </a:endParaRPr>
          </a:p>
          <a:p>
            <a:pPr marL="0" lvl="1" algn="l"/>
            <a:r>
              <a:rPr lang="en-US" sz="3600" dirty="0">
                <a:solidFill>
                  <a:schemeClr val="tx1"/>
                </a:solidFill>
              </a:rPr>
              <a:t>	- Treatment, storage, and disposal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3600" dirty="0">
                <a:solidFill>
                  <a:schemeClr val="tx1"/>
                </a:solidFill>
              </a:rPr>
              <a:t>	</a:t>
            </a:r>
            <a:r>
              <a:rPr lang="en-US" sz="3600" dirty="0" smtClean="0">
                <a:solidFill>
                  <a:schemeClr val="tx1"/>
                </a:solidFill>
              </a:rPr>
              <a:t>- State government regulations </a:t>
            </a:r>
            <a:r>
              <a:rPr lang="en-US" sz="3600" dirty="0">
                <a:solidFill>
                  <a:schemeClr val="tx1"/>
                </a:solidFill>
              </a:rPr>
              <a:t>stringent than the federal</a:t>
            </a:r>
          </a:p>
          <a:p>
            <a:pPr marL="0" lvl="1" algn="l"/>
            <a:endParaRPr lang="en-US" sz="3600" dirty="0">
              <a:solidFill>
                <a:schemeClr val="tx1"/>
              </a:solidFill>
            </a:endParaRPr>
          </a:p>
          <a:p>
            <a:pPr algn="l"/>
            <a:r>
              <a:rPr lang="en-US" sz="3600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69004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08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 and Future work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520" y="21336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Deciding the right choice for mobile apps development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Save </a:t>
            </a:r>
            <a:r>
              <a:rPr lang="en-US" sz="3600" dirty="0">
                <a:solidFill>
                  <a:schemeClr val="tx1"/>
                </a:solidFill>
              </a:rPr>
              <a:t>time and eliminate the use of paper reports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Technological skills and Project Management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Embedding a voice recognition system to collect notes about a waste can prove to be decisive in future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Extending to other operating platforms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Exploring new security aspects with new versions of operating 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                    systems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1214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520" y="21336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5360" y="23368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447" indent="-509447" algn="l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tx1"/>
                </a:solidFill>
              </a:rPr>
              <a:t>http://www.epa.gov/wastes/hazard </a:t>
            </a:r>
            <a:endParaRPr lang="en-US" sz="3600" dirty="0">
              <a:solidFill>
                <a:schemeClr val="tx1"/>
              </a:solidFill>
            </a:endParaRPr>
          </a:p>
          <a:p>
            <a:pPr marL="509447" indent="-509447" algn="l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tx1"/>
                </a:solidFill>
              </a:rPr>
              <a:t>http://www.epa.gov/superfund/students/clas_act/haz-ed/ff_01.htm</a:t>
            </a:r>
          </a:p>
          <a:p>
            <a:pPr marL="509447" indent="-509447" algn="l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tx1"/>
                </a:solidFill>
              </a:rPr>
              <a:t>http://en.wikipedia.org/wiki/Hazardous_waste_in_the_United_States </a:t>
            </a:r>
            <a:endParaRPr lang="en-US" sz="3600" dirty="0">
              <a:solidFill>
                <a:schemeClr val="tx1"/>
              </a:solidFill>
            </a:endParaRPr>
          </a:p>
          <a:p>
            <a:pPr marL="509447" indent="-509447" algn="l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tx1"/>
                </a:solidFill>
              </a:rPr>
              <a:t>http://www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  <a:r>
              <a:rPr lang="en-US" sz="3600" i="1" dirty="0">
                <a:solidFill>
                  <a:schemeClr val="tx1"/>
                </a:solidFill>
              </a:rPr>
              <a:t>epa.gov/osw/hazard/wastetypes/listed.htm </a:t>
            </a:r>
            <a:endParaRPr lang="en-US" sz="3600" dirty="0">
              <a:solidFill>
                <a:schemeClr val="tx1"/>
              </a:solidFill>
            </a:endParaRPr>
          </a:p>
          <a:p>
            <a:pPr marL="509447" indent="-509447" algn="l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chemeClr val="tx1"/>
                </a:solidFill>
              </a:rPr>
              <a:t>http://blog.flurry.com/?Tag=Usage%20Statistics 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sz="4200" dirty="0"/>
          </a:p>
          <a:p>
            <a:endParaRPr lang="en-US" sz="4200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75360" y="5693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References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57972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520" y="21336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5360" y="23368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75360" y="5693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622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" y="254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Hazardous Waste Classification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520" y="1758950"/>
            <a:ext cx="13411200" cy="5384799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Listed wastes </a:t>
            </a:r>
          </a:p>
          <a:p>
            <a:pPr lvl="1" algn="l"/>
            <a:r>
              <a:rPr lang="en-US" sz="3600" dirty="0" smtClean="0">
                <a:solidFill>
                  <a:schemeClr val="tx1"/>
                </a:solidFill>
              </a:rPr>
              <a:t>	- </a:t>
            </a:r>
            <a:r>
              <a:rPr lang="en-US" sz="3600" dirty="0" smtClean="0">
                <a:solidFill>
                  <a:schemeClr val="accent1"/>
                </a:solidFill>
              </a:rPr>
              <a:t>F-list</a:t>
            </a:r>
            <a:r>
              <a:rPr lang="en-US" sz="3600" dirty="0" smtClean="0">
                <a:solidFill>
                  <a:schemeClr val="tx1"/>
                </a:solidFill>
              </a:rPr>
              <a:t>,</a:t>
            </a:r>
            <a:r>
              <a:rPr lang="en-US" sz="3600" dirty="0" smtClean="0">
                <a:solidFill>
                  <a:schemeClr val="accent1"/>
                </a:solidFill>
              </a:rPr>
              <a:t> K-list</a:t>
            </a:r>
            <a:r>
              <a:rPr lang="en-US" sz="3600" dirty="0" smtClean="0">
                <a:solidFill>
                  <a:schemeClr val="tx1"/>
                </a:solidFill>
              </a:rPr>
              <a:t>, </a:t>
            </a:r>
            <a:r>
              <a:rPr lang="en-US" sz="3600" dirty="0" smtClean="0">
                <a:solidFill>
                  <a:schemeClr val="accent1"/>
                </a:solidFill>
              </a:rPr>
              <a:t>P-list </a:t>
            </a:r>
            <a:r>
              <a:rPr lang="en-US" sz="3600" dirty="0" smtClean="0">
                <a:solidFill>
                  <a:schemeClr val="tx1"/>
                </a:solidFill>
              </a:rPr>
              <a:t>and</a:t>
            </a:r>
            <a:r>
              <a:rPr lang="en-US" sz="3600" dirty="0" smtClean="0">
                <a:solidFill>
                  <a:schemeClr val="accent1"/>
                </a:solidFill>
              </a:rPr>
              <a:t> </a:t>
            </a:r>
            <a:r>
              <a:rPr lang="en-US" sz="3600" dirty="0">
                <a:solidFill>
                  <a:schemeClr val="accent1"/>
                </a:solidFill>
              </a:rPr>
              <a:t>U-list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Characteristic wastes </a:t>
            </a:r>
            <a:endParaRPr lang="en-US" sz="3600" dirty="0" smtClean="0">
              <a:solidFill>
                <a:schemeClr val="tx1"/>
              </a:solidFill>
            </a:endParaRPr>
          </a:p>
          <a:p>
            <a:pPr marL="0" lvl="1" algn="l"/>
            <a:r>
              <a:rPr lang="en-US" sz="3600" dirty="0">
                <a:solidFill>
                  <a:schemeClr val="tx1"/>
                </a:solidFill>
              </a:rPr>
              <a:t>	- </a:t>
            </a:r>
            <a:r>
              <a:rPr lang="en-US" sz="3600" dirty="0">
                <a:solidFill>
                  <a:schemeClr val="accent1"/>
                </a:solidFill>
              </a:rPr>
              <a:t>Ignitable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>
                <a:solidFill>
                  <a:schemeClr val="accent1"/>
                </a:solidFill>
              </a:rPr>
              <a:t>Corrosive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>
                <a:solidFill>
                  <a:schemeClr val="accent1"/>
                </a:solidFill>
              </a:rPr>
              <a:t>Reactive</a:t>
            </a:r>
            <a:r>
              <a:rPr lang="en-US" sz="3600" dirty="0">
                <a:solidFill>
                  <a:schemeClr val="tx1"/>
                </a:solidFill>
              </a:rPr>
              <a:t> and </a:t>
            </a:r>
            <a:r>
              <a:rPr lang="en-US" sz="3600" dirty="0" smtClean="0">
                <a:solidFill>
                  <a:schemeClr val="accent1"/>
                </a:solidFill>
              </a:rPr>
              <a:t>Toxic</a:t>
            </a:r>
            <a:endParaRPr lang="en-US" sz="3600" dirty="0">
              <a:solidFill>
                <a:schemeClr val="tx1"/>
              </a:solidFill>
            </a:endParaRP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Solid waste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Universal waste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Mixed waste</a:t>
            </a: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       - </a:t>
            </a:r>
            <a:r>
              <a:rPr lang="en-US" sz="3600" dirty="0" smtClean="0">
                <a:solidFill>
                  <a:schemeClr val="tx1"/>
                </a:solidFill>
              </a:rPr>
              <a:t>Radio Active</a:t>
            </a:r>
            <a:endParaRPr lang="en-US" sz="3600" dirty="0">
              <a:solidFill>
                <a:schemeClr val="tx1"/>
              </a:solidFill>
            </a:endParaRPr>
          </a:p>
          <a:p>
            <a:pPr marL="679262" indent="-679262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lvl="1" algn="l"/>
            <a:endParaRPr lang="en-US" sz="3600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057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16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Hazardous Waste Management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520" y="21336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i="1" dirty="0">
                <a:solidFill>
                  <a:schemeClr val="tx1"/>
                </a:solidFill>
              </a:rPr>
              <a:t>Proper management and control to reduce the dangers of hazardous waste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Tracking a hazardous waste becomes necessary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Tracking starts right from the point where a waste is produced and ends at the </a:t>
            </a:r>
            <a:r>
              <a:rPr lang="en-US" sz="3600" dirty="0" smtClean="0">
                <a:solidFill>
                  <a:schemeClr val="tx1"/>
                </a:solidFill>
              </a:rPr>
              <a:t>site where it needs to be disposed</a:t>
            </a:r>
            <a:endParaRPr lang="en-US" sz="3600" dirty="0">
              <a:solidFill>
                <a:schemeClr val="tx1"/>
              </a:solidFill>
            </a:endParaRP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Eliminate the use of paper reports minimizing the time and man hours employed in the hazardous  </a:t>
            </a:r>
            <a:r>
              <a:rPr lang="en-US" sz="3600" dirty="0" smtClean="0">
                <a:solidFill>
                  <a:schemeClr val="tx1"/>
                </a:solidFill>
              </a:rPr>
              <a:t>waste  </a:t>
            </a:r>
            <a:r>
              <a:rPr lang="en-US" sz="3600" dirty="0">
                <a:solidFill>
                  <a:schemeClr val="tx1"/>
                </a:solidFill>
              </a:rPr>
              <a:t>inspection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67818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Surface Impoundments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3250" y="6821701"/>
            <a:ext cx="2590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High temperature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Incineration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0" y="6821701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Hazardous 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Landfills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49000" y="6821701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Deep Well</a:t>
            </a:r>
          </a:p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Injection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899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Scope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1520" y="21336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Hazardous waste finder - supports activities of an inspector, who carries the inspection process on the hazardous waste with the help of </a:t>
            </a:r>
            <a:r>
              <a:rPr lang="en-US" sz="3600" dirty="0" smtClean="0">
                <a:solidFill>
                  <a:schemeClr val="tx1"/>
                </a:solidFill>
              </a:rPr>
              <a:t>a mobile device </a:t>
            </a:r>
            <a:r>
              <a:rPr lang="en-US" sz="3600" dirty="0">
                <a:solidFill>
                  <a:schemeClr val="tx1"/>
                </a:solidFill>
              </a:rPr>
              <a:t>and recommends action</a:t>
            </a: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962400"/>
            <a:ext cx="987552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538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Mobile Apps Growth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520" y="21336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Smartphones and tablet computers will increase </a:t>
            </a:r>
            <a:r>
              <a:rPr lang="en-US" sz="3600" dirty="0" smtClean="0">
                <a:solidFill>
                  <a:schemeClr val="tx1"/>
                </a:solidFill>
              </a:rPr>
              <a:t>Mobile </a:t>
            </a:r>
            <a:r>
              <a:rPr lang="en-US" sz="3600" dirty="0">
                <a:solidFill>
                  <a:schemeClr val="tx1"/>
                </a:solidFill>
              </a:rPr>
              <a:t>Web traffic by 26 times during the next four years </a:t>
            </a:r>
            <a:r>
              <a:rPr lang="en-US" sz="3600" dirty="0" smtClean="0">
                <a:solidFill>
                  <a:schemeClr val="tx1"/>
                </a:solidFill>
              </a:rPr>
              <a:t>- 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Cisco</a:t>
            </a:r>
            <a:endParaRPr lang="en-US" sz="3600" dirty="0">
              <a:solidFill>
                <a:schemeClr val="tx1"/>
              </a:solidFill>
            </a:endParaRP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Users spend 2 hours and 42 minutes per day on mobile devices as of March 2014 - 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Flurry</a:t>
            </a:r>
            <a:endParaRPr lang="en-US" sz="3600" dirty="0">
              <a:solidFill>
                <a:schemeClr val="tx1"/>
              </a:solidFill>
            </a:endParaRP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Mobile web usage has come down since last year - 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Flurry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80% of time on mobile is spent inside apps - </a:t>
            </a:r>
            <a:r>
              <a:rPr lang="en-US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SuperMonitoring</a:t>
            </a:r>
            <a:endParaRPr lang="en-US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4.4 billion users estimated to use apps by 2017 - </a:t>
            </a:r>
            <a:r>
              <a:rPr lang="en-US" sz="3600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Portio</a:t>
            </a:r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Research</a:t>
            </a:r>
          </a:p>
          <a:p>
            <a:pPr algn="l"/>
            <a:r>
              <a:rPr lang="en-US" sz="36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</a:p>
          <a:p>
            <a:pPr algn="l"/>
            <a:endParaRPr lang="en-US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endParaRPr lang="en-US" sz="3600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679262" indent="-679262" algn="l">
              <a:buFont typeface="Arial" panose="020B0604020202020204" pitchFamily="34" charset="0"/>
              <a:buChar char="•"/>
            </a:pPr>
            <a:endParaRPr lang="en-US" sz="4200" i="1" dirty="0">
              <a:solidFill>
                <a:schemeClr val="tx1"/>
              </a:solidFill>
            </a:endParaRPr>
          </a:p>
          <a:p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5640085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Placeholder 37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1" b="6121"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" b="636"/>
          <a:stretch>
            <a:fillRect/>
          </a:stretch>
        </p:blipFill>
        <p:spPr>
          <a:xfrm>
            <a:off x="2820142" y="1242329"/>
            <a:ext cx="10133857" cy="6659344"/>
          </a:xfrm>
        </p:spPr>
      </p:pic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0" b="6530"/>
          <a:stretch>
            <a:fillRect/>
          </a:stretch>
        </p:blipFill>
        <p:spPr>
          <a:xfrm>
            <a:off x="2819400" y="1243013"/>
            <a:ext cx="10210800" cy="6657975"/>
          </a:xfrm>
        </p:spPr>
      </p:pic>
    </p:spTree>
    <p:extLst>
      <p:ext uri="{BB962C8B-B14F-4D97-AF65-F5344CB8AC3E}">
        <p14:creationId xmlns:p14="http://schemas.microsoft.com/office/powerpoint/2010/main" val="314960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700"/>
            <a:ext cx="14676120" cy="911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1520" y="366184"/>
            <a:ext cx="13167360" cy="1524000"/>
          </a:xfrm>
          <a:prstGeom prst="rect">
            <a:avLst/>
          </a:prstGeom>
        </p:spPr>
        <p:txBody>
          <a:bodyPr vert="horz" lIns="135852" tIns="67926" rIns="135852" bIns="67926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Mobile application Development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31520" y="2133601"/>
            <a:ext cx="13167360" cy="6034617"/>
          </a:xfrm>
          <a:prstGeom prst="rect">
            <a:avLst/>
          </a:prstGeom>
        </p:spPr>
        <p:txBody>
          <a:bodyPr vert="horz" lIns="135852" tIns="67926" rIns="135852" bIns="6792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Native applications 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</a:endParaRP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Mobile optimized web applications</a:t>
            </a: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Hybrid applications - </a:t>
            </a:r>
            <a:r>
              <a:rPr lang="en-US" sz="3600" dirty="0" err="1">
                <a:solidFill>
                  <a:schemeClr val="tx1"/>
                </a:solidFill>
              </a:rPr>
              <a:t>Sencha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 smtClean="0">
                <a:solidFill>
                  <a:schemeClr val="tx1"/>
                </a:solidFill>
              </a:rPr>
              <a:t>Phonegap </a:t>
            </a:r>
            <a:endParaRPr lang="en-US" sz="3600" dirty="0">
              <a:solidFill>
                <a:schemeClr val="tx1"/>
              </a:solidFill>
            </a:endParaRPr>
          </a:p>
          <a:p>
            <a:pPr marL="679262" indent="-679262" algn="l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Distribution in app stores  </a:t>
            </a:r>
            <a:endParaRPr lang="en-US" sz="3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32" y="4980717"/>
            <a:ext cx="8474488" cy="41505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879" y="4173237"/>
            <a:ext cx="1376363" cy="915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87" y="4173237"/>
            <a:ext cx="1727513" cy="9599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1" y="4173236"/>
            <a:ext cx="1524000" cy="91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77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522</Words>
  <Application>Microsoft Office PowerPoint</Application>
  <PresentationFormat>Custom</PresentationFormat>
  <Paragraphs>117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Area Inspection </vt:lpstr>
      <vt:lpstr>Area Inspection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Nebraska-Lincoln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University of Nebraska-Lincoln</dc:creator>
  <cp:lastModifiedBy>karthikishore</cp:lastModifiedBy>
  <cp:revision>246</cp:revision>
  <dcterms:created xsi:type="dcterms:W3CDTF">2014-04-11T17:25:52Z</dcterms:created>
  <dcterms:modified xsi:type="dcterms:W3CDTF">2014-04-14T00:12:20Z</dcterms:modified>
</cp:coreProperties>
</file>