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sldIdLst>
    <p:sldId id="265" r:id="rId3"/>
    <p:sldId id="264" r:id="rId4"/>
    <p:sldId id="289" r:id="rId5"/>
    <p:sldId id="283" r:id="rId6"/>
    <p:sldId id="287" r:id="rId7"/>
    <p:sldId id="285" r:id="rId8"/>
    <p:sldId id="277" r:id="rId9"/>
    <p:sldId id="267" r:id="rId10"/>
    <p:sldId id="268" r:id="rId11"/>
    <p:sldId id="269" r:id="rId12"/>
    <p:sldId id="270" r:id="rId13"/>
    <p:sldId id="291" r:id="rId14"/>
    <p:sldId id="266" r:id="rId15"/>
    <p:sldId id="278" r:id="rId16"/>
    <p:sldId id="28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584" autoAdjust="0"/>
  </p:normalViewPr>
  <p:slideViewPr>
    <p:cSldViewPr snapToGrid="0">
      <p:cViewPr>
        <p:scale>
          <a:sx n="79" d="100"/>
          <a:sy n="79" d="100"/>
        </p:scale>
        <p:origin x="-288" y="-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nl\Fall2013\AdvancedComputerNetworks\Project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smtClean="0"/>
              <a:t>Test at various</a:t>
            </a:r>
            <a:r>
              <a:rPr lang="en-US" baseline="0" dirty="0" smtClean="0"/>
              <a:t> locations (</a:t>
            </a:r>
            <a:r>
              <a:rPr lang="en-US" dirty="0" smtClean="0"/>
              <a:t>UNL city campus)</a:t>
            </a:r>
            <a:endParaRPr lang="en-U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Sheet1!$B$2:$B$16</c:f>
              <c:strCache>
                <c:ptCount val="15"/>
                <c:pt idx="0">
                  <c:v>Avery Hall 119</c:v>
                </c:pt>
                <c:pt idx="1">
                  <c:v>Avert Hall 114</c:v>
                </c:pt>
                <c:pt idx="2">
                  <c:v>Burnet Hall</c:v>
                </c:pt>
                <c:pt idx="3">
                  <c:v>Andrews Hall</c:v>
                </c:pt>
                <c:pt idx="4">
                  <c:v>Morill Hall</c:v>
                </c:pt>
                <c:pt idx="5">
                  <c:v>CBA</c:v>
                </c:pt>
                <c:pt idx="6">
                  <c:v>Schorr Center</c:v>
                </c:pt>
                <c:pt idx="7">
                  <c:v>Love Library South</c:v>
                </c:pt>
                <c:pt idx="8">
                  <c:v>Love Library North</c:v>
                </c:pt>
                <c:pt idx="9">
                  <c:v>Mablee Hall</c:v>
                </c:pt>
                <c:pt idx="10">
                  <c:v>Henzlik Hall</c:v>
                </c:pt>
                <c:pt idx="11">
                  <c:v>Sellek Quad Building D</c:v>
                </c:pt>
                <c:pt idx="12">
                  <c:v>Jorgenson Hall</c:v>
                </c:pt>
                <c:pt idx="13">
                  <c:v>Seaton Hall</c:v>
                </c:pt>
                <c:pt idx="14">
                  <c:v>Memorial Stadium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789.06</c:v>
                </c:pt>
                <c:pt idx="1">
                  <c:v>781.25</c:v>
                </c:pt>
                <c:pt idx="2">
                  <c:v>781.25</c:v>
                </c:pt>
                <c:pt idx="3">
                  <c:v>765.25</c:v>
                </c:pt>
                <c:pt idx="4">
                  <c:v>735.2</c:v>
                </c:pt>
                <c:pt idx="5">
                  <c:v>750.15</c:v>
                </c:pt>
                <c:pt idx="6">
                  <c:v>768.17</c:v>
                </c:pt>
                <c:pt idx="7">
                  <c:v>795.49</c:v>
                </c:pt>
                <c:pt idx="8">
                  <c:v>784.45</c:v>
                </c:pt>
                <c:pt idx="9">
                  <c:v>751.24</c:v>
                </c:pt>
                <c:pt idx="10">
                  <c:v>832.23</c:v>
                </c:pt>
                <c:pt idx="11">
                  <c:v>723.12</c:v>
                </c:pt>
                <c:pt idx="12">
                  <c:v>781.43</c:v>
                </c:pt>
                <c:pt idx="13">
                  <c:v>800.75</c:v>
                </c:pt>
                <c:pt idx="14">
                  <c:v>805.2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301312"/>
        <c:axId val="84713472"/>
      </c:barChart>
      <c:catAx>
        <c:axId val="92301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1" i="1"/>
                  <a:t>Location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4713472"/>
        <c:crosses val="autoZero"/>
        <c:auto val="1"/>
        <c:lblAlgn val="ctr"/>
        <c:lblOffset val="100"/>
        <c:noMultiLvlLbl val="0"/>
      </c:catAx>
      <c:valAx>
        <c:axId val="84713472"/>
        <c:scaling>
          <c:orientation val="minMax"/>
        </c:scaling>
        <c:delete val="0"/>
        <c:axPos val="l"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 sz="1100" b="1" i="1"/>
                  <a:t>Speed</a:t>
                </a:r>
                <a:r>
                  <a:rPr lang="en-US" sz="1100" b="1" i="1" baseline="0"/>
                  <a:t> In kbps</a:t>
                </a:r>
                <a:endParaRPr lang="en-US" sz="1100" b="1" i="1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301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73C4-53AF-46CF-90DA-FF8F10B32959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BC706-20A5-4EA7-BACC-593EC7D57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BC706-20A5-4EA7-BACC-593EC7D57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FD84-52E7-4BFF-879D-DDF68550C741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B994-9C92-4DB2-875D-8DDAC34EAD1A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8307-188A-42F7-A68D-45FB13A35366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" y="0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0DF-1FE1-499F-A4F0-3B6FD384FECA}" type="datetime1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61952" y="838200"/>
            <a:ext cx="6017525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94606" y="6096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215384" y="205740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261" y="18288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5047488" y="335280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581400" y="32004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5806440" y="484632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341220" y="4690872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  <a:endParaRPr lang="en-US" sz="15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77556E-17 C 0.08333 0.12338 0.12409 0.20185 0.17031 0.35532 C 0.21771 0.51736 0.26002 0.8213 0.28515 0.97199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4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C 0.0487 0.10208 0.07266 0.16713 0.09987 0.29444 C 0.12774 0.4287 0.15248 0.68078 0.16732 0.80602 " pathEditMode="relative" rAng="0" ptsTypes="AAA">
                                      <p:cBhvr>
                                        <p:cTn id="25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4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C 0.02891 0.07592 0.0431 0.1243 0.05938 0.21921 C 0.07591 0.31921 0.09063 0.50694 0.09961 0.60023 " pathEditMode="relative" rAng="0" ptsTypes="AAA">
                                      <p:cBhvr>
                                        <p:cTn id="3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8629E-18 1.11111E-6 C 0.01107 0.05 0.01641 0.08194 0.02266 0.14491 C 0.0293 0.21134 0.03503 0.33565 0.0388 0.39768 " pathEditMode="relative" rAng="0" ptsTypes="AAA">
                                      <p:cBhvr>
                                        <p:cTn id="51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9702-F73B-4BA0-B70B-EE987368E991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975E-B5CA-482A-B0DB-FEAEF58B5EA8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006-DA2E-4DDC-922E-E688FDF8FB91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2F4-766C-48FB-AB2D-29183415E587}" type="datetime1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CCF-8FE8-423C-A9F3-C0D61535EF70}" type="datetime1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F03-1A27-4530-8F95-108FD9F91BD6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B0AC-261D-4BC3-A36D-10D0A2C483D1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9FE2-1096-47E7-8DE2-D21192D24488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F9C7-5F6E-466B-A6E6-4B0549E2C35F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arthikishorejs/UNLNetworkFinder" TargetMode="External"/><Relationship Id="rId3" Type="http://schemas.openxmlformats.org/officeDocument/2006/relationships/image" Target="../media/image15.jpg"/><Relationship Id="rId7" Type="http://schemas.openxmlformats.org/officeDocument/2006/relationships/hyperlink" Target="http://www.javabeat.net/location-tracker-in-android-using-gps-positioning-and-sqli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androidhive.info/2011/11/android-sqlite-database-tutorial/" TargetMode="External"/><Relationship Id="rId5" Type="http://schemas.openxmlformats.org/officeDocument/2006/relationships/hyperlink" Target="http://www.androidhive.info/2013/08/android-working-with-google-maps-v2/" TargetMode="External"/><Relationship Id="rId4" Type="http://schemas.openxmlformats.org/officeDocument/2006/relationships/hyperlink" Target="https://developers.googl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832" y="2129590"/>
            <a:ext cx="62684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 android </a:t>
            </a:r>
            <a:r>
              <a:rPr lang="en-US" sz="3200" dirty="0"/>
              <a:t>a</a:t>
            </a:r>
            <a:r>
              <a:rPr lang="en-US" sz="3200" dirty="0" smtClean="0"/>
              <a:t>pp for measuring WIFI signal </a:t>
            </a:r>
            <a:r>
              <a:rPr lang="en-US" sz="3200" dirty="0"/>
              <a:t>s</a:t>
            </a:r>
            <a:r>
              <a:rPr lang="en-US" sz="3200" dirty="0" smtClean="0"/>
              <a:t>trength campus-wide</a:t>
            </a:r>
          </a:p>
          <a:p>
            <a:endParaRPr lang="en-US" sz="3600" dirty="0"/>
          </a:p>
          <a:p>
            <a:r>
              <a:rPr lang="en-US" sz="3200" dirty="0" smtClean="0"/>
              <a:t>Karthi Kishore Sounder</a:t>
            </a:r>
          </a:p>
          <a:p>
            <a:r>
              <a:rPr lang="en-US" sz="2000" dirty="0" smtClean="0"/>
              <a:t>Department of Computer Science and Engineering</a:t>
            </a:r>
          </a:p>
          <a:p>
            <a:r>
              <a:rPr lang="en-US" sz="2000" dirty="0" smtClean="0"/>
              <a:t>CSCE 952 Advanced Computer Networks Class Project</a:t>
            </a:r>
          </a:p>
          <a:p>
            <a:endParaRPr lang="en-US" sz="20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7684-4D1E-44AA-A347-E985633E0258}" type="datetime1">
              <a:rPr lang="en-US" smtClean="0"/>
              <a:t>12/6/2013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pic>
        <p:nvPicPr>
          <p:cNvPr id="3074" name="Picture 2" descr="C:\unl\Fall2013\AdvancedComputerNetworks\Project\Screenshot_2013-12-05-23-08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59" y="1383632"/>
            <a:ext cx="7880684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7D8-E6B0-4FFE-A7D7-E66BFD83F180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41348" y="655032"/>
            <a:ext cx="184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UNL </a:t>
            </a:r>
            <a:r>
              <a:rPr lang="en-US" b="1" dirty="0" smtClean="0"/>
              <a:t>East Campus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54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pic>
        <p:nvPicPr>
          <p:cNvPr id="4098" name="Picture 2" descr="C:\unl\Fall2013\AdvancedComputerNetworks\Project\Screenshot_2013-12-05-23-07-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83" y="1383632"/>
            <a:ext cx="8049128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FD92-5D0C-4E00-BD42-B4C2D3AD5F81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07305" y="705651"/>
            <a:ext cx="35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Avery Hall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54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059822"/>
              </p:ext>
            </p:extLst>
          </p:nvPr>
        </p:nvGraphicFramePr>
        <p:xfrm>
          <a:off x="1407695" y="1040588"/>
          <a:ext cx="9444789" cy="486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254E-AADC-4F1A-BCD2-B5B3D7E8484F}" type="datetime1">
              <a:rPr lang="en-US" smtClean="0"/>
              <a:t>12/6/2013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254E-AADC-4F1A-BCD2-B5B3D7E8484F}" type="datetime1">
              <a:rPr lang="en-US" smtClean="0"/>
              <a:t>12/6/2013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49" y="1287379"/>
            <a:ext cx="2628398" cy="3801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5" y="1287379"/>
            <a:ext cx="2808872" cy="3801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85" y="1287379"/>
            <a:ext cx="2875548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80085" y="532756"/>
            <a:ext cx="8325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Conclusion &amp; Future Work</a:t>
            </a:r>
            <a:endParaRPr lang="en-US" sz="6000" dirty="0"/>
          </a:p>
        </p:txBody>
      </p:sp>
      <p:pic>
        <p:nvPicPr>
          <p:cNvPr id="4" name="Picture Placeholder 13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250"/>
          <a:stretch>
            <a:fillRect/>
          </a:stretch>
        </p:blipFill>
        <p:spPr>
          <a:xfrm>
            <a:off x="1477703" y="532756"/>
            <a:ext cx="1097280" cy="1097280"/>
          </a:xfrm>
        </p:spPr>
      </p:pic>
      <p:sp>
        <p:nvSpPr>
          <p:cNvPr id="6" name="TextBox 5"/>
          <p:cNvSpPr txBox="1"/>
          <p:nvPr/>
        </p:nvSpPr>
        <p:spPr>
          <a:xfrm>
            <a:off x="1720516" y="1888958"/>
            <a:ext cx="98899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Identified locations where there was no/minimum traces of Wi-Fi signal. 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Scalability with respect to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Mobile Networks(4G)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Mapping information between Mobile and Wifi Network.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Advanced signal strength graphs.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88A-32D2-453A-9194-DA0932184E79}" type="datetime1">
              <a:rPr lang="en-US" smtClean="0"/>
              <a:t>12/6/2013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0243" y="532755"/>
            <a:ext cx="4451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" b="1895"/>
          <a:stretch>
            <a:fillRect/>
          </a:stretch>
        </p:blipFill>
        <p:spPr>
          <a:xfrm>
            <a:off x="1477963" y="563563"/>
            <a:ext cx="1096962" cy="1098550"/>
          </a:xfrm>
        </p:spPr>
      </p:pic>
      <p:sp>
        <p:nvSpPr>
          <p:cNvPr id="7" name="TextBox 6"/>
          <p:cNvSpPr txBox="1"/>
          <p:nvPr/>
        </p:nvSpPr>
        <p:spPr>
          <a:xfrm>
            <a:off x="1864896" y="1985211"/>
            <a:ext cx="96733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developers.google.com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http://www.androidhive.info/2013/08/android-working-with-google-maps-v2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http://www.androidhive.info/2011/11/android-sqlite-database-tutorial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7"/>
              </a:rPr>
              <a:t>http://www.javabeat.net/location-tracker-in-android-using-gps-positioning-and-sqlite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code : 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://github.com/karthikishorejs/UNLNetworkFinder</a:t>
            </a:r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EF62-7F03-452D-87B2-BDBE73022E20}" type="datetime1">
              <a:rPr lang="en-US" smtClean="0"/>
              <a:t>12/6/2013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>
          <a:xfrm>
            <a:off x="1778494" y="705651"/>
            <a:ext cx="1097280" cy="1097280"/>
          </a:xfrm>
        </p:spPr>
      </p:pic>
      <p:sp>
        <p:nvSpPr>
          <p:cNvPr id="9" name="TextBox 8"/>
          <p:cNvSpPr txBox="1"/>
          <p:nvPr/>
        </p:nvSpPr>
        <p:spPr>
          <a:xfrm>
            <a:off x="5642810" y="2695074"/>
            <a:ext cx="5017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 !!!</a:t>
            </a:r>
            <a:endParaRPr lang="en-US" sz="60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C4A9-0910-4D1D-BC2F-B6A3931E2B36}" type="datetime1">
              <a:rPr lang="en-US" smtClean="0"/>
              <a:t>12/6/2013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68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250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pic>
        <p:nvPicPr>
          <p:cNvPr id="25" name="Picture Placeholder 24"/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9" r="17029"/>
          <a:stretch>
            <a:fillRect/>
          </a:stretch>
        </p:blipFill>
        <p:spPr/>
      </p:pic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117F-1CAA-4107-A55D-1355F03A3D23}" type="datetime1">
              <a:rPr lang="en-US" smtClean="0"/>
              <a:t>12/6/2013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  <p:bldLst>
      <p:bldP spid="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8525" y="532756"/>
            <a:ext cx="719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Motivation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852863" y="2045368"/>
            <a:ext cx="9553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Have you ever tried walking around the campus just to get better signal on your phone?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Mobile Programming (Objective C/ Java).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09C4-2184-499F-BCD3-963E591EF36B}" type="datetime1">
              <a:rPr lang="en-US" smtClean="0"/>
              <a:t>12/6/2013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r="16848"/>
          <a:stretch>
            <a:fillRect/>
          </a:stretch>
        </p:blipFill>
        <p:spPr>
          <a:xfrm>
            <a:off x="1631950" y="533400"/>
            <a:ext cx="1096963" cy="1096963"/>
          </a:xfrm>
        </p:spPr>
      </p:pic>
    </p:spTree>
    <p:extLst>
      <p:ext uri="{BB962C8B-B14F-4D97-AF65-F5344CB8AC3E}">
        <p14:creationId xmlns:p14="http://schemas.microsoft.com/office/powerpoint/2010/main" val="29666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8525" y="532756"/>
            <a:ext cx="719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Big Picture</a:t>
            </a:r>
            <a:endParaRPr lang="en-US" sz="6000" dirty="0"/>
          </a:p>
        </p:txBody>
      </p:sp>
      <p:pic>
        <p:nvPicPr>
          <p:cNvPr id="7" name="Picture Placeholder 1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9621" y="532756"/>
            <a:ext cx="1097280" cy="1097280"/>
          </a:xfrm>
        </p:spPr>
      </p:pic>
      <p:sp>
        <p:nvSpPr>
          <p:cNvPr id="8" name="TextBox 7"/>
          <p:cNvSpPr txBox="1"/>
          <p:nvPr/>
        </p:nvSpPr>
        <p:spPr>
          <a:xfrm>
            <a:off x="1852863" y="2045368"/>
            <a:ext cx="9553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/>
              <a:t>Network Signal Info" provides detailed information over the currently used network, whether </a:t>
            </a:r>
            <a:r>
              <a:rPr lang="en-US" sz="2400" dirty="0" smtClean="0"/>
              <a:t>Wi-Fi </a:t>
            </a:r>
            <a:r>
              <a:rPr lang="en-US" sz="2400" dirty="0"/>
              <a:t>or cellular </a:t>
            </a:r>
            <a:r>
              <a:rPr lang="en-US" sz="2400" dirty="0" smtClean="0"/>
              <a:t>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dentify the extent </a:t>
            </a:r>
            <a:r>
              <a:rPr lang="en-US" sz="2400" dirty="0"/>
              <a:t>of </a:t>
            </a:r>
            <a:r>
              <a:rPr lang="en-US" sz="2400" dirty="0" smtClean="0"/>
              <a:t>Wi-Fi network </a:t>
            </a:r>
            <a:r>
              <a:rPr lang="en-US" sz="2400" dirty="0"/>
              <a:t>coverage by taking into account the signal information </a:t>
            </a:r>
            <a:r>
              <a:rPr lang="en-US" sz="2400" dirty="0" smtClean="0"/>
              <a:t>campus-wide.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Existing close works.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09C4-2184-499F-BCD3-963E591EF36B}" type="datetime1">
              <a:rPr lang="en-US" smtClean="0"/>
              <a:t>12/6/2013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8525" y="532756"/>
            <a:ext cx="719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Big Picture (</a:t>
            </a:r>
            <a:r>
              <a:rPr lang="en-US" sz="6000" dirty="0" err="1" smtClean="0"/>
              <a:t>Ctd</a:t>
            </a:r>
            <a:r>
              <a:rPr lang="en-US" sz="6000" dirty="0" smtClean="0"/>
              <a:t>..)</a:t>
            </a:r>
            <a:endParaRPr lang="en-US" sz="6000" dirty="0"/>
          </a:p>
        </p:txBody>
      </p:sp>
      <p:pic>
        <p:nvPicPr>
          <p:cNvPr id="7" name="Picture Placeholder 1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9621" y="532756"/>
            <a:ext cx="1097280" cy="109728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B7C0-48A9-4A5E-BA88-CF37769573FA}" type="datetime1">
              <a:rPr lang="en-US" smtClean="0"/>
              <a:t>12/6/2013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2547" y="2177716"/>
            <a:ext cx="89033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Found locations where Wi-Fi signal strength is low, average, good.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Analyzed the Wi-Fi signal strength which is helpful in optimizing the network setup.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Implemented Network Speed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Integrated the Wi-Fi signal strength information w.r.t locations with Google Maps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65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8525" y="532756"/>
            <a:ext cx="719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Big Picture (</a:t>
            </a:r>
            <a:r>
              <a:rPr lang="en-US" sz="6000" dirty="0" err="1" smtClean="0"/>
              <a:t>Ctd</a:t>
            </a:r>
            <a:r>
              <a:rPr lang="en-US" sz="6000" dirty="0" smtClean="0"/>
              <a:t>..)</a:t>
            </a:r>
            <a:endParaRPr lang="en-US" sz="6000" dirty="0"/>
          </a:p>
        </p:txBody>
      </p:sp>
      <p:pic>
        <p:nvPicPr>
          <p:cNvPr id="7" name="Picture Placeholder 19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9621" y="532756"/>
            <a:ext cx="1097280" cy="1097280"/>
          </a:xfrm>
        </p:spPr>
      </p:pic>
      <p:sp>
        <p:nvSpPr>
          <p:cNvPr id="3" name="TextBox 2"/>
          <p:cNvSpPr txBox="1"/>
          <p:nvPr/>
        </p:nvSpPr>
        <p:spPr>
          <a:xfrm>
            <a:off x="1852863" y="1876926"/>
            <a:ext cx="880711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Android, SQLite, Google </a:t>
            </a:r>
            <a:r>
              <a:rPr lang="en-US" sz="2400" dirty="0"/>
              <a:t>Maps Android API </a:t>
            </a:r>
            <a:r>
              <a:rPr lang="en-US" sz="2400" dirty="0" smtClean="0"/>
              <a:t>v2, Google Play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Target Device : API level 7 or greater, SDK &gt; 14.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WifiManager class, Location Manager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Wireless Access Point : UNL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15" y="4338217"/>
            <a:ext cx="4173895" cy="24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DEF4-C619-4832-850A-AA1FE7BC7DF7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5" y="5105971"/>
            <a:ext cx="1004192" cy="17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73578" y="2830787"/>
            <a:ext cx="441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Results</a:t>
            </a:r>
            <a:endParaRPr lang="en-US" sz="6000" dirty="0"/>
          </a:p>
        </p:txBody>
      </p:sp>
      <p:pic>
        <p:nvPicPr>
          <p:cNvPr id="6" name="Picture Placeholder 24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9" r="17029"/>
          <a:stretch>
            <a:fillRect/>
          </a:stretch>
        </p:blipFill>
        <p:spPr>
          <a:xfrm>
            <a:off x="3412957" y="2826074"/>
            <a:ext cx="1097280" cy="109728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D35D-8D9A-4761-AA8A-1D3532F94751}" type="datetime1">
              <a:rPr lang="en-US" smtClean="0"/>
              <a:t>12/6/2013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pic>
        <p:nvPicPr>
          <p:cNvPr id="1026" name="Picture 2" descr="C:\unl\Fall2013\AdvancedComputerNetworks\Project\Screenshot_2013-12-05-23-06-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85" y="1392955"/>
            <a:ext cx="7868651" cy="46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2F21-5370-4B14-A6FA-1C0CFF0BF947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705651"/>
            <a:ext cx="43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UNL Campus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00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" y="370714"/>
            <a:ext cx="716882" cy="669874"/>
          </a:xfrm>
          <a:prstGeom prst="rect">
            <a:avLst/>
          </a:prstGeom>
        </p:spPr>
      </p:pic>
      <p:pic>
        <p:nvPicPr>
          <p:cNvPr id="2050" name="Picture 2" descr="C:\unl\Fall2013\AdvancedComputerNetworks\Project\Screenshot_2013-12-05-23-07-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74" y="1434607"/>
            <a:ext cx="7812504" cy="47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E3E-9181-4D4F-8F6E-8FEAE9BC236C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6135" y="671256"/>
            <a:ext cx="1819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UNL </a:t>
            </a:r>
            <a:r>
              <a:rPr lang="en-US" b="1" dirty="0" smtClean="0"/>
              <a:t>City Campus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54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1445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uttons_Grow_and_Turn_on_Path_16x9.potx" id="{EBCFE5E7-09C1-4E56-81AE-E1F970236749}" vid="{6AD16C55-8CB0-48A8-AFCA-A43F58E748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DB3237-F16E-4F3C-BE79-E2871B4F2C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TS104014456</Template>
  <TotalTime>873</TotalTime>
  <Words>321</Words>
  <Application>Microsoft Office PowerPoint</Application>
  <PresentationFormat>Custom</PresentationFormat>
  <Paragraphs>107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TS104014456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karthikishore</dc:creator>
  <cp:lastModifiedBy>karthikishore</cp:lastModifiedBy>
  <cp:revision>90</cp:revision>
  <dcterms:created xsi:type="dcterms:W3CDTF">2013-12-06T05:13:39Z</dcterms:created>
  <dcterms:modified xsi:type="dcterms:W3CDTF">2013-12-06T20:07:51Z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TC040144569991</vt:lpwstr>
  </property>
</Properties>
</file>