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gxuxX5IjJVp7D1ndFxP0aiCI4I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0d847d2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d0d847d2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d847d25c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d0d847d2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3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/>
        </p:nvSpPr>
        <p:spPr>
          <a:xfrm>
            <a:off x="520389" y="3575824"/>
            <a:ext cx="4772723" cy="1515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:    Akash Poddar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         	Avani Rao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         	Karthik Iyer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         	Vidit Sheth </a:t>
            </a:r>
            <a:endParaRPr/>
          </a:p>
        </p:txBody>
      </p:sp>
      <p:sp>
        <p:nvSpPr>
          <p:cNvPr id="41" name="Google Shape;41;p1"/>
          <p:cNvSpPr txBox="1"/>
          <p:nvPr>
            <p:ph type="ctrTitle"/>
          </p:nvPr>
        </p:nvSpPr>
        <p:spPr>
          <a:xfrm>
            <a:off x="390525" y="1301582"/>
            <a:ext cx="8222100" cy="15210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9600" cap="small">
                <a:latin typeface="Calibri"/>
                <a:ea typeface="Calibri"/>
                <a:cs typeface="Calibri"/>
                <a:sym typeface="Calibri"/>
              </a:rPr>
              <a:t>Yelp Dataset</a:t>
            </a:r>
            <a:endParaRPr b="1" sz="9600" cap="small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 txBox="1"/>
          <p:nvPr>
            <p:ph idx="1" type="subTitle"/>
          </p:nvPr>
        </p:nvSpPr>
        <p:spPr>
          <a:xfrm>
            <a:off x="390525" y="266556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EMSE 6586: Database Management for Data Analytics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out Engagement Count based on Type  for Philadelphia, Tampa, New Orleans</a:t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2379104" y="603456"/>
            <a:ext cx="6623648" cy="3936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52127" y="74341"/>
            <a:ext cx="2728244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Queries:</a:t>
            </a:r>
            <a:endParaRPr/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693" y="779282"/>
            <a:ext cx="6019048" cy="362173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to Investigate if users who are more engaged on Yelp (via compliments and fans)</a:t>
            </a:r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2379104" y="603456"/>
            <a:ext cx="6623648" cy="3936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52127" y="74341"/>
            <a:ext cx="2728244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Queries:</a:t>
            </a:r>
            <a:endParaRPr/>
          </a:p>
        </p:txBody>
      </p:sp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1161" y="737742"/>
            <a:ext cx="5816112" cy="370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to Investigate Relationship between Cool and Useful Votes on Reviews</a:t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2379104" y="603456"/>
            <a:ext cx="6623648" cy="3936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52127" y="74341"/>
            <a:ext cx="2728244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Queries:</a:t>
            </a:r>
            <a:endParaRPr/>
          </a:p>
        </p:txBody>
      </p:sp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602" y="744018"/>
            <a:ext cx="5750652" cy="371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d847d25c_0_0"/>
          <p:cNvSpPr txBox="1"/>
          <p:nvPr/>
        </p:nvSpPr>
        <p:spPr>
          <a:xfrm>
            <a:off x="256310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lang="en-US" sz="40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 </a:t>
            </a:r>
            <a:r>
              <a:rPr b="1" i="0" lang="en-US" sz="40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grpSp>
        <p:nvGrpSpPr>
          <p:cNvPr id="150" name="Google Shape;150;g2d0d847d25c_0_0"/>
          <p:cNvGrpSpPr/>
          <p:nvPr/>
        </p:nvGrpSpPr>
        <p:grpSpPr>
          <a:xfrm>
            <a:off x="538978" y="1405827"/>
            <a:ext cx="8054998" cy="2890200"/>
            <a:chOff x="538978" y="1561941"/>
            <a:chExt cx="8054998" cy="2890200"/>
          </a:xfrm>
        </p:grpSpPr>
        <p:sp>
          <p:nvSpPr>
            <p:cNvPr id="151" name="Google Shape;151;g2d0d847d25c_0_0"/>
            <p:cNvSpPr txBox="1"/>
            <p:nvPr/>
          </p:nvSpPr>
          <p:spPr>
            <a:xfrm>
              <a:off x="538978" y="1728230"/>
              <a:ext cx="2687700" cy="25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Char char="▪"/>
              </a:pPr>
              <a:r>
                <a:rPr lang="en-US" sz="1800">
                  <a:solidFill>
                    <a:srgbClr val="0D0D0D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Create a </a:t>
              </a:r>
              <a:r>
                <a:rPr lang="en-US" sz="1800">
                  <a:solidFill>
                    <a:srgbClr val="0D0D0D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temporary</a:t>
              </a:r>
              <a:r>
                <a:rPr lang="en-US" sz="1800">
                  <a:solidFill>
                    <a:srgbClr val="0D0D0D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instance of a spark </a:t>
              </a:r>
              <a:r>
                <a:rPr b="0" i="0" lang="en-US" sz="1800" u="none" cap="none" strike="noStrike">
                  <a:solidFill>
                    <a:srgbClr val="0D0D0D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database 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Char char="▪"/>
              </a:pPr>
              <a:r>
                <a:rPr lang="en-US" sz="1800">
                  <a:solidFill>
                    <a:srgbClr val="0D0D0D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Using spark to query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2d0d847d25c_0_0"/>
            <p:cNvSpPr/>
            <p:nvPr/>
          </p:nvSpPr>
          <p:spPr>
            <a:xfrm>
              <a:off x="3434576" y="1561941"/>
              <a:ext cx="5159400" cy="289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206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g2d0d847d25c_0_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g2d0d847d25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488" y="1488463"/>
            <a:ext cx="40862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d0d847d25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850" y="2651871"/>
            <a:ext cx="4176275" cy="14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to find out Number of Businesses by State</a:t>
            </a:r>
            <a:endParaRPr/>
          </a:p>
        </p:txBody>
      </p:sp>
      <p:sp>
        <p:nvSpPr>
          <p:cNvPr id="162" name="Google Shape;162;p12"/>
          <p:cNvSpPr/>
          <p:nvPr/>
        </p:nvSpPr>
        <p:spPr>
          <a:xfrm>
            <a:off x="2379104" y="603456"/>
            <a:ext cx="6623648" cy="3936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304" y="779281"/>
            <a:ext cx="6413248" cy="3584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2"/>
          <p:cNvSpPr txBox="1"/>
          <p:nvPr/>
        </p:nvSpPr>
        <p:spPr>
          <a:xfrm>
            <a:off x="52127" y="74341"/>
            <a:ext cx="2728244" cy="10048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Queries: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to find out top ten Business with 5-star Rating (Business)</a:t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2379104" y="603456"/>
            <a:ext cx="6623648" cy="3936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 txBox="1"/>
          <p:nvPr/>
        </p:nvSpPr>
        <p:spPr>
          <a:xfrm>
            <a:off x="52127" y="74341"/>
            <a:ext cx="2728244" cy="10048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Queries:</a:t>
            </a:r>
            <a:endParaRPr/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8085" y="704940"/>
            <a:ext cx="6265686" cy="373787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to find out top ten Business by Average star Rating</a:t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2379104" y="603456"/>
            <a:ext cx="6623648" cy="3936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685" y="840715"/>
            <a:ext cx="6392487" cy="346207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52127" y="74341"/>
            <a:ext cx="2728244" cy="10048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Queries: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2379104" y="603456"/>
            <a:ext cx="6623648" cy="3936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to find out Star Rating Distribution</a:t>
            </a:r>
            <a:endParaRPr/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456" y="711083"/>
            <a:ext cx="5418945" cy="376630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5"/>
          <p:cNvSpPr txBox="1"/>
          <p:nvPr/>
        </p:nvSpPr>
        <p:spPr>
          <a:xfrm>
            <a:off x="52127" y="74341"/>
            <a:ext cx="2728244" cy="10048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Queries: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to find out top ten Negative Reviews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2379104" y="603456"/>
            <a:ext cx="6623648" cy="3936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685" y="844160"/>
            <a:ext cx="6392487" cy="345518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52127" y="74341"/>
            <a:ext cx="2728244" cy="10048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Queries: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/>
          <p:nvPr/>
        </p:nvSpPr>
        <p:spPr>
          <a:xfrm>
            <a:off x="2379104" y="603456"/>
            <a:ext cx="6623648" cy="3936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683" y="844160"/>
            <a:ext cx="6392489" cy="345518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7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to find out top ten Positive Reviews</a:t>
            </a:r>
            <a:endParaRPr/>
          </a:p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52127" y="74341"/>
            <a:ext cx="2728244" cy="10048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Queries: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0" y="8238"/>
            <a:ext cx="3270422" cy="5135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6000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1" sz="6000" cap="small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3586608" y="8237"/>
            <a:ext cx="4255813" cy="5135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Setting Up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Reading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Connecting to SQL Database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SQL Queries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Spark SQL Queries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49" name="Google Shape;49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Counts per Business</a:t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52126" y="74341"/>
            <a:ext cx="3020857" cy="9974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Sentiment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Analysis:</a:t>
            </a:r>
            <a:endParaRPr/>
          </a:p>
        </p:txBody>
      </p:sp>
      <p:grpSp>
        <p:nvGrpSpPr>
          <p:cNvPr id="223" name="Google Shape;223;p18"/>
          <p:cNvGrpSpPr/>
          <p:nvPr/>
        </p:nvGrpSpPr>
        <p:grpSpPr>
          <a:xfrm>
            <a:off x="3342543" y="413704"/>
            <a:ext cx="4705792" cy="4316092"/>
            <a:chOff x="3057733" y="398315"/>
            <a:chExt cx="4705792" cy="4316092"/>
          </a:xfrm>
        </p:grpSpPr>
        <p:sp>
          <p:nvSpPr>
            <p:cNvPr id="224" name="Google Shape;224;p18"/>
            <p:cNvSpPr/>
            <p:nvPr/>
          </p:nvSpPr>
          <p:spPr>
            <a:xfrm>
              <a:off x="3057733" y="398315"/>
              <a:ext cx="4705792" cy="43160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206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5" name="Google Shape;22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54018" y="529746"/>
              <a:ext cx="3913222" cy="40840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Businesses without Reviews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52126" y="74341"/>
            <a:ext cx="3020857" cy="9974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Sentiment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Analysis:</a:t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3342543" y="413704"/>
            <a:ext cx="4705792" cy="431609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090" y="552639"/>
            <a:ext cx="3136699" cy="403822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Star Rating Per User</a:t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52126" y="74341"/>
            <a:ext cx="3020857" cy="9974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Sentiment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Analysis: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3342543" y="413704"/>
            <a:ext cx="4705792" cy="431609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194" y="515819"/>
            <a:ext cx="3508490" cy="411186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/>
          <p:nvPr/>
        </p:nvSpPr>
        <p:spPr>
          <a:xfrm>
            <a:off x="0" y="0"/>
            <a:ext cx="2274849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141248" y="1"/>
            <a:ext cx="205925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Check-ins Per Business</a:t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52126" y="74341"/>
            <a:ext cx="3020857" cy="9974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Sentiment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Analysis: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342543" y="413704"/>
            <a:ext cx="4705792" cy="431609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1706" y="495472"/>
            <a:ext cx="2886017" cy="418696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/>
        </p:nvSpPr>
        <p:spPr>
          <a:xfrm>
            <a:off x="256310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40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/>
          </a:p>
        </p:txBody>
      </p:sp>
      <p:grpSp>
        <p:nvGrpSpPr>
          <p:cNvPr id="262" name="Google Shape;262;p22"/>
          <p:cNvGrpSpPr/>
          <p:nvPr/>
        </p:nvGrpSpPr>
        <p:grpSpPr>
          <a:xfrm>
            <a:off x="501849" y="1081166"/>
            <a:ext cx="8140302" cy="3550794"/>
            <a:chOff x="1184223" y="1341620"/>
            <a:chExt cx="6843010" cy="2984916"/>
          </a:xfrm>
        </p:grpSpPr>
        <p:sp>
          <p:nvSpPr>
            <p:cNvPr id="263" name="Google Shape;263;p22"/>
            <p:cNvSpPr/>
            <p:nvPr/>
          </p:nvSpPr>
          <p:spPr>
            <a:xfrm>
              <a:off x="1184223" y="1341620"/>
              <a:ext cx="6843010" cy="298491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206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4" name="Google Shape;26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13816" y="1494150"/>
              <a:ext cx="6516368" cy="26798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5" name="Google Shape;265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256310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40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501849" y="1081166"/>
            <a:ext cx="8140302" cy="35507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364" y="1710752"/>
            <a:ext cx="7967272" cy="229162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/>
        </p:nvSpPr>
        <p:spPr>
          <a:xfrm>
            <a:off x="256310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40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501849" y="1081166"/>
            <a:ext cx="8140302" cy="35507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590" y="1395959"/>
            <a:ext cx="7812820" cy="292120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/>
        </p:nvSpPr>
        <p:spPr>
          <a:xfrm>
            <a:off x="256310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40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659027" y="1073820"/>
            <a:ext cx="7824667" cy="3555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code effectively uses PySpark to analyze Yelp dataset, efficiently managing large datasets with its distributed computing capabilities.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By employing SQL queries on Spark DataFrames, the code extracts key insights like business distribution across states and top business categories by count, , and correlation between user engagement metrics and review ratings.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Visualizations such as bar charts, scatter plots, and word clouds present data intuitively, aiding trend identification for deeper analysis.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Conducting sentiment analysis on reviews provides nuanced understanding of customer opinions.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Overall, the code illustrates PySpark's versatility and scalability for large-scale data analytics, showcasing its effectiveness in deriving actionable insights from extensive datasets like Yelp.</a:t>
            </a:r>
            <a:endParaRPr/>
          </a:p>
        </p:txBody>
      </p:sp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3523914" y="0"/>
            <a:ext cx="280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6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6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/>
        </p:nvSpPr>
        <p:spPr>
          <a:xfrm>
            <a:off x="256310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40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936272" y="1152293"/>
            <a:ext cx="3951417" cy="344377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256310" y="1436012"/>
            <a:ext cx="4412332" cy="287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Yelp Dataset contains JSON data about businesses, user reviews, user interactions, and geographical information.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dataset encompasses a wide range of businesses, including restaurants, cafes, hotels, salons, retail stores, and more.</a:t>
            </a:r>
            <a:endParaRPr/>
          </a:p>
        </p:txBody>
      </p:sp>
      <p:pic>
        <p:nvPicPr>
          <p:cNvPr id="57" name="Google Shape;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022" y="1757151"/>
            <a:ext cx="3115918" cy="223405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/>
        </p:nvSpPr>
        <p:spPr>
          <a:xfrm>
            <a:off x="256310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40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Setting Up</a:t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3531220" y="1429113"/>
            <a:ext cx="5356470" cy="28901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159668" y="877910"/>
            <a:ext cx="3313474" cy="397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Yelp dataset spans 8GB.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Spark seamlessly scales to manage vast data volumes by distributing processing across multiple nodes.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With user-friendly APIs supporting various languages like Python, Spark accommodates a wide range of users.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Its smooth integration with Python and effective big data management render Spark a prime option for our project.</a:t>
            </a:r>
            <a:endParaRPr/>
          </a:p>
        </p:txBody>
      </p:sp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9298" y="1551811"/>
            <a:ext cx="5240314" cy="264473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/>
        </p:nvSpPr>
        <p:spPr>
          <a:xfrm>
            <a:off x="256310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40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Reading Data</a:t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936272" y="1152293"/>
            <a:ext cx="3951417" cy="344377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256310" y="1403060"/>
            <a:ext cx="4412332" cy="287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Reading JSON Data: </a:t>
            </a:r>
            <a:r>
              <a:rPr b="0" i="0" lang="en-US" sz="16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reads JSON data from various sources (specified by business_url, reviews_url, user_url, tip_url, and checkin_url) into Spark DataFrames.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Sampling Data: </a:t>
            </a:r>
            <a:r>
              <a:rPr b="0" i="0" lang="en-US" sz="16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After reading the JSON data into DataFrames, the code samples a portion of each DataFrame using the sample( ) function.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argument passed to the sample ( ) function indicates the fraction of data to be sampled.</a:t>
            </a:r>
            <a:endParaRPr/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355" y="1249383"/>
            <a:ext cx="3695250" cy="324959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/>
          <p:nvPr/>
        </p:nvSpPr>
        <p:spPr>
          <a:xfrm>
            <a:off x="4525788" y="3656825"/>
            <a:ext cx="3254100" cy="7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512627" y="1536745"/>
            <a:ext cx="2687613" cy="26005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Dropped null values, especially in 'attributes' (71%), impacting analysis.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Analyzed 'attributes' for 'None' prevalence to gauge data completeness.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6"/>
          <p:cNvPicPr preferRelativeResize="0"/>
          <p:nvPr/>
        </p:nvPicPr>
        <p:blipFill rotWithShape="1">
          <a:blip r:embed="rId3">
            <a:alphaModFix/>
          </a:blip>
          <a:srcRect b="0" l="7764" r="38796" t="81160"/>
          <a:stretch/>
        </p:blipFill>
        <p:spPr>
          <a:xfrm>
            <a:off x="4774463" y="3786538"/>
            <a:ext cx="2766674" cy="5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6"/>
          <p:cNvSpPr txBox="1"/>
          <p:nvPr/>
        </p:nvSpPr>
        <p:spPr>
          <a:xfrm>
            <a:off x="256310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40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 - Cleaning Business Data</a:t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4120150" y="1152113"/>
            <a:ext cx="4403400" cy="231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075" y="1289963"/>
            <a:ext cx="3978199" cy="19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0d847d25c_0_12"/>
          <p:cNvSpPr txBox="1"/>
          <p:nvPr>
            <p:ph type="ctrTitle"/>
          </p:nvPr>
        </p:nvSpPr>
        <p:spPr>
          <a:xfrm>
            <a:off x="353025" y="2336282"/>
            <a:ext cx="82221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9600" cap="small">
                <a:latin typeface="Calibri"/>
                <a:ea typeface="Calibri"/>
                <a:cs typeface="Calibri"/>
                <a:sym typeface="Calibri"/>
              </a:rPr>
              <a:t>SQL and SPARK for Querying</a:t>
            </a:r>
            <a:endParaRPr b="1" sz="9600" cap="small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/>
        </p:nvSpPr>
        <p:spPr>
          <a:xfrm>
            <a:off x="256310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40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Connecting to SQL Database</a:t>
            </a:r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>
            <a:off x="538978" y="1405827"/>
            <a:ext cx="8054894" cy="2890132"/>
            <a:chOff x="538978" y="1561941"/>
            <a:chExt cx="8054894" cy="2890132"/>
          </a:xfrm>
        </p:grpSpPr>
        <p:sp>
          <p:nvSpPr>
            <p:cNvPr id="99" name="Google Shape;99;p7"/>
            <p:cNvSpPr txBox="1"/>
            <p:nvPr/>
          </p:nvSpPr>
          <p:spPr>
            <a:xfrm>
              <a:off x="538978" y="1728230"/>
              <a:ext cx="2687613" cy="2557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0D0D0D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Connect to SQLite database (create if it doesn't exist)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0D0D0D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Convert DataFrame to SQLite table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rgbClr val="0D0D0D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Commit changes and close connection</a:t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3434576" y="1561941"/>
              <a:ext cx="5159296" cy="28901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206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975" y="1541295"/>
            <a:ext cx="4925325" cy="16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0" y="3421422"/>
            <a:ext cx="4925325" cy="46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0" y="0"/>
            <a:ext cx="2274849" cy="5270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141248" y="0"/>
            <a:ext cx="2059259" cy="5270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to find out top ten Categories of Businesses reviewed on Yelp</a:t>
            </a:r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2379104" y="603456"/>
            <a:ext cx="6623648" cy="3936588"/>
            <a:chOff x="3442010" y="973408"/>
            <a:chExt cx="5590478" cy="3322551"/>
          </a:xfrm>
        </p:grpSpPr>
        <p:sp>
          <p:nvSpPr>
            <p:cNvPr id="111" name="Google Shape;111;p8"/>
            <p:cNvSpPr/>
            <p:nvPr/>
          </p:nvSpPr>
          <p:spPr>
            <a:xfrm>
              <a:off x="3442010" y="973408"/>
              <a:ext cx="5590478" cy="332255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206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3307" y="1134358"/>
              <a:ext cx="5161552" cy="3000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8"/>
          <p:cNvSpPr txBox="1"/>
          <p:nvPr/>
        </p:nvSpPr>
        <p:spPr>
          <a:xfrm>
            <a:off x="52127" y="74341"/>
            <a:ext cx="2728244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29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Queries:</a:t>
            </a:r>
            <a:endParaRPr/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